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notesMasterIdLst>
    <p:notesMasterId r:id="rId2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188720"/>
            <a:ext cx="11277295" cy="1188720"/>
          </a:xfrm>
          <a:prstGeom prst="rect">
            <a:avLst/>
          </a:prstGeom>
          <a:noFill/>
          <a:ln/>
        </p:spPr>
        <p:txBody>
          <a:bodyPr wrap="square" lIns="0" tIns="0" rIns="0" bIns="0" rtlCol="0" anchor="ctr"/>
          <a:lstStyle/>
          <a:p>
            <a:pPr algn="ctr" indent="0" marL="0">
              <a:buNone/>
            </a:pPr>
            <a:r>
              <a:rPr lang="en-US" sz="7600" spc="-200" kern="0" dirty="0">
                <a:solidFill>
                  <a:srgbClr val="1A1A1A"/>
                </a:solidFill>
                <a:latin typeface="Epilogue" pitchFamily="34" charset="0"/>
                <a:ea typeface="Epilogue" pitchFamily="34" charset="-122"/>
                <a:cs typeface="Epilogue" pitchFamily="34" charset="-120"/>
              </a:rPr>
              <a:t>BRAND, MARKETING/</a:t>
            </a:r>
            <a:endParaRPr lang="en-US" sz="7600" dirty="0"/>
          </a:p>
        </p:txBody>
      </p:sp>
      <p:sp>
        <p:nvSpPr>
          <p:cNvPr id="10" name="Text 8"/>
          <p:cNvSpPr/>
          <p:nvPr/>
        </p:nvSpPr>
        <p:spPr>
          <a:xfrm>
            <a:off x="457200" y="2423160"/>
            <a:ext cx="11277295" cy="2194560"/>
          </a:xfrm>
          <a:prstGeom prst="rect">
            <a:avLst/>
          </a:prstGeom>
          <a:noFill/>
          <a:ln/>
        </p:spPr>
        <p:txBody>
          <a:bodyPr wrap="square" lIns="0" tIns="0" rIns="0" bIns="0" rtlCol="0" anchor="ctr"/>
          <a:lstStyle/>
          <a:p>
            <a:pPr algn="ctr" indent="0" marL="0">
              <a:buNone/>
            </a:pPr>
            <a:r>
              <a:rPr lang="en-US" sz="14400" spc="-400" kern="0" dirty="0">
                <a:solidFill>
                  <a:srgbClr val="1A1A1A"/>
                </a:solidFill>
                <a:latin typeface="Epilogue" pitchFamily="34" charset="0"/>
                <a:ea typeface="Epilogue" pitchFamily="34" charset="-122"/>
                <a:cs typeface="Epilogue" pitchFamily="34" charset="-120"/>
              </a:rPr>
              <a:t>STRATEGY</a:t>
            </a:r>
            <a:endParaRPr lang="en-US" sz="14400" dirty="0"/>
          </a:p>
        </p:txBody>
      </p:sp>
      <p:sp>
        <p:nvSpPr>
          <p:cNvPr id="11" name="Shape 9"/>
          <p:cNvSpPr/>
          <p:nvPr/>
        </p:nvSpPr>
        <p:spPr>
          <a:xfrm>
            <a:off x="3657600" y="5074920"/>
            <a:ext cx="4876495" cy="594360"/>
          </a:xfrm>
          <a:prstGeom prst="roundRect">
            <a:avLst>
              <a:gd name="adj" fmla="val 50000"/>
            </a:avLst>
          </a:prstGeom>
          <a:solidFill>
            <a:srgbClr val="E8E6E1"/>
          </a:solidFill>
          <a:ln w="12700">
            <a:solidFill>
              <a:srgbClr val="1A1A1A"/>
            </a:solidFill>
            <a:prstDash val="solid"/>
          </a:ln>
        </p:spPr>
      </p:sp>
      <p:sp>
        <p:nvSpPr>
          <p:cNvPr id="12" name="Text 10"/>
          <p:cNvSpPr/>
          <p:nvPr/>
        </p:nvSpPr>
        <p:spPr>
          <a:xfrm>
            <a:off x="3657600" y="5074920"/>
            <a:ext cx="4876495" cy="594360"/>
          </a:xfrm>
          <a:prstGeom prst="rect">
            <a:avLst/>
          </a:prstGeom>
          <a:noFill/>
          <a:ln/>
        </p:spPr>
        <p:txBody>
          <a:bodyPr wrap="square" rtlCol="0" anchor="ctr"/>
          <a:lstStyle/>
          <a:p>
            <a:pPr algn="ctr" indent="0" marL="0">
              <a:buNone/>
            </a:pPr>
            <a:r>
              <a:rPr lang="en-US" sz="2000" dirty="0">
                <a:solidFill>
                  <a:srgbClr val="1A1A1A"/>
                </a:solidFill>
                <a:latin typeface="Epilogue" pitchFamily="34" charset="0"/>
                <a:ea typeface="Epilogue" pitchFamily="34" charset="-122"/>
                <a:cs typeface="Epilogue" pitchFamily="34" charset="-120"/>
              </a:rPr>
              <a:t>Defining Yaksok's Future</a:t>
            </a:r>
            <a:endParaRPr lang="en-US" sz="2000" dirty="0"/>
          </a:p>
        </p:txBody>
      </p:sp>
      <p:sp>
        <p:nvSpPr>
          <p:cNvPr id="13" name="Text 11"/>
          <p:cNvSpPr/>
          <p:nvPr/>
        </p:nvSpPr>
        <p:spPr>
          <a:xfrm>
            <a:off x="457200" y="5897880"/>
            <a:ext cx="11277295" cy="274320"/>
          </a:xfrm>
          <a:prstGeom prst="rect">
            <a:avLst/>
          </a:prstGeom>
          <a:noFill/>
          <a:ln/>
        </p:spPr>
        <p:txBody>
          <a:bodyPr wrap="square" rtlCol="0" anchor="ctr"/>
          <a:lstStyle/>
          <a:p>
            <a:pPr algn="ctr" indent="0" marL="0">
              <a:buNone/>
            </a:pPr>
            <a:r>
              <a:rPr lang="en-US" sz="1000" i="1" dirty="0">
                <a:solidFill>
                  <a:srgbClr val="8A8A8A"/>
                </a:solidFill>
                <a:latin typeface="Epilogue" pitchFamily="34" charset="0"/>
                <a:ea typeface="Epilogue" pitchFamily="34" charset="-122"/>
                <a:cs typeface="Epilogue" pitchFamily="34" charset="-120"/>
              </a:rPr>
              <a:t>Paudelmar Creative House  ·  For Ani  ·  May 2026</a:t>
            </a:r>
            <a:endParaRPr lang="en-US" sz="1000" dirty="0"/>
          </a:p>
        </p:txBody>
      </p:sp>
      <p:sp>
        <p:nvSpPr>
          <p:cNvPr id="14" name="Text 12"/>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Paudelmar Creative House</a:t>
            </a:r>
            <a:endParaRPr lang="en-US" sz="800" dirty="0"/>
          </a:p>
        </p:txBody>
      </p:sp>
      <p:sp>
        <p:nvSpPr>
          <p:cNvPr id="15" name="Text 13"/>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i  ·  Cover</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280160"/>
            <a:ext cx="7315200" cy="1097280"/>
          </a:xfrm>
          <a:prstGeom prst="rect">
            <a:avLst/>
          </a:prstGeom>
          <a:noFill/>
          <a:ln/>
        </p:spPr>
        <p:txBody>
          <a:bodyPr wrap="square" lIns="0" tIns="0" rIns="0" bIns="0" rtlCol="0" anchor="ctr"/>
          <a:lstStyle/>
          <a:p>
            <a:pPr algn="l" indent="0" marL="0">
              <a:buNone/>
            </a:pPr>
            <a:r>
              <a:rPr lang="en-US" sz="5800" spc="-100" kern="0" dirty="0">
                <a:solidFill>
                  <a:srgbClr val="1A1A1A"/>
                </a:solidFill>
                <a:latin typeface="Epilogue" pitchFamily="34" charset="0"/>
                <a:ea typeface="Epilogue" pitchFamily="34" charset="-122"/>
                <a:cs typeface="Epilogue" pitchFamily="34" charset="-120"/>
              </a:rPr>
              <a:t>Brand Archetype</a:t>
            </a:r>
            <a:endParaRPr lang="en-US" sz="5800" dirty="0"/>
          </a:p>
        </p:txBody>
      </p:sp>
      <p:sp>
        <p:nvSpPr>
          <p:cNvPr id="10" name="Text 8"/>
          <p:cNvSpPr/>
          <p:nvPr/>
        </p:nvSpPr>
        <p:spPr>
          <a:xfrm>
            <a:off x="457200" y="2697480"/>
            <a:ext cx="7315200" cy="1554480"/>
          </a:xfrm>
          <a:prstGeom prst="rect">
            <a:avLst/>
          </a:prstGeom>
          <a:noFill/>
          <a:ln/>
        </p:spPr>
        <p:txBody>
          <a:bodyPr wrap="square" rtlCol="0" anchor="t"/>
          <a:lstStyle/>
          <a:p>
            <a:pPr algn="just" indent="0" marL="0">
              <a:lnSpc>
                <a:spcPct val="145000"/>
              </a:lnSpc>
              <a:buNone/>
            </a:pPr>
            <a:r>
              <a:rPr lang="en-US" sz="1200" dirty="0">
                <a:solidFill>
                  <a:srgbClr val="4A4A4A"/>
                </a:solidFill>
                <a:latin typeface="Epilogue" pitchFamily="34" charset="0"/>
                <a:ea typeface="Epilogue" pitchFamily="34" charset="-122"/>
                <a:cs typeface="Epilogue" pitchFamily="34" charset="-120"/>
              </a:rPr>
              <a:t>The brand is built to recognise her — not to transform her. Recognition is not just a softer kind of marketing. It is a different orientation, with operational consequences in every channel.</a:t>
            </a:r>
            <a:endParaRPr lang="en-US" sz="1200" dirty="0"/>
          </a:p>
        </p:txBody>
      </p:sp>
      <p:sp>
        <p:nvSpPr>
          <p:cNvPr id="11" name="Text 9"/>
          <p:cNvSpPr/>
          <p:nvPr/>
        </p:nvSpPr>
        <p:spPr>
          <a:xfrm>
            <a:off x="457200" y="4343400"/>
            <a:ext cx="502920" cy="274320"/>
          </a:xfrm>
          <a:prstGeom prst="rect">
            <a:avLst/>
          </a:prstGeom>
          <a:noFill/>
          <a:ln/>
        </p:spPr>
        <p:txBody>
          <a:bodyPr wrap="square"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a:t>
            </a:r>
            <a:endParaRPr lang="en-US" sz="1300" dirty="0"/>
          </a:p>
        </p:txBody>
      </p:sp>
      <p:sp>
        <p:nvSpPr>
          <p:cNvPr id="12" name="Text 10"/>
          <p:cNvSpPr/>
          <p:nvPr/>
        </p:nvSpPr>
        <p:spPr>
          <a:xfrm>
            <a:off x="960120" y="4343400"/>
            <a:ext cx="6766560" cy="274320"/>
          </a:xfrm>
          <a:prstGeom prst="rect">
            <a:avLst/>
          </a:prstGeom>
          <a:noFill/>
          <a:ln/>
        </p:spPr>
        <p:txBody>
          <a:bodyPr wrap="square" rtlCol="0" anchor="t"/>
          <a:lstStyle/>
          <a:p>
            <a:pPr algn="l" indent="0" marL="0">
              <a:buNone/>
            </a:pPr>
            <a:r>
              <a:rPr lang="en-US" sz="1100" b="1" dirty="0">
                <a:solidFill>
                  <a:srgbClr val="1A1A1A"/>
                </a:solidFill>
                <a:latin typeface="Epilogue" pitchFamily="34" charset="0"/>
                <a:ea typeface="Epilogue" pitchFamily="34" charset="-122"/>
                <a:cs typeface="Epilogue" pitchFamily="34" charset="-120"/>
              </a:rPr>
              <a:t>Campaigns stop showing her becoming someone new.</a:t>
            </a:r>
            <a:endParaRPr lang="en-US" sz="1100" dirty="0"/>
          </a:p>
        </p:txBody>
      </p:sp>
      <p:sp>
        <p:nvSpPr>
          <p:cNvPr id="13" name="Text 11"/>
          <p:cNvSpPr/>
          <p:nvPr/>
        </p:nvSpPr>
        <p:spPr>
          <a:xfrm>
            <a:off x="960120" y="4617720"/>
            <a:ext cx="6766560" cy="411480"/>
          </a:xfrm>
          <a:prstGeom prst="rect">
            <a:avLst/>
          </a:prstGeom>
          <a:noFill/>
          <a:ln/>
        </p:spPr>
        <p:txBody>
          <a:bodyPr wrap="square" rtlCol="0" anchor="t"/>
          <a:lstStyle/>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No before-and-after. No 30-day challenges. No glow-up arcs. Casting shows women who already are.</a:t>
            </a:r>
            <a:endParaRPr lang="en-US" sz="950" dirty="0"/>
          </a:p>
        </p:txBody>
      </p:sp>
      <p:sp>
        <p:nvSpPr>
          <p:cNvPr id="14" name="Text 12"/>
          <p:cNvSpPr/>
          <p:nvPr/>
        </p:nvSpPr>
        <p:spPr>
          <a:xfrm>
            <a:off x="457200" y="5001768"/>
            <a:ext cx="502920" cy="274320"/>
          </a:xfrm>
          <a:prstGeom prst="rect">
            <a:avLst/>
          </a:prstGeom>
          <a:noFill/>
          <a:ln/>
        </p:spPr>
        <p:txBody>
          <a:bodyPr wrap="square"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a:t>
            </a:r>
            <a:endParaRPr lang="en-US" sz="1300" dirty="0"/>
          </a:p>
        </p:txBody>
      </p:sp>
      <p:sp>
        <p:nvSpPr>
          <p:cNvPr id="15" name="Text 13"/>
          <p:cNvSpPr/>
          <p:nvPr/>
        </p:nvSpPr>
        <p:spPr>
          <a:xfrm>
            <a:off x="960120" y="5001768"/>
            <a:ext cx="6766560" cy="274320"/>
          </a:xfrm>
          <a:prstGeom prst="rect">
            <a:avLst/>
          </a:prstGeom>
          <a:noFill/>
          <a:ln/>
        </p:spPr>
        <p:txBody>
          <a:bodyPr wrap="square" rtlCol="0" anchor="t"/>
          <a:lstStyle/>
          <a:p>
            <a:pPr algn="l" indent="0" marL="0">
              <a:buNone/>
            </a:pPr>
            <a:r>
              <a:rPr lang="en-US" sz="1100" b="1" dirty="0">
                <a:solidFill>
                  <a:srgbClr val="1A1A1A"/>
                </a:solidFill>
                <a:latin typeface="Epilogue" pitchFamily="34" charset="0"/>
                <a:ea typeface="Epilogue" pitchFamily="34" charset="-122"/>
                <a:cs typeface="Epilogue" pitchFamily="34" charset="-120"/>
              </a:rPr>
              <a:t>Editorial stops asking "how do I look?" and starts asking "how am I doing?"</a:t>
            </a:r>
            <a:endParaRPr lang="en-US" sz="1100" dirty="0"/>
          </a:p>
        </p:txBody>
      </p:sp>
      <p:sp>
        <p:nvSpPr>
          <p:cNvPr id="16" name="Text 14"/>
          <p:cNvSpPr/>
          <p:nvPr/>
        </p:nvSpPr>
        <p:spPr>
          <a:xfrm>
            <a:off x="960120" y="5276088"/>
            <a:ext cx="6766560" cy="411480"/>
          </a:xfrm>
          <a:prstGeom prst="rect">
            <a:avLst/>
          </a:prstGeom>
          <a:noFill/>
          <a:ln/>
        </p:spPr>
        <p:txBody>
          <a:bodyPr wrap="square" rtlCol="0" anchor="t"/>
          <a:lstStyle/>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Accompaniment over time, not escalation toward bigger fixes.</a:t>
            </a:r>
            <a:endParaRPr lang="en-US" sz="950" dirty="0"/>
          </a:p>
        </p:txBody>
      </p:sp>
      <p:sp>
        <p:nvSpPr>
          <p:cNvPr id="17" name="Text 15"/>
          <p:cNvSpPr/>
          <p:nvPr/>
        </p:nvSpPr>
        <p:spPr>
          <a:xfrm>
            <a:off x="457200" y="5660136"/>
            <a:ext cx="502920" cy="274320"/>
          </a:xfrm>
          <a:prstGeom prst="rect">
            <a:avLst/>
          </a:prstGeom>
          <a:noFill/>
          <a:ln/>
        </p:spPr>
        <p:txBody>
          <a:bodyPr wrap="square"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iii.</a:t>
            </a:r>
            <a:endParaRPr lang="en-US" sz="1300" dirty="0"/>
          </a:p>
        </p:txBody>
      </p:sp>
      <p:sp>
        <p:nvSpPr>
          <p:cNvPr id="18" name="Text 16"/>
          <p:cNvSpPr/>
          <p:nvPr/>
        </p:nvSpPr>
        <p:spPr>
          <a:xfrm>
            <a:off x="960120" y="5660136"/>
            <a:ext cx="6766560" cy="274320"/>
          </a:xfrm>
          <a:prstGeom prst="rect">
            <a:avLst/>
          </a:prstGeom>
          <a:noFill/>
          <a:ln/>
        </p:spPr>
        <p:txBody>
          <a:bodyPr wrap="square" rtlCol="0" anchor="t"/>
          <a:lstStyle/>
          <a:p>
            <a:pPr algn="l" indent="0" marL="0">
              <a:buNone/>
            </a:pPr>
            <a:r>
              <a:rPr lang="en-US" sz="1100" b="1" dirty="0">
                <a:solidFill>
                  <a:srgbClr val="1A1A1A"/>
                </a:solidFill>
                <a:latin typeface="Epilogue" pitchFamily="34" charset="0"/>
                <a:ea typeface="Epilogue" pitchFamily="34" charset="-122"/>
                <a:cs typeface="Epilogue" pitchFamily="34" charset="-120"/>
              </a:rPr>
              <a:t>The brand stops speaking about itself.</a:t>
            </a:r>
            <a:endParaRPr lang="en-US" sz="1100" dirty="0"/>
          </a:p>
        </p:txBody>
      </p:sp>
      <p:sp>
        <p:nvSpPr>
          <p:cNvPr id="19" name="Text 17"/>
          <p:cNvSpPr/>
          <p:nvPr/>
        </p:nvSpPr>
        <p:spPr>
          <a:xfrm>
            <a:off x="960120" y="5934456"/>
            <a:ext cx="6766560" cy="411480"/>
          </a:xfrm>
          <a:prstGeom prst="rect">
            <a:avLst/>
          </a:prstGeom>
          <a:noFill/>
          <a:ln/>
        </p:spPr>
        <p:txBody>
          <a:bodyPr wrap="square" rtlCol="0" anchor="t"/>
          <a:lstStyle/>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Identity emerges from choices — which brands it carries, what it writes about, who it features. Show the work, don't claim the values.</a:t>
            </a:r>
            <a:endParaRPr lang="en-US" sz="950" dirty="0"/>
          </a:p>
        </p:txBody>
      </p:sp>
      <p:sp>
        <p:nvSpPr>
          <p:cNvPr id="20" name="Shape 18"/>
          <p:cNvSpPr/>
          <p:nvPr/>
        </p:nvSpPr>
        <p:spPr>
          <a:xfrm>
            <a:off x="8412480" y="1280160"/>
            <a:ext cx="3319272" cy="4937760"/>
          </a:xfrm>
          <a:prstGeom prst="rect">
            <a:avLst/>
          </a:prstGeom>
          <a:solidFill>
            <a:srgbClr val="1A1A1A"/>
          </a:solidFill>
          <a:ln w="12700">
            <a:solidFill>
              <a:srgbClr val="1A1A1A"/>
            </a:solidFill>
            <a:prstDash val="solid"/>
          </a:ln>
        </p:spPr>
      </p:sp>
      <p:sp>
        <p:nvSpPr>
          <p:cNvPr id="21" name="Text 19"/>
          <p:cNvSpPr/>
          <p:nvPr/>
        </p:nvSpPr>
        <p:spPr>
          <a:xfrm>
            <a:off x="8595360" y="1508760"/>
            <a:ext cx="2971800"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BARCELONA × KOREA</a:t>
            </a:r>
            <a:endParaRPr lang="en-US" sz="900" dirty="0"/>
          </a:p>
        </p:txBody>
      </p:sp>
      <p:sp>
        <p:nvSpPr>
          <p:cNvPr id="22" name="Text 20"/>
          <p:cNvSpPr/>
          <p:nvPr/>
        </p:nvSpPr>
        <p:spPr>
          <a:xfrm>
            <a:off x="8595360" y="2011680"/>
            <a:ext cx="2971800" cy="1828800"/>
          </a:xfrm>
          <a:prstGeom prst="rect">
            <a:avLst/>
          </a:prstGeom>
          <a:noFill/>
          <a:ln/>
        </p:spPr>
        <p:txBody>
          <a:bodyPr wrap="square" lIns="0" tIns="0" rIns="0" bIns="0" rtlCol="0" anchor="t"/>
          <a:lstStyle/>
          <a:p>
            <a:pPr algn="l" indent="0" marL="0">
              <a:lnSpc>
                <a:spcPct val="115000"/>
              </a:lnSpc>
              <a:buNone/>
            </a:pPr>
            <a:r>
              <a:rPr lang="en-US" sz="2200" i="1" dirty="0">
                <a:solidFill>
                  <a:srgbClr val="FFFFFF"/>
                </a:solidFill>
                <a:latin typeface="Epilogue" pitchFamily="34" charset="0"/>
                <a:ea typeface="Epilogue" pitchFamily="34" charset="-122"/>
                <a:cs typeface="Epilogue" pitchFamily="34" charset="-120"/>
              </a:rPr>
              <a:t>The Mediterranean light on the Korean botanical seriousness.</a:t>
            </a:r>
            <a:endParaRPr lang="en-US" sz="2200" dirty="0"/>
          </a:p>
        </p:txBody>
      </p:sp>
      <p:sp>
        <p:nvSpPr>
          <p:cNvPr id="23" name="Shape 21"/>
          <p:cNvSpPr/>
          <p:nvPr/>
        </p:nvSpPr>
        <p:spPr>
          <a:xfrm>
            <a:off x="8595360" y="4023360"/>
            <a:ext cx="731520" cy="0"/>
          </a:xfrm>
          <a:prstGeom prst="line">
            <a:avLst/>
          </a:prstGeom>
          <a:noFill/>
          <a:ln w="12700">
            <a:solidFill>
              <a:srgbClr val="B07A5A"/>
            </a:solidFill>
            <a:prstDash val="solid"/>
          </a:ln>
        </p:spPr>
      </p:sp>
      <p:sp>
        <p:nvSpPr>
          <p:cNvPr id="24" name="Text 22"/>
          <p:cNvSpPr/>
          <p:nvPr/>
        </p:nvSpPr>
        <p:spPr>
          <a:xfrm>
            <a:off x="8595360" y="4206240"/>
            <a:ext cx="2971800" cy="1874520"/>
          </a:xfrm>
          <a:prstGeom prst="rect">
            <a:avLst/>
          </a:prstGeom>
          <a:noFill/>
          <a:ln/>
        </p:spPr>
        <p:txBody>
          <a:bodyPr wrap="square" rtlCol="0" anchor="t"/>
          <a:lstStyle/>
          <a:p>
            <a:pPr algn="l" indent="0" marL="0">
              <a:lnSpc>
                <a:spcPct val="145000"/>
              </a:lnSpc>
              <a:buNone/>
            </a:pPr>
            <a:r>
              <a:rPr lang="en-US" sz="1050" dirty="0">
                <a:solidFill>
                  <a:srgbClr val="DDDBD6"/>
                </a:solidFill>
                <a:latin typeface="Epilogue" pitchFamily="34" charset="0"/>
                <a:ea typeface="Epilogue" pitchFamily="34" charset="-122"/>
                <a:cs typeface="Epilogue" pitchFamily="34" charset="-120"/>
              </a:rPr>
              <a:t>Sephora can carry the same brands. Olive Young can outprice us at every tier. Neither can be the Mediterranean house. Place is not copyable when it is lived rather than referenced.</a:t>
            </a:r>
            <a:endParaRPr lang="en-US" sz="1050" dirty="0"/>
          </a:p>
        </p:txBody>
      </p:sp>
      <p:sp>
        <p:nvSpPr>
          <p:cNvPr id="25" name="Text 23"/>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08  ·  Brand Archetype</a:t>
            </a:r>
            <a:endParaRPr lang="en-US" sz="800" dirty="0"/>
          </a:p>
        </p:txBody>
      </p:sp>
      <p:sp>
        <p:nvSpPr>
          <p:cNvPr id="26" name="Text 24"/>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Recognition  ·  not transformation</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97280"/>
            <a:ext cx="11277295" cy="1097280"/>
          </a:xfrm>
          <a:prstGeom prst="rect">
            <a:avLst/>
          </a:prstGeom>
          <a:noFill/>
          <a:ln/>
        </p:spPr>
        <p:txBody>
          <a:bodyPr wrap="square" lIns="0" tIns="0" rIns="0" bIns="0" rtlCol="0" anchor="ctr"/>
          <a:lstStyle/>
          <a:p>
            <a:pPr algn="ctr" indent="0" marL="0">
              <a:buNone/>
            </a:pPr>
            <a:r>
              <a:rPr lang="en-US" sz="6400" spc="-150" kern="0" dirty="0">
                <a:solidFill>
                  <a:srgbClr val="1A1A1A"/>
                </a:solidFill>
                <a:latin typeface="Epilogue" pitchFamily="34" charset="0"/>
                <a:ea typeface="Epilogue" pitchFamily="34" charset="-122"/>
                <a:cs typeface="Epilogue" pitchFamily="34" charset="-120"/>
              </a:rPr>
              <a:t>Brand Personality</a:t>
            </a:r>
            <a:endParaRPr lang="en-US" sz="6400" dirty="0"/>
          </a:p>
        </p:txBody>
      </p:sp>
      <p:sp>
        <p:nvSpPr>
          <p:cNvPr id="10" name="Text 8"/>
          <p:cNvSpPr/>
          <p:nvPr/>
        </p:nvSpPr>
        <p:spPr>
          <a:xfrm>
            <a:off x="457200" y="2331720"/>
            <a:ext cx="11277295" cy="411480"/>
          </a:xfrm>
          <a:prstGeom prst="rect">
            <a:avLst/>
          </a:prstGeom>
          <a:noFill/>
          <a:ln/>
        </p:spPr>
        <p:txBody>
          <a:bodyPr wrap="square" rtlCol="0" anchor="ctr"/>
          <a:lstStyle/>
          <a:p>
            <a:pPr algn="ctr" indent="0" marL="0">
              <a:buNone/>
            </a:pPr>
            <a:r>
              <a:rPr lang="en-US" sz="1400" i="1" dirty="0">
                <a:solidFill>
                  <a:srgbClr val="4A4A4A"/>
                </a:solidFill>
                <a:latin typeface="Epilogue" pitchFamily="34" charset="0"/>
                <a:ea typeface="Epilogue" pitchFamily="34" charset="-122"/>
                <a:cs typeface="Epilogue" pitchFamily="34" charset="-120"/>
              </a:rPr>
              <a:t>Three voices, held at once. If one dominates, the line is wrong. If one is missing, the line is incomplete.</a:t>
            </a:r>
            <a:endParaRPr lang="en-US" sz="1400" dirty="0"/>
          </a:p>
        </p:txBody>
      </p:sp>
      <p:sp>
        <p:nvSpPr>
          <p:cNvPr id="11" name="Shape 9"/>
          <p:cNvSpPr/>
          <p:nvPr/>
        </p:nvSpPr>
        <p:spPr>
          <a:xfrm>
            <a:off x="518008" y="2926080"/>
            <a:ext cx="3566160" cy="3291840"/>
          </a:xfrm>
          <a:prstGeom prst="rect">
            <a:avLst/>
          </a:prstGeom>
          <a:solidFill>
            <a:srgbClr val="EFEDE7"/>
          </a:solidFill>
          <a:ln w="6350">
            <a:solidFill>
              <a:srgbClr val="1A1A1A"/>
            </a:solidFill>
            <a:prstDash val="solid"/>
          </a:ln>
        </p:spPr>
      </p:sp>
      <p:sp>
        <p:nvSpPr>
          <p:cNvPr id="12" name="Text 10"/>
          <p:cNvSpPr/>
          <p:nvPr/>
        </p:nvSpPr>
        <p:spPr>
          <a:xfrm>
            <a:off x="792328" y="3246120"/>
            <a:ext cx="3017520" cy="274320"/>
          </a:xfrm>
          <a:prstGeom prst="rect">
            <a:avLst/>
          </a:prstGeom>
          <a:noFill/>
          <a:ln/>
        </p:spPr>
        <p:txBody>
          <a:bodyPr wrap="square" rtlCol="0" anchor="ctr"/>
          <a:lstStyle/>
          <a:p>
            <a:pPr algn="l" indent="0" marL="0">
              <a:buNone/>
            </a:pPr>
            <a:r>
              <a:rPr lang="en-US" sz="1200" i="1" spc="100" kern="0" dirty="0">
                <a:solidFill>
                  <a:srgbClr val="8E5D40"/>
                </a:solidFill>
                <a:latin typeface="Epilogue" pitchFamily="34" charset="0"/>
                <a:ea typeface="Epilogue" pitchFamily="34" charset="-122"/>
                <a:cs typeface="Epilogue" pitchFamily="34" charset="-120"/>
              </a:rPr>
              <a:t>Voice  i</a:t>
            </a:r>
            <a:endParaRPr lang="en-US" sz="1200" dirty="0"/>
          </a:p>
        </p:txBody>
      </p:sp>
      <p:sp>
        <p:nvSpPr>
          <p:cNvPr id="13" name="Text 11"/>
          <p:cNvSpPr/>
          <p:nvPr/>
        </p:nvSpPr>
        <p:spPr>
          <a:xfrm>
            <a:off x="792328" y="3611880"/>
            <a:ext cx="3017520" cy="640080"/>
          </a:xfrm>
          <a:prstGeom prst="rect">
            <a:avLst/>
          </a:prstGeom>
          <a:noFill/>
          <a:ln/>
        </p:spPr>
        <p:txBody>
          <a:bodyPr wrap="square" lIns="0" tIns="0" rIns="0" bIns="0" rtlCol="0" anchor="ctr"/>
          <a:lstStyle/>
          <a:p>
            <a:pPr algn="l" indent="0" marL="0">
              <a:buNone/>
            </a:pPr>
            <a:r>
              <a:rPr lang="en-US" sz="2600" spc="-50" kern="0" dirty="0">
                <a:solidFill>
                  <a:srgbClr val="1A1A1A"/>
                </a:solidFill>
                <a:latin typeface="Epilogue" pitchFamily="34" charset="0"/>
                <a:ea typeface="Epilogue" pitchFamily="34" charset="-122"/>
                <a:cs typeface="Epilogue" pitchFamily="34" charset="-120"/>
              </a:rPr>
              <a:t>The Peer</a:t>
            </a:r>
            <a:endParaRPr lang="en-US" sz="2600" dirty="0"/>
          </a:p>
        </p:txBody>
      </p:sp>
      <p:sp>
        <p:nvSpPr>
          <p:cNvPr id="14" name="Text 12"/>
          <p:cNvSpPr/>
          <p:nvPr/>
        </p:nvSpPr>
        <p:spPr>
          <a:xfrm>
            <a:off x="792328" y="4343400"/>
            <a:ext cx="3017520" cy="411480"/>
          </a:xfrm>
          <a:prstGeom prst="rect">
            <a:avLst/>
          </a:prstGeom>
          <a:noFill/>
          <a:ln/>
        </p:spPr>
        <p:txBody>
          <a:bodyPr wrap="square" rtlCol="0" anchor="ctr"/>
          <a:lstStyle/>
          <a:p>
            <a:pPr algn="l" indent="0" marL="0">
              <a:buNone/>
            </a:pPr>
            <a:r>
              <a:rPr lang="en-US" sz="1400" i="1" dirty="0">
                <a:solidFill>
                  <a:srgbClr val="1A1A1A"/>
                </a:solidFill>
                <a:latin typeface="Epilogue" pitchFamily="34" charset="0"/>
                <a:ea typeface="Epilogue" pitchFamily="34" charset="-122"/>
                <a:cs typeface="Epilogue" pitchFamily="34" charset="-120"/>
              </a:rPr>
              <a:t>Reads her as an equal.</a:t>
            </a:r>
            <a:endParaRPr lang="en-US" sz="1400" dirty="0"/>
          </a:p>
        </p:txBody>
      </p:sp>
      <p:sp>
        <p:nvSpPr>
          <p:cNvPr id="15" name="Shape 13"/>
          <p:cNvSpPr/>
          <p:nvPr/>
        </p:nvSpPr>
        <p:spPr>
          <a:xfrm>
            <a:off x="792328" y="4892040"/>
            <a:ext cx="640080" cy="0"/>
          </a:xfrm>
          <a:prstGeom prst="line">
            <a:avLst/>
          </a:prstGeom>
          <a:noFill/>
          <a:ln w="12700">
            <a:solidFill>
              <a:srgbClr val="B07A5A"/>
            </a:solidFill>
            <a:prstDash val="solid"/>
          </a:ln>
        </p:spPr>
      </p:sp>
      <p:sp>
        <p:nvSpPr>
          <p:cNvPr id="16" name="Text 14"/>
          <p:cNvSpPr/>
          <p:nvPr/>
        </p:nvSpPr>
        <p:spPr>
          <a:xfrm>
            <a:off x="792328" y="5029200"/>
            <a:ext cx="3017520" cy="1051560"/>
          </a:xfrm>
          <a:prstGeom prst="rect">
            <a:avLst/>
          </a:prstGeom>
          <a:noFill/>
          <a:ln/>
        </p:spPr>
        <p:txBody>
          <a:bodyPr wrap="square" rtlCol="0" anchor="t"/>
          <a:lstStyle/>
          <a:p>
            <a:pPr algn="l" indent="0" marL="0">
              <a:lnSpc>
                <a:spcPct val="140000"/>
              </a:lnSpc>
              <a:buNone/>
            </a:pPr>
            <a:r>
              <a:rPr lang="en-US" sz="1050" dirty="0">
                <a:solidFill>
                  <a:srgbClr val="4A4A4A"/>
                </a:solidFill>
                <a:latin typeface="Epilogue" pitchFamily="34" charset="0"/>
                <a:ea typeface="Epilogue" pitchFamily="34" charset="-122"/>
                <a:cs typeface="Epilogue" pitchFamily="34" charset="-120"/>
              </a:rPr>
              <a:t>Assumes twenty years of fluency and three other premium beauty sites read this morning. Addresses her at her actual level — never down to her.</a:t>
            </a:r>
            <a:endParaRPr lang="en-US" sz="1050" dirty="0"/>
          </a:p>
        </p:txBody>
      </p:sp>
      <p:sp>
        <p:nvSpPr>
          <p:cNvPr id="17" name="Shape 15"/>
          <p:cNvSpPr/>
          <p:nvPr/>
        </p:nvSpPr>
        <p:spPr>
          <a:xfrm>
            <a:off x="4312768" y="2926080"/>
            <a:ext cx="3566160" cy="3291840"/>
          </a:xfrm>
          <a:prstGeom prst="rect">
            <a:avLst/>
          </a:prstGeom>
          <a:solidFill>
            <a:srgbClr val="EFEDE7"/>
          </a:solidFill>
          <a:ln w="6350">
            <a:solidFill>
              <a:srgbClr val="1A1A1A"/>
            </a:solidFill>
            <a:prstDash val="solid"/>
          </a:ln>
        </p:spPr>
      </p:sp>
      <p:sp>
        <p:nvSpPr>
          <p:cNvPr id="18" name="Text 16"/>
          <p:cNvSpPr/>
          <p:nvPr/>
        </p:nvSpPr>
        <p:spPr>
          <a:xfrm>
            <a:off x="4587088" y="3246120"/>
            <a:ext cx="3017520" cy="274320"/>
          </a:xfrm>
          <a:prstGeom prst="rect">
            <a:avLst/>
          </a:prstGeom>
          <a:noFill/>
          <a:ln/>
        </p:spPr>
        <p:txBody>
          <a:bodyPr wrap="square" rtlCol="0" anchor="ctr"/>
          <a:lstStyle/>
          <a:p>
            <a:pPr algn="l" indent="0" marL="0">
              <a:buNone/>
            </a:pPr>
            <a:r>
              <a:rPr lang="en-US" sz="1200" i="1" spc="100" kern="0" dirty="0">
                <a:solidFill>
                  <a:srgbClr val="8E5D40"/>
                </a:solidFill>
                <a:latin typeface="Epilogue" pitchFamily="34" charset="0"/>
                <a:ea typeface="Epilogue" pitchFamily="34" charset="-122"/>
                <a:cs typeface="Epilogue" pitchFamily="34" charset="-120"/>
              </a:rPr>
              <a:t>Voice  ii</a:t>
            </a:r>
            <a:endParaRPr lang="en-US" sz="1200" dirty="0"/>
          </a:p>
        </p:txBody>
      </p:sp>
      <p:sp>
        <p:nvSpPr>
          <p:cNvPr id="19" name="Text 17"/>
          <p:cNvSpPr/>
          <p:nvPr/>
        </p:nvSpPr>
        <p:spPr>
          <a:xfrm>
            <a:off x="4587088" y="3611880"/>
            <a:ext cx="3017520" cy="640080"/>
          </a:xfrm>
          <a:prstGeom prst="rect">
            <a:avLst/>
          </a:prstGeom>
          <a:noFill/>
          <a:ln/>
        </p:spPr>
        <p:txBody>
          <a:bodyPr wrap="square" lIns="0" tIns="0" rIns="0" bIns="0" rtlCol="0" anchor="ctr"/>
          <a:lstStyle/>
          <a:p>
            <a:pPr algn="l" indent="0" marL="0">
              <a:buNone/>
            </a:pPr>
            <a:r>
              <a:rPr lang="en-US" sz="2600" spc="-50" kern="0" dirty="0">
                <a:solidFill>
                  <a:srgbClr val="1A1A1A"/>
                </a:solidFill>
                <a:latin typeface="Epilogue" pitchFamily="34" charset="0"/>
                <a:ea typeface="Epilogue" pitchFamily="34" charset="-122"/>
                <a:cs typeface="Epilogue" pitchFamily="34" charset="-120"/>
              </a:rPr>
              <a:t>The Editor</a:t>
            </a:r>
            <a:endParaRPr lang="en-US" sz="2600" dirty="0"/>
          </a:p>
        </p:txBody>
      </p:sp>
      <p:sp>
        <p:nvSpPr>
          <p:cNvPr id="20" name="Text 18"/>
          <p:cNvSpPr/>
          <p:nvPr/>
        </p:nvSpPr>
        <p:spPr>
          <a:xfrm>
            <a:off x="4587088" y="4343400"/>
            <a:ext cx="3017520" cy="411480"/>
          </a:xfrm>
          <a:prstGeom prst="rect">
            <a:avLst/>
          </a:prstGeom>
          <a:noFill/>
          <a:ln/>
        </p:spPr>
        <p:txBody>
          <a:bodyPr wrap="square" rtlCol="0" anchor="ctr"/>
          <a:lstStyle/>
          <a:p>
            <a:pPr algn="l" indent="0" marL="0">
              <a:buNone/>
            </a:pPr>
            <a:r>
              <a:rPr lang="en-US" sz="1400" i="1" dirty="0">
                <a:solidFill>
                  <a:srgbClr val="1A1A1A"/>
                </a:solidFill>
                <a:latin typeface="Epilogue" pitchFamily="34" charset="0"/>
                <a:ea typeface="Epilogue" pitchFamily="34" charset="-122"/>
                <a:cs typeface="Epilogue" pitchFamily="34" charset="-120"/>
              </a:rPr>
              <a:t>Editorial, never retail.</a:t>
            </a:r>
            <a:endParaRPr lang="en-US" sz="1400" dirty="0"/>
          </a:p>
        </p:txBody>
      </p:sp>
      <p:sp>
        <p:nvSpPr>
          <p:cNvPr id="21" name="Shape 19"/>
          <p:cNvSpPr/>
          <p:nvPr/>
        </p:nvSpPr>
        <p:spPr>
          <a:xfrm>
            <a:off x="4587088" y="4892040"/>
            <a:ext cx="640080" cy="0"/>
          </a:xfrm>
          <a:prstGeom prst="line">
            <a:avLst/>
          </a:prstGeom>
          <a:noFill/>
          <a:ln w="12700">
            <a:solidFill>
              <a:srgbClr val="B07A5A"/>
            </a:solidFill>
            <a:prstDash val="solid"/>
          </a:ln>
        </p:spPr>
      </p:sp>
      <p:sp>
        <p:nvSpPr>
          <p:cNvPr id="22" name="Text 20"/>
          <p:cNvSpPr/>
          <p:nvPr/>
        </p:nvSpPr>
        <p:spPr>
          <a:xfrm>
            <a:off x="4587088" y="5029200"/>
            <a:ext cx="3017520" cy="1051560"/>
          </a:xfrm>
          <a:prstGeom prst="rect">
            <a:avLst/>
          </a:prstGeom>
          <a:noFill/>
          <a:ln/>
        </p:spPr>
        <p:txBody>
          <a:bodyPr wrap="square" rtlCol="0" anchor="t"/>
          <a:lstStyle/>
          <a:p>
            <a:pPr algn="l" indent="0" marL="0">
              <a:lnSpc>
                <a:spcPct val="140000"/>
              </a:lnSpc>
              <a:buNone/>
            </a:pPr>
            <a:r>
              <a:rPr lang="en-US" sz="1050" dirty="0">
                <a:solidFill>
                  <a:srgbClr val="4A4A4A"/>
                </a:solidFill>
                <a:latin typeface="Epilogue" pitchFamily="34" charset="0"/>
                <a:ea typeface="Epilogue" pitchFamily="34" charset="-122"/>
                <a:cs typeface="Epilogue" pitchFamily="34" charset="-120"/>
              </a:rPr>
              <a:t>Says the why before the what. Writes long when long is right; short when short is right. Never short to be efficient.</a:t>
            </a:r>
            <a:endParaRPr lang="en-US" sz="1050" dirty="0"/>
          </a:p>
        </p:txBody>
      </p:sp>
      <p:sp>
        <p:nvSpPr>
          <p:cNvPr id="23" name="Shape 21"/>
          <p:cNvSpPr/>
          <p:nvPr/>
        </p:nvSpPr>
        <p:spPr>
          <a:xfrm>
            <a:off x="8107528" y="2926080"/>
            <a:ext cx="3566160" cy="3291840"/>
          </a:xfrm>
          <a:prstGeom prst="rect">
            <a:avLst/>
          </a:prstGeom>
          <a:solidFill>
            <a:srgbClr val="EFEDE7"/>
          </a:solidFill>
          <a:ln w="6350">
            <a:solidFill>
              <a:srgbClr val="1A1A1A"/>
            </a:solidFill>
            <a:prstDash val="solid"/>
          </a:ln>
        </p:spPr>
      </p:sp>
      <p:sp>
        <p:nvSpPr>
          <p:cNvPr id="24" name="Text 22"/>
          <p:cNvSpPr/>
          <p:nvPr/>
        </p:nvSpPr>
        <p:spPr>
          <a:xfrm>
            <a:off x="8381848" y="3246120"/>
            <a:ext cx="3017520" cy="274320"/>
          </a:xfrm>
          <a:prstGeom prst="rect">
            <a:avLst/>
          </a:prstGeom>
          <a:noFill/>
          <a:ln/>
        </p:spPr>
        <p:txBody>
          <a:bodyPr wrap="square" rtlCol="0" anchor="ctr"/>
          <a:lstStyle/>
          <a:p>
            <a:pPr algn="l" indent="0" marL="0">
              <a:buNone/>
            </a:pPr>
            <a:r>
              <a:rPr lang="en-US" sz="1200" i="1" spc="100" kern="0" dirty="0">
                <a:solidFill>
                  <a:srgbClr val="8E5D40"/>
                </a:solidFill>
                <a:latin typeface="Epilogue" pitchFamily="34" charset="0"/>
                <a:ea typeface="Epilogue" pitchFamily="34" charset="-122"/>
                <a:cs typeface="Epilogue" pitchFamily="34" charset="-120"/>
              </a:rPr>
              <a:t>Voice  iii</a:t>
            </a:r>
            <a:endParaRPr lang="en-US" sz="1200" dirty="0"/>
          </a:p>
        </p:txBody>
      </p:sp>
      <p:sp>
        <p:nvSpPr>
          <p:cNvPr id="25" name="Text 23"/>
          <p:cNvSpPr/>
          <p:nvPr/>
        </p:nvSpPr>
        <p:spPr>
          <a:xfrm>
            <a:off x="8381848" y="3611880"/>
            <a:ext cx="3017520" cy="640080"/>
          </a:xfrm>
          <a:prstGeom prst="rect">
            <a:avLst/>
          </a:prstGeom>
          <a:noFill/>
          <a:ln/>
        </p:spPr>
        <p:txBody>
          <a:bodyPr wrap="square" lIns="0" tIns="0" rIns="0" bIns="0" rtlCol="0" anchor="ctr"/>
          <a:lstStyle/>
          <a:p>
            <a:pPr algn="l" indent="0" marL="0">
              <a:buNone/>
            </a:pPr>
            <a:r>
              <a:rPr lang="en-US" sz="2600" spc="-50" kern="0" dirty="0">
                <a:solidFill>
                  <a:srgbClr val="1A1A1A"/>
                </a:solidFill>
                <a:latin typeface="Epilogue" pitchFamily="34" charset="0"/>
                <a:ea typeface="Epilogue" pitchFamily="34" charset="-122"/>
                <a:cs typeface="Epilogue" pitchFamily="34" charset="-120"/>
              </a:rPr>
              <a:t>The Mediterranean Host</a:t>
            </a:r>
            <a:endParaRPr lang="en-US" sz="2600" dirty="0"/>
          </a:p>
        </p:txBody>
      </p:sp>
      <p:sp>
        <p:nvSpPr>
          <p:cNvPr id="26" name="Text 24"/>
          <p:cNvSpPr/>
          <p:nvPr/>
        </p:nvSpPr>
        <p:spPr>
          <a:xfrm>
            <a:off x="8381848" y="4343400"/>
            <a:ext cx="3017520" cy="411480"/>
          </a:xfrm>
          <a:prstGeom prst="rect">
            <a:avLst/>
          </a:prstGeom>
          <a:noFill/>
          <a:ln/>
        </p:spPr>
        <p:txBody>
          <a:bodyPr wrap="square" rtlCol="0" anchor="ctr"/>
          <a:lstStyle/>
          <a:p>
            <a:pPr algn="l" indent="0" marL="0">
              <a:buNone/>
            </a:pPr>
            <a:r>
              <a:rPr lang="en-US" sz="1400" i="1" dirty="0">
                <a:solidFill>
                  <a:srgbClr val="1A1A1A"/>
                </a:solidFill>
                <a:latin typeface="Epilogue" pitchFamily="34" charset="0"/>
                <a:ea typeface="Epilogue" pitchFamily="34" charset="-122"/>
                <a:cs typeface="Epilogue" pitchFamily="34" charset="-120"/>
              </a:rPr>
              <a:t>Warmth under the precision.</a:t>
            </a:r>
            <a:endParaRPr lang="en-US" sz="1400" dirty="0"/>
          </a:p>
        </p:txBody>
      </p:sp>
      <p:sp>
        <p:nvSpPr>
          <p:cNvPr id="27" name="Shape 25"/>
          <p:cNvSpPr/>
          <p:nvPr/>
        </p:nvSpPr>
        <p:spPr>
          <a:xfrm>
            <a:off x="8381848" y="4892040"/>
            <a:ext cx="640080" cy="0"/>
          </a:xfrm>
          <a:prstGeom prst="line">
            <a:avLst/>
          </a:prstGeom>
          <a:noFill/>
          <a:ln w="12700">
            <a:solidFill>
              <a:srgbClr val="B07A5A"/>
            </a:solidFill>
            <a:prstDash val="solid"/>
          </a:ln>
        </p:spPr>
      </p:sp>
      <p:sp>
        <p:nvSpPr>
          <p:cNvPr id="28" name="Text 26"/>
          <p:cNvSpPr/>
          <p:nvPr/>
        </p:nvSpPr>
        <p:spPr>
          <a:xfrm>
            <a:off x="8381848" y="5029200"/>
            <a:ext cx="3017520" cy="1051560"/>
          </a:xfrm>
          <a:prstGeom prst="rect">
            <a:avLst/>
          </a:prstGeom>
          <a:noFill/>
          <a:ln/>
        </p:spPr>
        <p:txBody>
          <a:bodyPr wrap="square" rtlCol="0" anchor="t"/>
          <a:lstStyle/>
          <a:p>
            <a:pPr algn="l" indent="0" marL="0">
              <a:lnSpc>
                <a:spcPct val="140000"/>
              </a:lnSpc>
              <a:buNone/>
            </a:pPr>
            <a:r>
              <a:rPr lang="en-US" sz="1050" dirty="0">
                <a:solidFill>
                  <a:srgbClr val="4A4A4A"/>
                </a:solidFill>
                <a:latin typeface="Epilogue" pitchFamily="34" charset="0"/>
                <a:ea typeface="Epilogue" pitchFamily="34" charset="-122"/>
                <a:cs typeface="Epilogue" pitchFamily="34" charset="-120"/>
              </a:rPr>
              <a:t>Generous, unhurried, sensual without being soft, certain without being cold. The light is good here.</a:t>
            </a:r>
            <a:endParaRPr lang="en-US" sz="1050" dirty="0"/>
          </a:p>
        </p:txBody>
      </p:sp>
      <p:sp>
        <p:nvSpPr>
          <p:cNvPr id="29" name="Text 27"/>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09  ·  Brand Personality</a:t>
            </a:r>
            <a:endParaRPr lang="en-US" sz="800" dirty="0"/>
          </a:p>
        </p:txBody>
      </p:sp>
      <p:sp>
        <p:nvSpPr>
          <p:cNvPr id="30" name="Text 28"/>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Three voices, held at once</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05840"/>
            <a:ext cx="11277295" cy="914400"/>
          </a:xfrm>
          <a:prstGeom prst="rect">
            <a:avLst/>
          </a:prstGeom>
          <a:noFill/>
          <a:ln/>
        </p:spPr>
        <p:txBody>
          <a:bodyPr wrap="square" lIns="0" tIns="0" rIns="0" bIns="0" rtlCol="0" anchor="ctr"/>
          <a:lstStyle/>
          <a:p>
            <a:pPr algn="ctr" indent="0" marL="0">
              <a:buNone/>
            </a:pPr>
            <a:r>
              <a:rPr lang="en-US" sz="6000" spc="-100" kern="0" dirty="0">
                <a:solidFill>
                  <a:srgbClr val="1A1A1A"/>
                </a:solidFill>
                <a:latin typeface="Epilogue" pitchFamily="34" charset="0"/>
                <a:ea typeface="Epilogue" pitchFamily="34" charset="-122"/>
                <a:cs typeface="Epilogue" pitchFamily="34" charset="-120"/>
              </a:rPr>
              <a:t>Voice &amp; Tone</a:t>
            </a:r>
            <a:endParaRPr lang="en-US" sz="6000" dirty="0"/>
          </a:p>
        </p:txBody>
      </p:sp>
      <p:sp>
        <p:nvSpPr>
          <p:cNvPr id="10" name="Text 8"/>
          <p:cNvSpPr/>
          <p:nvPr/>
        </p:nvSpPr>
        <p:spPr>
          <a:xfrm>
            <a:off x="457200" y="1874520"/>
            <a:ext cx="11277295" cy="365760"/>
          </a:xfrm>
          <a:prstGeom prst="rect">
            <a:avLst/>
          </a:prstGeom>
          <a:noFill/>
          <a:ln/>
        </p:spPr>
        <p:txBody>
          <a:bodyPr wrap="square" rtlCol="0" anchor="ctr"/>
          <a:lstStyle/>
          <a:p>
            <a:pPr algn="ctr" indent="0" marL="0">
              <a:buNone/>
            </a:pPr>
            <a:r>
              <a:rPr lang="en-US" sz="1500" i="1" dirty="0">
                <a:solidFill>
                  <a:srgbClr val="4A4A4A"/>
                </a:solidFill>
                <a:latin typeface="Epilogue" pitchFamily="34" charset="0"/>
                <a:ea typeface="Epilogue" pitchFamily="34" charset="-122"/>
                <a:cs typeface="Epilogue" pitchFamily="34" charset="-120"/>
              </a:rPr>
              <a:t>What the brand feels like when it speaks</a:t>
            </a:r>
            <a:endParaRPr lang="en-US" sz="1500" dirty="0"/>
          </a:p>
        </p:txBody>
      </p:sp>
      <p:sp>
        <p:nvSpPr>
          <p:cNvPr id="11" name="Text 9"/>
          <p:cNvSpPr/>
          <p:nvPr/>
        </p:nvSpPr>
        <p:spPr>
          <a:xfrm>
            <a:off x="1371600" y="2423160"/>
            <a:ext cx="9448495" cy="777240"/>
          </a:xfrm>
          <a:prstGeom prst="rect">
            <a:avLst/>
          </a:prstGeom>
          <a:noFill/>
          <a:ln/>
        </p:spPr>
        <p:txBody>
          <a:bodyPr wrap="square" rtlCol="0" anchor="t"/>
          <a:lstStyle/>
          <a:p>
            <a:pPr algn="ctr" indent="0" marL="0">
              <a:lnSpc>
                <a:spcPct val="150000"/>
              </a:lnSpc>
              <a:buNone/>
            </a:pPr>
            <a:r>
              <a:rPr lang="en-US" sz="1150" i="1" dirty="0">
                <a:solidFill>
                  <a:srgbClr val="8A8A8A"/>
                </a:solidFill>
                <a:latin typeface="Epilogue" pitchFamily="34" charset="0"/>
                <a:ea typeface="Epilogue" pitchFamily="34" charset="-122"/>
                <a:cs typeface="Epilogue" pitchFamily="34" charset="-120"/>
              </a:rPr>
              <a:t>This is still being developed. It will land organically as we step into the brand more fully — through writing it, photographing it, opening the door at Enric Granados. The lexicon (what we use, what we avoid) follows from the feeling; the feeling cannot be reduced to the lexicon.</a:t>
            </a:r>
            <a:endParaRPr lang="en-US" sz="1150" dirty="0"/>
          </a:p>
        </p:txBody>
      </p:sp>
      <p:sp>
        <p:nvSpPr>
          <p:cNvPr id="12" name="Text 10"/>
          <p:cNvSpPr/>
          <p:nvPr/>
        </p:nvSpPr>
        <p:spPr>
          <a:xfrm>
            <a:off x="1371600" y="3520440"/>
            <a:ext cx="502920" cy="502920"/>
          </a:xfrm>
          <a:prstGeom prst="rect">
            <a:avLst/>
          </a:prstGeom>
          <a:noFill/>
          <a:ln/>
        </p:spPr>
        <p:txBody>
          <a:bodyPr wrap="square" lIns="0" tIns="0" rIns="0" bIns="0" rtlCol="0" anchor="ctr"/>
          <a:lstStyle/>
          <a:p>
            <a:pPr algn="l" indent="0" marL="0">
              <a:buNone/>
            </a:pPr>
            <a:r>
              <a:rPr lang="en-US" sz="1400" i="1" dirty="0">
                <a:solidFill>
                  <a:srgbClr val="8E5D40"/>
                </a:solidFill>
                <a:latin typeface="Epilogue" pitchFamily="34" charset="0"/>
                <a:ea typeface="Epilogue" pitchFamily="34" charset="-122"/>
                <a:cs typeface="Epilogue" pitchFamily="34" charset="-120"/>
              </a:rPr>
              <a:t>i.</a:t>
            </a:r>
            <a:endParaRPr lang="en-US" sz="1400" dirty="0"/>
          </a:p>
        </p:txBody>
      </p:sp>
      <p:sp>
        <p:nvSpPr>
          <p:cNvPr id="13" name="Text 11"/>
          <p:cNvSpPr/>
          <p:nvPr/>
        </p:nvSpPr>
        <p:spPr>
          <a:xfrm>
            <a:off x="1920240" y="3520440"/>
            <a:ext cx="2194560" cy="502920"/>
          </a:xfrm>
          <a:prstGeom prst="rect">
            <a:avLst/>
          </a:prstGeom>
          <a:noFill/>
          <a:ln/>
        </p:spPr>
        <p:txBody>
          <a:bodyPr wrap="square" lIns="0" tIns="0" rIns="0" bIns="0" rtlCol="0" anchor="ctr"/>
          <a:lstStyle/>
          <a:p>
            <a:pPr algn="l" indent="0" marL="0">
              <a:buNone/>
            </a:pPr>
            <a:r>
              <a:rPr lang="en-US" sz="1800" spc="-30" kern="0" dirty="0">
                <a:solidFill>
                  <a:srgbClr val="1A1A1A"/>
                </a:solidFill>
                <a:latin typeface="Epilogue" pitchFamily="34" charset="0"/>
                <a:ea typeface="Epilogue" pitchFamily="34" charset="-122"/>
                <a:cs typeface="Epilogue" pitchFamily="34" charset="-120"/>
              </a:rPr>
              <a:t>Elegance</a:t>
            </a:r>
            <a:endParaRPr lang="en-US" sz="1800" dirty="0"/>
          </a:p>
        </p:txBody>
      </p:sp>
      <p:sp>
        <p:nvSpPr>
          <p:cNvPr id="14" name="Text 12"/>
          <p:cNvSpPr/>
          <p:nvPr/>
        </p:nvSpPr>
        <p:spPr>
          <a:xfrm>
            <a:off x="4206240" y="3520440"/>
            <a:ext cx="6583680" cy="502920"/>
          </a:xfrm>
          <a:prstGeom prst="rect">
            <a:avLst/>
          </a:prstGeom>
          <a:noFill/>
          <a:ln/>
        </p:spPr>
        <p:txBody>
          <a:bodyPr wrap="square" lIns="0" tIns="0" rIns="0" bIns="0" rtlCol="0" anchor="ctr"/>
          <a:lstStyle/>
          <a:p>
            <a:pPr algn="l" indent="0" marL="0">
              <a:lnSpc>
                <a:spcPct val="120000"/>
              </a:lnSpc>
              <a:buNone/>
            </a:pPr>
            <a:r>
              <a:rPr lang="en-US" sz="1200" i="1" dirty="0">
                <a:solidFill>
                  <a:srgbClr val="4A4A4A"/>
                </a:solidFill>
                <a:latin typeface="Epilogue" pitchFamily="34" charset="0"/>
                <a:ea typeface="Epilogue" pitchFamily="34" charset="-122"/>
                <a:cs typeface="Epilogue" pitchFamily="34" charset="-120"/>
              </a:rPr>
              <a:t>Quiet, considered, like a long-cared-for room. Nothing has to be shown — everything is felt.</a:t>
            </a:r>
            <a:endParaRPr lang="en-US" sz="1200" dirty="0"/>
          </a:p>
        </p:txBody>
      </p:sp>
      <p:sp>
        <p:nvSpPr>
          <p:cNvPr id="15" name="Shape 13"/>
          <p:cNvSpPr/>
          <p:nvPr/>
        </p:nvSpPr>
        <p:spPr>
          <a:xfrm>
            <a:off x="1371600" y="4023360"/>
            <a:ext cx="9448495" cy="0"/>
          </a:xfrm>
          <a:prstGeom prst="line">
            <a:avLst/>
          </a:prstGeom>
          <a:noFill/>
          <a:ln w="6350">
            <a:solidFill>
              <a:srgbClr val="B5B3AE"/>
            </a:solidFill>
            <a:prstDash val="solid"/>
          </a:ln>
        </p:spPr>
      </p:sp>
      <p:sp>
        <p:nvSpPr>
          <p:cNvPr id="16" name="Text 14"/>
          <p:cNvSpPr/>
          <p:nvPr/>
        </p:nvSpPr>
        <p:spPr>
          <a:xfrm>
            <a:off x="1371600" y="4023360"/>
            <a:ext cx="502920" cy="502920"/>
          </a:xfrm>
          <a:prstGeom prst="rect">
            <a:avLst/>
          </a:prstGeom>
          <a:noFill/>
          <a:ln/>
        </p:spPr>
        <p:txBody>
          <a:bodyPr wrap="square" lIns="0" tIns="0" rIns="0" bIns="0" rtlCol="0" anchor="ctr"/>
          <a:lstStyle/>
          <a:p>
            <a:pPr algn="l" indent="0" marL="0">
              <a:buNone/>
            </a:pPr>
            <a:r>
              <a:rPr lang="en-US" sz="1400" i="1" dirty="0">
                <a:solidFill>
                  <a:srgbClr val="8E5D40"/>
                </a:solidFill>
                <a:latin typeface="Epilogue" pitchFamily="34" charset="0"/>
                <a:ea typeface="Epilogue" pitchFamily="34" charset="-122"/>
                <a:cs typeface="Epilogue" pitchFamily="34" charset="-120"/>
              </a:rPr>
              <a:t>ii.</a:t>
            </a:r>
            <a:endParaRPr lang="en-US" sz="1400" dirty="0"/>
          </a:p>
        </p:txBody>
      </p:sp>
      <p:sp>
        <p:nvSpPr>
          <p:cNvPr id="17" name="Text 15"/>
          <p:cNvSpPr/>
          <p:nvPr/>
        </p:nvSpPr>
        <p:spPr>
          <a:xfrm>
            <a:off x="1920240" y="4023360"/>
            <a:ext cx="2194560" cy="502920"/>
          </a:xfrm>
          <a:prstGeom prst="rect">
            <a:avLst/>
          </a:prstGeom>
          <a:noFill/>
          <a:ln/>
        </p:spPr>
        <p:txBody>
          <a:bodyPr wrap="square" lIns="0" tIns="0" rIns="0" bIns="0" rtlCol="0" anchor="ctr"/>
          <a:lstStyle/>
          <a:p>
            <a:pPr algn="l" indent="0" marL="0">
              <a:buNone/>
            </a:pPr>
            <a:r>
              <a:rPr lang="en-US" sz="1800" spc="-30" kern="0" dirty="0">
                <a:solidFill>
                  <a:srgbClr val="1A1A1A"/>
                </a:solidFill>
                <a:latin typeface="Epilogue" pitchFamily="34" charset="0"/>
                <a:ea typeface="Epilogue" pitchFamily="34" charset="-122"/>
                <a:cs typeface="Epilogue" pitchFamily="34" charset="-120"/>
              </a:rPr>
              <a:t>Mystery</a:t>
            </a:r>
            <a:endParaRPr lang="en-US" sz="1800" dirty="0"/>
          </a:p>
        </p:txBody>
      </p:sp>
      <p:sp>
        <p:nvSpPr>
          <p:cNvPr id="18" name="Text 16"/>
          <p:cNvSpPr/>
          <p:nvPr/>
        </p:nvSpPr>
        <p:spPr>
          <a:xfrm>
            <a:off x="4206240" y="4023360"/>
            <a:ext cx="6583680" cy="502920"/>
          </a:xfrm>
          <a:prstGeom prst="rect">
            <a:avLst/>
          </a:prstGeom>
          <a:noFill/>
          <a:ln/>
        </p:spPr>
        <p:txBody>
          <a:bodyPr wrap="square" lIns="0" tIns="0" rIns="0" bIns="0" rtlCol="0" anchor="ctr"/>
          <a:lstStyle/>
          <a:p>
            <a:pPr algn="l" indent="0" marL="0">
              <a:lnSpc>
                <a:spcPct val="120000"/>
              </a:lnSpc>
              <a:buNone/>
            </a:pPr>
            <a:r>
              <a:rPr lang="en-US" sz="1200" i="1" dirty="0">
                <a:solidFill>
                  <a:srgbClr val="4A4A4A"/>
                </a:solidFill>
                <a:latin typeface="Epilogue" pitchFamily="34" charset="0"/>
                <a:ea typeface="Epilogue" pitchFamily="34" charset="-122"/>
                <a:cs typeface="Epilogue" pitchFamily="34" charset="-120"/>
              </a:rPr>
              <a:t>What is not said matters as much as what is. The brand leaves space for her to lean in.</a:t>
            </a:r>
            <a:endParaRPr lang="en-US" sz="1200" dirty="0"/>
          </a:p>
        </p:txBody>
      </p:sp>
      <p:sp>
        <p:nvSpPr>
          <p:cNvPr id="19" name="Shape 17"/>
          <p:cNvSpPr/>
          <p:nvPr/>
        </p:nvSpPr>
        <p:spPr>
          <a:xfrm>
            <a:off x="1371600" y="4526280"/>
            <a:ext cx="9448495" cy="0"/>
          </a:xfrm>
          <a:prstGeom prst="line">
            <a:avLst/>
          </a:prstGeom>
          <a:noFill/>
          <a:ln w="6350">
            <a:solidFill>
              <a:srgbClr val="B5B3AE"/>
            </a:solidFill>
            <a:prstDash val="solid"/>
          </a:ln>
        </p:spPr>
      </p:sp>
      <p:sp>
        <p:nvSpPr>
          <p:cNvPr id="20" name="Text 18"/>
          <p:cNvSpPr/>
          <p:nvPr/>
        </p:nvSpPr>
        <p:spPr>
          <a:xfrm>
            <a:off x="1371600" y="4526280"/>
            <a:ext cx="502920" cy="502920"/>
          </a:xfrm>
          <a:prstGeom prst="rect">
            <a:avLst/>
          </a:prstGeom>
          <a:noFill/>
          <a:ln/>
        </p:spPr>
        <p:txBody>
          <a:bodyPr wrap="square" lIns="0" tIns="0" rIns="0" bIns="0" rtlCol="0" anchor="ctr"/>
          <a:lstStyle/>
          <a:p>
            <a:pPr algn="l" indent="0" marL="0">
              <a:buNone/>
            </a:pPr>
            <a:r>
              <a:rPr lang="en-US" sz="1400" i="1" dirty="0">
                <a:solidFill>
                  <a:srgbClr val="8E5D40"/>
                </a:solidFill>
                <a:latin typeface="Epilogue" pitchFamily="34" charset="0"/>
                <a:ea typeface="Epilogue" pitchFamily="34" charset="-122"/>
                <a:cs typeface="Epilogue" pitchFamily="34" charset="-120"/>
              </a:rPr>
              <a:t>iii.</a:t>
            </a:r>
            <a:endParaRPr lang="en-US" sz="1400" dirty="0"/>
          </a:p>
        </p:txBody>
      </p:sp>
      <p:sp>
        <p:nvSpPr>
          <p:cNvPr id="21" name="Text 19"/>
          <p:cNvSpPr/>
          <p:nvPr/>
        </p:nvSpPr>
        <p:spPr>
          <a:xfrm>
            <a:off x="1920240" y="4526280"/>
            <a:ext cx="2194560" cy="502920"/>
          </a:xfrm>
          <a:prstGeom prst="rect">
            <a:avLst/>
          </a:prstGeom>
          <a:noFill/>
          <a:ln/>
        </p:spPr>
        <p:txBody>
          <a:bodyPr wrap="square" lIns="0" tIns="0" rIns="0" bIns="0" rtlCol="0" anchor="ctr"/>
          <a:lstStyle/>
          <a:p>
            <a:pPr algn="l" indent="0" marL="0">
              <a:buNone/>
            </a:pPr>
            <a:r>
              <a:rPr lang="en-US" sz="1800" spc="-30" kern="0" dirty="0">
                <a:solidFill>
                  <a:srgbClr val="1A1A1A"/>
                </a:solidFill>
                <a:latin typeface="Epilogue" pitchFamily="34" charset="0"/>
                <a:ea typeface="Epilogue" pitchFamily="34" charset="-122"/>
                <a:cs typeface="Epilogue" pitchFamily="34" charset="-120"/>
              </a:rPr>
              <a:t>Complicity</a:t>
            </a:r>
            <a:endParaRPr lang="en-US" sz="1800" dirty="0"/>
          </a:p>
        </p:txBody>
      </p:sp>
      <p:sp>
        <p:nvSpPr>
          <p:cNvPr id="22" name="Text 20"/>
          <p:cNvSpPr/>
          <p:nvPr/>
        </p:nvSpPr>
        <p:spPr>
          <a:xfrm>
            <a:off x="4206240" y="4526280"/>
            <a:ext cx="6583680" cy="502920"/>
          </a:xfrm>
          <a:prstGeom prst="rect">
            <a:avLst/>
          </a:prstGeom>
          <a:noFill/>
          <a:ln/>
        </p:spPr>
        <p:txBody>
          <a:bodyPr wrap="square" lIns="0" tIns="0" rIns="0" bIns="0" rtlCol="0" anchor="ctr"/>
          <a:lstStyle/>
          <a:p>
            <a:pPr algn="l" indent="0" marL="0">
              <a:lnSpc>
                <a:spcPct val="120000"/>
              </a:lnSpc>
              <a:buNone/>
            </a:pPr>
            <a:r>
              <a:rPr lang="en-US" sz="1200" i="1" dirty="0">
                <a:solidFill>
                  <a:srgbClr val="4A4A4A"/>
                </a:solidFill>
                <a:latin typeface="Epilogue" pitchFamily="34" charset="0"/>
                <a:ea typeface="Epilogue" pitchFamily="34" charset="-122"/>
                <a:cs typeface="Epilogue" pitchFamily="34" charset="-120"/>
              </a:rPr>
              <a:t>We know what she knows; she knows we know. Nothing has to be explained between us.</a:t>
            </a:r>
            <a:endParaRPr lang="en-US" sz="1200" dirty="0"/>
          </a:p>
        </p:txBody>
      </p:sp>
      <p:sp>
        <p:nvSpPr>
          <p:cNvPr id="23" name="Shape 21"/>
          <p:cNvSpPr/>
          <p:nvPr/>
        </p:nvSpPr>
        <p:spPr>
          <a:xfrm>
            <a:off x="1371600" y="5029200"/>
            <a:ext cx="9448495" cy="0"/>
          </a:xfrm>
          <a:prstGeom prst="line">
            <a:avLst/>
          </a:prstGeom>
          <a:noFill/>
          <a:ln w="6350">
            <a:solidFill>
              <a:srgbClr val="B5B3AE"/>
            </a:solidFill>
            <a:prstDash val="solid"/>
          </a:ln>
        </p:spPr>
      </p:sp>
      <p:sp>
        <p:nvSpPr>
          <p:cNvPr id="24" name="Text 22"/>
          <p:cNvSpPr/>
          <p:nvPr/>
        </p:nvSpPr>
        <p:spPr>
          <a:xfrm>
            <a:off x="1371600" y="5029200"/>
            <a:ext cx="502920" cy="502920"/>
          </a:xfrm>
          <a:prstGeom prst="rect">
            <a:avLst/>
          </a:prstGeom>
          <a:noFill/>
          <a:ln/>
        </p:spPr>
        <p:txBody>
          <a:bodyPr wrap="square" lIns="0" tIns="0" rIns="0" bIns="0" rtlCol="0" anchor="ctr"/>
          <a:lstStyle/>
          <a:p>
            <a:pPr algn="l" indent="0" marL="0">
              <a:buNone/>
            </a:pPr>
            <a:r>
              <a:rPr lang="en-US" sz="1400" i="1" dirty="0">
                <a:solidFill>
                  <a:srgbClr val="8E5D40"/>
                </a:solidFill>
                <a:latin typeface="Epilogue" pitchFamily="34" charset="0"/>
                <a:ea typeface="Epilogue" pitchFamily="34" charset="-122"/>
                <a:cs typeface="Epilogue" pitchFamily="34" charset="-120"/>
              </a:rPr>
              <a:t>iv.</a:t>
            </a:r>
            <a:endParaRPr lang="en-US" sz="1400" dirty="0"/>
          </a:p>
        </p:txBody>
      </p:sp>
      <p:sp>
        <p:nvSpPr>
          <p:cNvPr id="25" name="Text 23"/>
          <p:cNvSpPr/>
          <p:nvPr/>
        </p:nvSpPr>
        <p:spPr>
          <a:xfrm>
            <a:off x="1920240" y="5029200"/>
            <a:ext cx="2194560" cy="502920"/>
          </a:xfrm>
          <a:prstGeom prst="rect">
            <a:avLst/>
          </a:prstGeom>
          <a:noFill/>
          <a:ln/>
        </p:spPr>
        <p:txBody>
          <a:bodyPr wrap="square" lIns="0" tIns="0" rIns="0" bIns="0" rtlCol="0" anchor="ctr"/>
          <a:lstStyle/>
          <a:p>
            <a:pPr algn="l" indent="0" marL="0">
              <a:buNone/>
            </a:pPr>
            <a:r>
              <a:rPr lang="en-US" sz="1800" spc="-30" kern="0" dirty="0">
                <a:solidFill>
                  <a:srgbClr val="1A1A1A"/>
                </a:solidFill>
                <a:latin typeface="Epilogue" pitchFamily="34" charset="0"/>
                <a:ea typeface="Epilogue" pitchFamily="34" charset="-122"/>
                <a:cs typeface="Epilogue" pitchFamily="34" charset="-120"/>
              </a:rPr>
              <a:t>Discernment</a:t>
            </a:r>
            <a:endParaRPr lang="en-US" sz="1800" dirty="0"/>
          </a:p>
        </p:txBody>
      </p:sp>
      <p:sp>
        <p:nvSpPr>
          <p:cNvPr id="26" name="Text 24"/>
          <p:cNvSpPr/>
          <p:nvPr/>
        </p:nvSpPr>
        <p:spPr>
          <a:xfrm>
            <a:off x="4206240" y="5029200"/>
            <a:ext cx="6583680" cy="502920"/>
          </a:xfrm>
          <a:prstGeom prst="rect">
            <a:avLst/>
          </a:prstGeom>
          <a:noFill/>
          <a:ln/>
        </p:spPr>
        <p:txBody>
          <a:bodyPr wrap="square" lIns="0" tIns="0" rIns="0" bIns="0" rtlCol="0" anchor="ctr"/>
          <a:lstStyle/>
          <a:p>
            <a:pPr algn="l" indent="0" marL="0">
              <a:lnSpc>
                <a:spcPct val="120000"/>
              </a:lnSpc>
              <a:buNone/>
            </a:pPr>
            <a:r>
              <a:rPr lang="en-US" sz="1200" i="1" dirty="0">
                <a:solidFill>
                  <a:srgbClr val="4A4A4A"/>
                </a:solidFill>
                <a:latin typeface="Epilogue" pitchFamily="34" charset="0"/>
                <a:ea typeface="Epilogue" pitchFamily="34" charset="-122"/>
                <a:cs typeface="Epilogue" pitchFamily="34" charset="-120"/>
              </a:rPr>
              <a:t>The editor's eye. The judgement that gives the curation its weight. A little of the cool, classic verdict.</a:t>
            </a:r>
            <a:endParaRPr lang="en-US" sz="1200" dirty="0"/>
          </a:p>
        </p:txBody>
      </p:sp>
      <p:sp>
        <p:nvSpPr>
          <p:cNvPr id="27" name="Shape 25"/>
          <p:cNvSpPr/>
          <p:nvPr/>
        </p:nvSpPr>
        <p:spPr>
          <a:xfrm>
            <a:off x="1371600" y="5532120"/>
            <a:ext cx="9448495" cy="0"/>
          </a:xfrm>
          <a:prstGeom prst="line">
            <a:avLst/>
          </a:prstGeom>
          <a:noFill/>
          <a:ln w="6350">
            <a:solidFill>
              <a:srgbClr val="B5B3AE"/>
            </a:solidFill>
            <a:prstDash val="solid"/>
          </a:ln>
        </p:spPr>
      </p:sp>
      <p:sp>
        <p:nvSpPr>
          <p:cNvPr id="28" name="Text 26"/>
          <p:cNvSpPr/>
          <p:nvPr/>
        </p:nvSpPr>
        <p:spPr>
          <a:xfrm>
            <a:off x="1371600" y="5532120"/>
            <a:ext cx="502920" cy="502920"/>
          </a:xfrm>
          <a:prstGeom prst="rect">
            <a:avLst/>
          </a:prstGeom>
          <a:noFill/>
          <a:ln/>
        </p:spPr>
        <p:txBody>
          <a:bodyPr wrap="square" lIns="0" tIns="0" rIns="0" bIns="0" rtlCol="0" anchor="ctr"/>
          <a:lstStyle/>
          <a:p>
            <a:pPr algn="l" indent="0" marL="0">
              <a:buNone/>
            </a:pPr>
            <a:r>
              <a:rPr lang="en-US" sz="1400" i="1" dirty="0">
                <a:solidFill>
                  <a:srgbClr val="8E5D40"/>
                </a:solidFill>
                <a:latin typeface="Epilogue" pitchFamily="34" charset="0"/>
                <a:ea typeface="Epilogue" pitchFamily="34" charset="-122"/>
                <a:cs typeface="Epilogue" pitchFamily="34" charset="-120"/>
              </a:rPr>
              <a:t>v.</a:t>
            </a:r>
            <a:endParaRPr lang="en-US" sz="1400" dirty="0"/>
          </a:p>
        </p:txBody>
      </p:sp>
      <p:sp>
        <p:nvSpPr>
          <p:cNvPr id="29" name="Text 27"/>
          <p:cNvSpPr/>
          <p:nvPr/>
        </p:nvSpPr>
        <p:spPr>
          <a:xfrm>
            <a:off x="1920240" y="5532120"/>
            <a:ext cx="2194560" cy="502920"/>
          </a:xfrm>
          <a:prstGeom prst="rect">
            <a:avLst/>
          </a:prstGeom>
          <a:noFill/>
          <a:ln/>
        </p:spPr>
        <p:txBody>
          <a:bodyPr wrap="square" lIns="0" tIns="0" rIns="0" bIns="0" rtlCol="0" anchor="ctr"/>
          <a:lstStyle/>
          <a:p>
            <a:pPr algn="l" indent="0" marL="0">
              <a:buNone/>
            </a:pPr>
            <a:r>
              <a:rPr lang="en-US" sz="1800" spc="-30" kern="0" dirty="0">
                <a:solidFill>
                  <a:srgbClr val="1A1A1A"/>
                </a:solidFill>
                <a:latin typeface="Epilogue" pitchFamily="34" charset="0"/>
                <a:ea typeface="Epilogue" pitchFamily="34" charset="-122"/>
                <a:cs typeface="Epilogue" pitchFamily="34" charset="-120"/>
              </a:rPr>
              <a:t>Classic cool</a:t>
            </a:r>
            <a:endParaRPr lang="en-US" sz="1800" dirty="0"/>
          </a:p>
        </p:txBody>
      </p:sp>
      <p:sp>
        <p:nvSpPr>
          <p:cNvPr id="30" name="Text 28"/>
          <p:cNvSpPr/>
          <p:nvPr/>
        </p:nvSpPr>
        <p:spPr>
          <a:xfrm>
            <a:off x="4206240" y="5532120"/>
            <a:ext cx="6583680" cy="502920"/>
          </a:xfrm>
          <a:prstGeom prst="rect">
            <a:avLst/>
          </a:prstGeom>
          <a:noFill/>
          <a:ln/>
        </p:spPr>
        <p:txBody>
          <a:bodyPr wrap="square" lIns="0" tIns="0" rIns="0" bIns="0" rtlCol="0" anchor="ctr"/>
          <a:lstStyle/>
          <a:p>
            <a:pPr algn="l" indent="0" marL="0">
              <a:lnSpc>
                <a:spcPct val="120000"/>
              </a:lnSpc>
              <a:buNone/>
            </a:pPr>
            <a:r>
              <a:rPr lang="en-US" sz="1200" i="1" dirty="0">
                <a:solidFill>
                  <a:srgbClr val="4A4A4A"/>
                </a:solidFill>
                <a:latin typeface="Epilogue" pitchFamily="34" charset="0"/>
                <a:ea typeface="Epilogue" pitchFamily="34" charset="-122"/>
                <a:cs typeface="Epilogue" pitchFamily="34" charset="-120"/>
              </a:rPr>
              <a:t>The confidence of someone who has always been cool, never trying. Devil-Wears-Prada cool — not TikTok cool.</a:t>
            </a:r>
            <a:endParaRPr lang="en-US" sz="1200" dirty="0"/>
          </a:p>
        </p:txBody>
      </p:sp>
      <p:sp>
        <p:nvSpPr>
          <p:cNvPr id="31" name="Shape 29"/>
          <p:cNvSpPr/>
          <p:nvPr/>
        </p:nvSpPr>
        <p:spPr>
          <a:xfrm>
            <a:off x="1371600" y="6035040"/>
            <a:ext cx="9448495" cy="0"/>
          </a:xfrm>
          <a:prstGeom prst="line">
            <a:avLst/>
          </a:prstGeom>
          <a:noFill/>
          <a:ln w="6350">
            <a:solidFill>
              <a:srgbClr val="B5B3AE"/>
            </a:solidFill>
            <a:prstDash val="solid"/>
          </a:ln>
        </p:spPr>
      </p:sp>
      <p:sp>
        <p:nvSpPr>
          <p:cNvPr id="32" name="Text 30"/>
          <p:cNvSpPr/>
          <p:nvPr/>
        </p:nvSpPr>
        <p:spPr>
          <a:xfrm>
            <a:off x="457200" y="6126480"/>
            <a:ext cx="11277295" cy="274320"/>
          </a:xfrm>
          <a:prstGeom prst="rect">
            <a:avLst/>
          </a:prstGeom>
          <a:noFill/>
          <a:ln/>
        </p:spPr>
        <p:txBody>
          <a:bodyPr wrap="square" rtlCol="0" anchor="ctr"/>
          <a:lstStyle/>
          <a:p>
            <a:pPr algn="ctr" indent="0" marL="0">
              <a:buNone/>
            </a:pPr>
            <a:r>
              <a:rPr lang="en-US" sz="1400" i="1" dirty="0">
                <a:solidFill>
                  <a:srgbClr val="8E5D40"/>
                </a:solidFill>
                <a:latin typeface="Epilogue" pitchFamily="34" charset="0"/>
                <a:ea typeface="Epilogue" pitchFamily="34" charset="-122"/>
                <a:cs typeface="Epilogue" pitchFamily="34" charset="-120"/>
              </a:rPr>
              <a:t>She doesn't need to be impressed. She needs to feel seen.</a:t>
            </a:r>
            <a:endParaRPr lang="en-US" sz="1400" dirty="0"/>
          </a:p>
        </p:txBody>
      </p:sp>
      <p:sp>
        <p:nvSpPr>
          <p:cNvPr id="33" name="Text 31"/>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10  ·  Voice &amp; Tone</a:t>
            </a:r>
            <a:endParaRPr lang="en-US" sz="800" dirty="0"/>
          </a:p>
        </p:txBody>
      </p:sp>
      <p:sp>
        <p:nvSpPr>
          <p:cNvPr id="34" name="Text 32"/>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The feeling first  ·  the lexicon follows</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05840"/>
            <a:ext cx="11277295" cy="1005840"/>
          </a:xfrm>
          <a:prstGeom prst="rect">
            <a:avLst/>
          </a:prstGeom>
          <a:noFill/>
          <a:ln/>
        </p:spPr>
        <p:txBody>
          <a:bodyPr wrap="square" lIns="0" tIns="0" rIns="0" bIns="0" rtlCol="0" anchor="ctr"/>
          <a:lstStyle/>
          <a:p>
            <a:pPr algn="ctr" indent="0" marL="0">
              <a:buNone/>
            </a:pPr>
            <a:r>
              <a:rPr lang="en-US" sz="6000" spc="-100" kern="0" dirty="0">
                <a:solidFill>
                  <a:srgbClr val="1A1A1A"/>
                </a:solidFill>
                <a:latin typeface="Epilogue" pitchFamily="34" charset="0"/>
                <a:ea typeface="Epilogue" pitchFamily="34" charset="-122"/>
                <a:cs typeface="Epilogue" pitchFamily="34" charset="-120"/>
              </a:rPr>
              <a:t>Tagline Hierarchy</a:t>
            </a:r>
            <a:endParaRPr lang="en-US" sz="6000" dirty="0"/>
          </a:p>
        </p:txBody>
      </p:sp>
      <p:sp>
        <p:nvSpPr>
          <p:cNvPr id="10" name="Text 8"/>
          <p:cNvSpPr/>
          <p:nvPr/>
        </p:nvSpPr>
        <p:spPr>
          <a:xfrm>
            <a:off x="457200" y="2011680"/>
            <a:ext cx="11277295" cy="41148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Four lines, each for a specific surface. None of them shouted; none repeated to the point of dilution.</a:t>
            </a:r>
            <a:endParaRPr lang="en-US" sz="1300" dirty="0"/>
          </a:p>
        </p:txBody>
      </p:sp>
      <p:sp>
        <p:nvSpPr>
          <p:cNvPr id="11" name="Text 9"/>
          <p:cNvSpPr/>
          <p:nvPr/>
        </p:nvSpPr>
        <p:spPr>
          <a:xfrm>
            <a:off x="1371600" y="2788920"/>
            <a:ext cx="9448495" cy="274320"/>
          </a:xfrm>
          <a:prstGeom prst="rect">
            <a:avLst/>
          </a:prstGeom>
          <a:noFill/>
          <a:ln/>
        </p:spPr>
        <p:txBody>
          <a:bodyPr wrap="square" lIns="0" tIns="0" rIns="0" bIns="0" rtlCol="0" anchor="ctr"/>
          <a:lstStyle/>
          <a:p>
            <a:pPr algn="l" indent="0" marL="0">
              <a:buNone/>
            </a:pPr>
            <a:r>
              <a:rPr lang="en-US" sz="1100" i="1" spc="100" kern="0" dirty="0">
                <a:solidFill>
                  <a:srgbClr val="8E5D40"/>
                </a:solidFill>
                <a:latin typeface="Epilogue" pitchFamily="34" charset="0"/>
                <a:ea typeface="Epilogue" pitchFamily="34" charset="-122"/>
                <a:cs typeface="Epilogue" pitchFamily="34" charset="-120"/>
              </a:rPr>
              <a:t>i.  The brand-surface line</a:t>
            </a:r>
            <a:endParaRPr lang="en-US" sz="1100" dirty="0"/>
          </a:p>
        </p:txBody>
      </p:sp>
      <p:sp>
        <p:nvSpPr>
          <p:cNvPr id="12" name="Text 10"/>
          <p:cNvSpPr/>
          <p:nvPr/>
        </p:nvSpPr>
        <p:spPr>
          <a:xfrm>
            <a:off x="1371600" y="3063240"/>
            <a:ext cx="9448495" cy="457200"/>
          </a:xfrm>
          <a:prstGeom prst="rect">
            <a:avLst/>
          </a:prstGeom>
          <a:noFill/>
          <a:ln/>
        </p:spPr>
        <p:txBody>
          <a:bodyPr wrap="square" lIns="0" tIns="0" rIns="0" bIns="0" rtlCol="0" anchor="ctr"/>
          <a:lstStyle/>
          <a:p>
            <a:pPr algn="l" indent="0" marL="0">
              <a:buNone/>
            </a:pPr>
            <a:r>
              <a:rPr lang="en-US" sz="2200" i="1" dirty="0">
                <a:solidFill>
                  <a:srgbClr val="1A1A1A"/>
                </a:solidFill>
                <a:latin typeface="Epilogue" pitchFamily="34" charset="0"/>
                <a:ea typeface="Epilogue" pitchFamily="34" charset="-122"/>
                <a:cs typeface="Epilogue" pitchFamily="34" charset="-120"/>
              </a:rPr>
              <a:t>A Barcelona house of Korean skincare.</a:t>
            </a:r>
            <a:endParaRPr lang="en-US" sz="2200" dirty="0"/>
          </a:p>
        </p:txBody>
      </p:sp>
      <p:sp>
        <p:nvSpPr>
          <p:cNvPr id="13" name="Text 11"/>
          <p:cNvSpPr/>
          <p:nvPr/>
        </p:nvSpPr>
        <p:spPr>
          <a:xfrm>
            <a:off x="1371600" y="3557016"/>
            <a:ext cx="9448495" cy="292608"/>
          </a:xfrm>
          <a:prstGeom prst="rect">
            <a:avLst/>
          </a:prstGeom>
          <a:noFill/>
          <a:ln/>
        </p:spPr>
        <p:txBody>
          <a:bodyPr wrap="square" lIns="0" tIns="0" rIns="0" bIns="0" rtlCol="0" anchor="t"/>
          <a:lstStyle/>
          <a:p>
            <a:pPr algn="l" indent="0" marL="0">
              <a:buNone/>
            </a:pPr>
            <a:r>
              <a:rPr lang="en-US" sz="1000" dirty="0">
                <a:solidFill>
                  <a:srgbClr val="8A8A8A"/>
                </a:solidFill>
                <a:latin typeface="Epilogue" pitchFamily="34" charset="0"/>
                <a:ea typeface="Epilogue" pitchFamily="34" charset="-122"/>
                <a:cs typeface="Epilogue" pitchFamily="34" charset="-120"/>
              </a:rPr>
              <a:t>Under the logo. Storefront. Business card. Press boilerplate.</a:t>
            </a:r>
            <a:endParaRPr lang="en-US" sz="1000" dirty="0"/>
          </a:p>
        </p:txBody>
      </p:sp>
      <p:sp>
        <p:nvSpPr>
          <p:cNvPr id="14" name="Shape 12"/>
          <p:cNvSpPr/>
          <p:nvPr/>
        </p:nvSpPr>
        <p:spPr>
          <a:xfrm>
            <a:off x="1371600" y="3904488"/>
            <a:ext cx="9448495" cy="0"/>
          </a:xfrm>
          <a:prstGeom prst="line">
            <a:avLst/>
          </a:prstGeom>
          <a:noFill/>
          <a:ln w="6350">
            <a:solidFill>
              <a:srgbClr val="B5B3AE"/>
            </a:solidFill>
            <a:prstDash val="solid"/>
          </a:ln>
        </p:spPr>
      </p:sp>
      <p:sp>
        <p:nvSpPr>
          <p:cNvPr id="15" name="Text 13"/>
          <p:cNvSpPr/>
          <p:nvPr/>
        </p:nvSpPr>
        <p:spPr>
          <a:xfrm>
            <a:off x="1371600" y="3630168"/>
            <a:ext cx="9448495" cy="274320"/>
          </a:xfrm>
          <a:prstGeom prst="rect">
            <a:avLst/>
          </a:prstGeom>
          <a:noFill/>
          <a:ln/>
        </p:spPr>
        <p:txBody>
          <a:bodyPr wrap="square" lIns="0" tIns="0" rIns="0" bIns="0" rtlCol="0" anchor="ctr"/>
          <a:lstStyle/>
          <a:p>
            <a:pPr algn="l" indent="0" marL="0">
              <a:buNone/>
            </a:pPr>
            <a:r>
              <a:rPr lang="en-US" sz="1100" i="1" spc="100" kern="0" dirty="0">
                <a:solidFill>
                  <a:srgbClr val="8E5D40"/>
                </a:solidFill>
                <a:latin typeface="Epilogue" pitchFamily="34" charset="0"/>
                <a:ea typeface="Epilogue" pitchFamily="34" charset="-122"/>
                <a:cs typeface="Epilogue" pitchFamily="34" charset="-120"/>
              </a:rPr>
              <a:t>ii.  The worldview line</a:t>
            </a:r>
            <a:endParaRPr lang="en-US" sz="1100" dirty="0"/>
          </a:p>
        </p:txBody>
      </p:sp>
      <p:sp>
        <p:nvSpPr>
          <p:cNvPr id="16" name="Text 14"/>
          <p:cNvSpPr/>
          <p:nvPr/>
        </p:nvSpPr>
        <p:spPr>
          <a:xfrm>
            <a:off x="1371600" y="3904488"/>
            <a:ext cx="9448495" cy="457200"/>
          </a:xfrm>
          <a:prstGeom prst="rect">
            <a:avLst/>
          </a:prstGeom>
          <a:noFill/>
          <a:ln/>
        </p:spPr>
        <p:txBody>
          <a:bodyPr wrap="square" lIns="0" tIns="0" rIns="0" bIns="0" rtlCol="0" anchor="ctr"/>
          <a:lstStyle/>
          <a:p>
            <a:pPr algn="l" indent="0" marL="0">
              <a:buNone/>
            </a:pPr>
            <a:r>
              <a:rPr lang="en-US" sz="2200" i="1" dirty="0">
                <a:solidFill>
                  <a:srgbClr val="1A1A1A"/>
                </a:solidFill>
                <a:latin typeface="Epilogue" pitchFamily="34" charset="0"/>
                <a:ea typeface="Epilogue" pitchFamily="34" charset="-122"/>
                <a:cs typeface="Epilogue" pitchFamily="34" charset="-120"/>
              </a:rPr>
              <a:t>Where skincare becomes a timeless promise.</a:t>
            </a:r>
            <a:endParaRPr lang="en-US" sz="2200" dirty="0"/>
          </a:p>
        </p:txBody>
      </p:sp>
      <p:sp>
        <p:nvSpPr>
          <p:cNvPr id="17" name="Text 15"/>
          <p:cNvSpPr/>
          <p:nvPr/>
        </p:nvSpPr>
        <p:spPr>
          <a:xfrm>
            <a:off x="1371600" y="4398264"/>
            <a:ext cx="9448495" cy="292608"/>
          </a:xfrm>
          <a:prstGeom prst="rect">
            <a:avLst/>
          </a:prstGeom>
          <a:noFill/>
          <a:ln/>
        </p:spPr>
        <p:txBody>
          <a:bodyPr wrap="square" lIns="0" tIns="0" rIns="0" bIns="0" rtlCol="0" anchor="t"/>
          <a:lstStyle/>
          <a:p>
            <a:pPr algn="l" indent="0" marL="0">
              <a:buNone/>
            </a:pPr>
            <a:r>
              <a:rPr lang="en-US" sz="1000" dirty="0">
                <a:solidFill>
                  <a:srgbClr val="8A8A8A"/>
                </a:solidFill>
                <a:latin typeface="Epilogue" pitchFamily="34" charset="0"/>
                <a:ea typeface="Epilogue" pitchFamily="34" charset="-122"/>
                <a:cs typeface="Epilogue" pitchFamily="34" charset="-120"/>
              </a:rPr>
              <a:t>The brand book line. Cover, manifesto, window — reserved for moments that earn the weight.</a:t>
            </a:r>
            <a:endParaRPr lang="en-US" sz="1000" dirty="0"/>
          </a:p>
        </p:txBody>
      </p:sp>
      <p:sp>
        <p:nvSpPr>
          <p:cNvPr id="18" name="Shape 16"/>
          <p:cNvSpPr/>
          <p:nvPr/>
        </p:nvSpPr>
        <p:spPr>
          <a:xfrm>
            <a:off x="1371600" y="4745736"/>
            <a:ext cx="9448495" cy="0"/>
          </a:xfrm>
          <a:prstGeom prst="line">
            <a:avLst/>
          </a:prstGeom>
          <a:noFill/>
          <a:ln w="6350">
            <a:solidFill>
              <a:srgbClr val="B5B3AE"/>
            </a:solidFill>
            <a:prstDash val="solid"/>
          </a:ln>
        </p:spPr>
      </p:sp>
      <p:sp>
        <p:nvSpPr>
          <p:cNvPr id="19" name="Text 17"/>
          <p:cNvSpPr/>
          <p:nvPr/>
        </p:nvSpPr>
        <p:spPr>
          <a:xfrm>
            <a:off x="1371600" y="4471416"/>
            <a:ext cx="9448495" cy="274320"/>
          </a:xfrm>
          <a:prstGeom prst="rect">
            <a:avLst/>
          </a:prstGeom>
          <a:noFill/>
          <a:ln/>
        </p:spPr>
        <p:txBody>
          <a:bodyPr wrap="square" lIns="0" tIns="0" rIns="0" bIns="0" rtlCol="0" anchor="ctr"/>
          <a:lstStyle/>
          <a:p>
            <a:pPr algn="l" indent="0" marL="0">
              <a:buNone/>
            </a:pPr>
            <a:r>
              <a:rPr lang="en-US" sz="1100" i="1" spc="100" kern="0" dirty="0">
                <a:solidFill>
                  <a:srgbClr val="8E5D40"/>
                </a:solidFill>
                <a:latin typeface="Epilogue" pitchFamily="34" charset="0"/>
                <a:ea typeface="Epilogue" pitchFamily="34" charset="-122"/>
                <a:cs typeface="Epilogue" pitchFamily="34" charset="-120"/>
              </a:rPr>
              <a:t>iii.  The breath line</a:t>
            </a:r>
            <a:endParaRPr lang="en-US" sz="1100" dirty="0"/>
          </a:p>
        </p:txBody>
      </p:sp>
      <p:sp>
        <p:nvSpPr>
          <p:cNvPr id="20" name="Text 18"/>
          <p:cNvSpPr/>
          <p:nvPr/>
        </p:nvSpPr>
        <p:spPr>
          <a:xfrm>
            <a:off x="1371600" y="4745736"/>
            <a:ext cx="9448495" cy="457200"/>
          </a:xfrm>
          <a:prstGeom prst="rect">
            <a:avLst/>
          </a:prstGeom>
          <a:noFill/>
          <a:ln/>
        </p:spPr>
        <p:txBody>
          <a:bodyPr wrap="square" lIns="0" tIns="0" rIns="0" bIns="0" rtlCol="0" anchor="ctr"/>
          <a:lstStyle/>
          <a:p>
            <a:pPr algn="l" indent="0" marL="0">
              <a:buNone/>
            </a:pPr>
            <a:r>
              <a:rPr lang="en-US" sz="2200" i="1" dirty="0">
                <a:solidFill>
                  <a:srgbClr val="1A1A1A"/>
                </a:solidFill>
                <a:latin typeface="Epilogue" pitchFamily="34" charset="0"/>
                <a:ea typeface="Epilogue" pitchFamily="34" charset="-122"/>
                <a:cs typeface="Epilogue" pitchFamily="34" charset="-120"/>
              </a:rPr>
              <a:t>A kept word.</a:t>
            </a:r>
            <a:endParaRPr lang="en-US" sz="2200" dirty="0"/>
          </a:p>
        </p:txBody>
      </p:sp>
      <p:sp>
        <p:nvSpPr>
          <p:cNvPr id="21" name="Text 19"/>
          <p:cNvSpPr/>
          <p:nvPr/>
        </p:nvSpPr>
        <p:spPr>
          <a:xfrm>
            <a:off x="1371600" y="5239512"/>
            <a:ext cx="9448495" cy="292608"/>
          </a:xfrm>
          <a:prstGeom prst="rect">
            <a:avLst/>
          </a:prstGeom>
          <a:noFill/>
          <a:ln/>
        </p:spPr>
        <p:txBody>
          <a:bodyPr wrap="square" lIns="0" tIns="0" rIns="0" bIns="0" rtlCol="0" anchor="t"/>
          <a:lstStyle/>
          <a:p>
            <a:pPr algn="l" indent="0" marL="0">
              <a:buNone/>
            </a:pPr>
            <a:r>
              <a:rPr lang="en-US" sz="1000" dirty="0">
                <a:solidFill>
                  <a:srgbClr val="8A8A8A"/>
                </a:solidFill>
                <a:latin typeface="Epilogue" pitchFamily="34" charset="0"/>
                <a:ea typeface="Epilogue" pitchFamily="34" charset="-122"/>
                <a:cs typeface="Epilogue" pitchFamily="34" charset="-120"/>
              </a:rPr>
              <a:t>Campaign sign-off, inside of the box, foot of an email. The bilingual nod for the reader who knows.</a:t>
            </a:r>
            <a:endParaRPr lang="en-US" sz="1000" dirty="0"/>
          </a:p>
        </p:txBody>
      </p:sp>
      <p:sp>
        <p:nvSpPr>
          <p:cNvPr id="22" name="Shape 20"/>
          <p:cNvSpPr/>
          <p:nvPr/>
        </p:nvSpPr>
        <p:spPr>
          <a:xfrm>
            <a:off x="1371600" y="5586984"/>
            <a:ext cx="9448495" cy="0"/>
          </a:xfrm>
          <a:prstGeom prst="line">
            <a:avLst/>
          </a:prstGeom>
          <a:noFill/>
          <a:ln w="6350">
            <a:solidFill>
              <a:srgbClr val="B5B3AE"/>
            </a:solidFill>
            <a:prstDash val="solid"/>
          </a:ln>
        </p:spPr>
      </p:sp>
      <p:sp>
        <p:nvSpPr>
          <p:cNvPr id="23" name="Text 21"/>
          <p:cNvSpPr/>
          <p:nvPr/>
        </p:nvSpPr>
        <p:spPr>
          <a:xfrm>
            <a:off x="1371600" y="5312664"/>
            <a:ext cx="9448495" cy="274320"/>
          </a:xfrm>
          <a:prstGeom prst="rect">
            <a:avLst/>
          </a:prstGeom>
          <a:noFill/>
          <a:ln/>
        </p:spPr>
        <p:txBody>
          <a:bodyPr wrap="square" lIns="0" tIns="0" rIns="0" bIns="0" rtlCol="0" anchor="ctr"/>
          <a:lstStyle/>
          <a:p>
            <a:pPr algn="l" indent="0" marL="0">
              <a:buNone/>
            </a:pPr>
            <a:r>
              <a:rPr lang="en-US" sz="1100" i="1" spc="100" kern="0" dirty="0">
                <a:solidFill>
                  <a:srgbClr val="8E5D40"/>
                </a:solidFill>
                <a:latin typeface="Epilogue" pitchFamily="34" charset="0"/>
                <a:ea typeface="Epilogue" pitchFamily="34" charset="-122"/>
                <a:cs typeface="Epilogue" pitchFamily="34" charset="-120"/>
              </a:rPr>
              <a:t>iv.  The operational line</a:t>
            </a:r>
            <a:endParaRPr lang="en-US" sz="1100" dirty="0"/>
          </a:p>
        </p:txBody>
      </p:sp>
      <p:sp>
        <p:nvSpPr>
          <p:cNvPr id="24" name="Text 22"/>
          <p:cNvSpPr/>
          <p:nvPr/>
        </p:nvSpPr>
        <p:spPr>
          <a:xfrm>
            <a:off x="1371600" y="5586984"/>
            <a:ext cx="9448495" cy="457200"/>
          </a:xfrm>
          <a:prstGeom prst="rect">
            <a:avLst/>
          </a:prstGeom>
          <a:noFill/>
          <a:ln/>
        </p:spPr>
        <p:txBody>
          <a:bodyPr wrap="square" lIns="0" tIns="0" rIns="0" bIns="0" rtlCol="0" anchor="ctr"/>
          <a:lstStyle/>
          <a:p>
            <a:pPr algn="l" indent="0" marL="0">
              <a:buNone/>
            </a:pPr>
            <a:r>
              <a:rPr lang="en-US" sz="2200" i="1" dirty="0">
                <a:solidFill>
                  <a:srgbClr val="1A1A1A"/>
                </a:solidFill>
                <a:latin typeface="Epilogue" pitchFamily="34" charset="0"/>
                <a:ea typeface="Epilogue" pitchFamily="34" charset="-122"/>
                <a:cs typeface="Epilogue" pitchFamily="34" charset="-120"/>
              </a:rPr>
              <a:t>Keep what works. Add what fills the gap.</a:t>
            </a:r>
            <a:endParaRPr lang="en-US" sz="2200" dirty="0"/>
          </a:p>
        </p:txBody>
      </p:sp>
      <p:sp>
        <p:nvSpPr>
          <p:cNvPr id="25" name="Text 23"/>
          <p:cNvSpPr/>
          <p:nvPr/>
        </p:nvSpPr>
        <p:spPr>
          <a:xfrm>
            <a:off x="1371600" y="6080760"/>
            <a:ext cx="9448495" cy="292608"/>
          </a:xfrm>
          <a:prstGeom prst="rect">
            <a:avLst/>
          </a:prstGeom>
          <a:noFill/>
          <a:ln/>
        </p:spPr>
        <p:txBody>
          <a:bodyPr wrap="square" lIns="0" tIns="0" rIns="0" bIns="0" rtlCol="0" anchor="t"/>
          <a:lstStyle/>
          <a:p>
            <a:pPr algn="l" indent="0" marL="0">
              <a:buNone/>
            </a:pPr>
            <a:r>
              <a:rPr lang="en-US" sz="1000" dirty="0">
                <a:solidFill>
                  <a:srgbClr val="8A8A8A"/>
                </a:solidFill>
                <a:latin typeface="Epilogue" pitchFamily="34" charset="0"/>
                <a:ea typeface="Epilogue" pitchFamily="34" charset="-122"/>
                <a:cs typeface="Epilogue" pitchFamily="34" charset="-120"/>
              </a:rPr>
              <a:t>Said aloud at every consultation, every chat reply, every welcome email. A working instruction the customer overhears.</a:t>
            </a:r>
            <a:endParaRPr lang="en-US" sz="1000" dirty="0"/>
          </a:p>
        </p:txBody>
      </p:sp>
      <p:sp>
        <p:nvSpPr>
          <p:cNvPr id="26" name="Text 2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11  ·  Tagline Hierarchy</a:t>
            </a:r>
            <a:endParaRPr lang="en-US" sz="800" dirty="0"/>
          </a:p>
        </p:txBody>
      </p:sp>
      <p:sp>
        <p:nvSpPr>
          <p:cNvPr id="27" name="Text 2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Four lines, four surfaces</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05840"/>
            <a:ext cx="11277295" cy="1005840"/>
          </a:xfrm>
          <a:prstGeom prst="rect">
            <a:avLst/>
          </a:prstGeom>
          <a:noFill/>
          <a:ln/>
        </p:spPr>
        <p:txBody>
          <a:bodyPr wrap="square" lIns="0" tIns="0" rIns="0" bIns="0" rtlCol="0" anchor="ctr"/>
          <a:lstStyle/>
          <a:p>
            <a:pPr algn="ctr" indent="0" marL="0">
              <a:buNone/>
            </a:pPr>
            <a:r>
              <a:rPr lang="en-US" sz="6000" spc="-100" kern="0" dirty="0">
                <a:solidFill>
                  <a:srgbClr val="1A1A1A"/>
                </a:solidFill>
                <a:latin typeface="Epilogue" pitchFamily="34" charset="0"/>
                <a:ea typeface="Epilogue" pitchFamily="34" charset="-122"/>
                <a:cs typeface="Epilogue" pitchFamily="34" charset="-120"/>
              </a:rPr>
              <a:t>The Brand Story</a:t>
            </a:r>
            <a:endParaRPr lang="en-US" sz="6000" dirty="0"/>
          </a:p>
        </p:txBody>
      </p:sp>
      <p:sp>
        <p:nvSpPr>
          <p:cNvPr id="10" name="Text 8"/>
          <p:cNvSpPr/>
          <p:nvPr/>
        </p:nvSpPr>
        <p:spPr>
          <a:xfrm>
            <a:off x="457200" y="2011680"/>
            <a:ext cx="11277295" cy="36576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Three short paragraphs — for press, the About page, founder context.</a:t>
            </a:r>
            <a:endParaRPr lang="en-US" sz="1300" dirty="0"/>
          </a:p>
        </p:txBody>
      </p:sp>
      <p:sp>
        <p:nvSpPr>
          <p:cNvPr id="11" name="Shape 9"/>
          <p:cNvSpPr/>
          <p:nvPr/>
        </p:nvSpPr>
        <p:spPr>
          <a:xfrm>
            <a:off x="426568" y="2606040"/>
            <a:ext cx="3657600" cy="3383280"/>
          </a:xfrm>
          <a:prstGeom prst="rect">
            <a:avLst/>
          </a:prstGeom>
          <a:solidFill>
            <a:srgbClr val="EFEDE7"/>
          </a:solidFill>
          <a:ln w="6350">
            <a:solidFill>
              <a:srgbClr val="1A1A1A"/>
            </a:solidFill>
            <a:prstDash val="solid"/>
          </a:ln>
        </p:spPr>
      </p:sp>
      <p:sp>
        <p:nvSpPr>
          <p:cNvPr id="12" name="Text 10"/>
          <p:cNvSpPr/>
          <p:nvPr/>
        </p:nvSpPr>
        <p:spPr>
          <a:xfrm>
            <a:off x="700888" y="2880360"/>
            <a:ext cx="457200" cy="32004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i.</a:t>
            </a:r>
            <a:endParaRPr lang="en-US" sz="1600" dirty="0"/>
          </a:p>
        </p:txBody>
      </p:sp>
      <p:sp>
        <p:nvSpPr>
          <p:cNvPr id="13" name="Text 11"/>
          <p:cNvSpPr/>
          <p:nvPr/>
        </p:nvSpPr>
        <p:spPr>
          <a:xfrm>
            <a:off x="1203808" y="2880360"/>
            <a:ext cx="2743200" cy="320040"/>
          </a:xfrm>
          <a:prstGeom prst="rect">
            <a:avLst/>
          </a:prstGeom>
          <a:noFill/>
          <a:ln/>
        </p:spPr>
        <p:txBody>
          <a:bodyPr wrap="square" lIns="0" tIns="0" rIns="0" bIns="0" rtlCol="0" anchor="ctr"/>
          <a:lstStyle/>
          <a:p>
            <a:pPr algn="l" indent="0" marL="0">
              <a:buNone/>
            </a:pPr>
            <a:r>
              <a:rPr lang="en-US" sz="1100" b="1" dirty="0">
                <a:solidFill>
                  <a:srgbClr val="1A1A1A"/>
                </a:solidFill>
                <a:latin typeface="Epilogue" pitchFamily="34" charset="0"/>
                <a:ea typeface="Epilogue" pitchFamily="34" charset="-122"/>
                <a:cs typeface="Epilogue" pitchFamily="34" charset="-120"/>
              </a:rPr>
              <a:t>Who she is</a:t>
            </a:r>
            <a:endParaRPr lang="en-US" sz="1100" dirty="0"/>
          </a:p>
        </p:txBody>
      </p:sp>
      <p:sp>
        <p:nvSpPr>
          <p:cNvPr id="14" name="Shape 12"/>
          <p:cNvSpPr/>
          <p:nvPr/>
        </p:nvSpPr>
        <p:spPr>
          <a:xfrm>
            <a:off x="700888" y="3337560"/>
            <a:ext cx="548640" cy="0"/>
          </a:xfrm>
          <a:prstGeom prst="line">
            <a:avLst/>
          </a:prstGeom>
          <a:noFill/>
          <a:ln w="12700">
            <a:solidFill>
              <a:srgbClr val="8E5D40"/>
            </a:solidFill>
            <a:prstDash val="solid"/>
          </a:ln>
        </p:spPr>
      </p:sp>
      <p:sp>
        <p:nvSpPr>
          <p:cNvPr id="15" name="Text 13"/>
          <p:cNvSpPr/>
          <p:nvPr/>
        </p:nvSpPr>
        <p:spPr>
          <a:xfrm>
            <a:off x="700888" y="3474720"/>
            <a:ext cx="3108960" cy="2286000"/>
          </a:xfrm>
          <a:prstGeom prst="rect">
            <a:avLst/>
          </a:prstGeom>
          <a:noFill/>
          <a:ln/>
        </p:spPr>
        <p:txBody>
          <a:bodyPr wrap="square" lIns="0" tIns="0" rIns="0" bIns="0" rtlCol="0" anchor="t"/>
          <a:lstStyle/>
          <a:p>
            <a:pPr algn="l" indent="0" marL="0">
              <a:lnSpc>
                <a:spcPct val="155000"/>
              </a:lnSpc>
              <a:buNone/>
            </a:pPr>
            <a:r>
              <a:rPr lang="en-US" sz="1100" dirty="0">
                <a:solidFill>
                  <a:srgbClr val="1A1A1A"/>
                </a:solidFill>
                <a:latin typeface="Epilogue" pitchFamily="34" charset="0"/>
                <a:ea typeface="Epilogue" pitchFamily="34" charset="-122"/>
                <a:cs typeface="Epilogue" pitchFamily="34" charset="-120"/>
              </a:rPr>
              <a:t>She has lived by what feels right to her for as long as she can remember. She wears the suit her friends thought was too severe and the colour her colleagues thought was too bright. She has the same instinct about her skin: she is loyal to specific products that have earned their place, kept across years and replaced only when her skin changed. Her shelf is an evidence file.</a:t>
            </a:r>
            <a:endParaRPr lang="en-US" sz="1100" dirty="0"/>
          </a:p>
        </p:txBody>
      </p:sp>
      <p:sp>
        <p:nvSpPr>
          <p:cNvPr id="16" name="Shape 14"/>
          <p:cNvSpPr/>
          <p:nvPr/>
        </p:nvSpPr>
        <p:spPr>
          <a:xfrm>
            <a:off x="4267048" y="2606040"/>
            <a:ext cx="3657600" cy="3383280"/>
          </a:xfrm>
          <a:prstGeom prst="rect">
            <a:avLst/>
          </a:prstGeom>
          <a:solidFill>
            <a:srgbClr val="EFEDE7"/>
          </a:solidFill>
          <a:ln w="6350">
            <a:solidFill>
              <a:srgbClr val="1A1A1A"/>
            </a:solidFill>
            <a:prstDash val="solid"/>
          </a:ln>
        </p:spPr>
      </p:sp>
      <p:sp>
        <p:nvSpPr>
          <p:cNvPr id="17" name="Text 15"/>
          <p:cNvSpPr/>
          <p:nvPr/>
        </p:nvSpPr>
        <p:spPr>
          <a:xfrm>
            <a:off x="4541368" y="2880360"/>
            <a:ext cx="457200" cy="32004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ii.</a:t>
            </a:r>
            <a:endParaRPr lang="en-US" sz="1600" dirty="0"/>
          </a:p>
        </p:txBody>
      </p:sp>
      <p:sp>
        <p:nvSpPr>
          <p:cNvPr id="18" name="Text 16"/>
          <p:cNvSpPr/>
          <p:nvPr/>
        </p:nvSpPr>
        <p:spPr>
          <a:xfrm>
            <a:off x="5044288" y="2880360"/>
            <a:ext cx="2743200" cy="320040"/>
          </a:xfrm>
          <a:prstGeom prst="rect">
            <a:avLst/>
          </a:prstGeom>
          <a:noFill/>
          <a:ln/>
        </p:spPr>
        <p:txBody>
          <a:bodyPr wrap="square" lIns="0" tIns="0" rIns="0" bIns="0" rtlCol="0" anchor="ctr"/>
          <a:lstStyle/>
          <a:p>
            <a:pPr algn="l" indent="0" marL="0">
              <a:buNone/>
            </a:pPr>
            <a:r>
              <a:rPr lang="en-US" sz="1100" b="1" dirty="0">
                <a:solidFill>
                  <a:srgbClr val="1A1A1A"/>
                </a:solidFill>
                <a:latin typeface="Epilogue" pitchFamily="34" charset="0"/>
                <a:ea typeface="Epilogue" pitchFamily="34" charset="-122"/>
                <a:cs typeface="Epilogue" pitchFamily="34" charset="-120"/>
              </a:rPr>
              <a:t>What she has been waiting for</a:t>
            </a:r>
            <a:endParaRPr lang="en-US" sz="1100" dirty="0"/>
          </a:p>
        </p:txBody>
      </p:sp>
      <p:sp>
        <p:nvSpPr>
          <p:cNvPr id="19" name="Shape 17"/>
          <p:cNvSpPr/>
          <p:nvPr/>
        </p:nvSpPr>
        <p:spPr>
          <a:xfrm>
            <a:off x="4541368" y="3337560"/>
            <a:ext cx="548640" cy="0"/>
          </a:xfrm>
          <a:prstGeom prst="line">
            <a:avLst/>
          </a:prstGeom>
          <a:noFill/>
          <a:ln w="12700">
            <a:solidFill>
              <a:srgbClr val="8E5D40"/>
            </a:solidFill>
            <a:prstDash val="solid"/>
          </a:ln>
        </p:spPr>
      </p:sp>
      <p:sp>
        <p:nvSpPr>
          <p:cNvPr id="20" name="Text 18"/>
          <p:cNvSpPr/>
          <p:nvPr/>
        </p:nvSpPr>
        <p:spPr>
          <a:xfrm>
            <a:off x="4541368" y="3474720"/>
            <a:ext cx="3108960" cy="2286000"/>
          </a:xfrm>
          <a:prstGeom prst="rect">
            <a:avLst/>
          </a:prstGeom>
          <a:noFill/>
          <a:ln/>
        </p:spPr>
        <p:txBody>
          <a:bodyPr wrap="square" lIns="0" tIns="0" rIns="0" bIns="0" rtlCol="0" anchor="t"/>
          <a:lstStyle/>
          <a:p>
            <a:pPr algn="l" indent="0" marL="0">
              <a:lnSpc>
                <a:spcPct val="155000"/>
              </a:lnSpc>
              <a:buNone/>
            </a:pPr>
            <a:r>
              <a:rPr lang="en-US" sz="1100" dirty="0">
                <a:solidFill>
                  <a:srgbClr val="1A1A1A"/>
                </a:solidFill>
                <a:latin typeface="Epilogue" pitchFamily="34" charset="0"/>
                <a:ea typeface="Epilogue" pitchFamily="34" charset="-122"/>
                <a:cs typeface="Epilogue" pitchFamily="34" charset="-120"/>
              </a:rPr>
              <a:t>The Korean skincare she has been offered in Europe has been either too discounted or too performative. She has been waiting for someone to bring her the products with the same standard she has held herself to — without the visual codes, without the urgency, without the assumption that she needs the basics explained.</a:t>
            </a:r>
            <a:endParaRPr lang="en-US" sz="1100" dirty="0"/>
          </a:p>
        </p:txBody>
      </p:sp>
      <p:sp>
        <p:nvSpPr>
          <p:cNvPr id="21" name="Shape 19"/>
          <p:cNvSpPr/>
          <p:nvPr/>
        </p:nvSpPr>
        <p:spPr>
          <a:xfrm>
            <a:off x="8107528" y="2606040"/>
            <a:ext cx="3657600" cy="3383280"/>
          </a:xfrm>
          <a:prstGeom prst="rect">
            <a:avLst/>
          </a:prstGeom>
          <a:solidFill>
            <a:srgbClr val="EFEDE7"/>
          </a:solidFill>
          <a:ln w="6350">
            <a:solidFill>
              <a:srgbClr val="1A1A1A"/>
            </a:solidFill>
            <a:prstDash val="solid"/>
          </a:ln>
        </p:spPr>
      </p:sp>
      <p:sp>
        <p:nvSpPr>
          <p:cNvPr id="22" name="Text 20"/>
          <p:cNvSpPr/>
          <p:nvPr/>
        </p:nvSpPr>
        <p:spPr>
          <a:xfrm>
            <a:off x="8381848" y="2880360"/>
            <a:ext cx="457200" cy="32004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iii.</a:t>
            </a:r>
            <a:endParaRPr lang="en-US" sz="1600" dirty="0"/>
          </a:p>
        </p:txBody>
      </p:sp>
      <p:sp>
        <p:nvSpPr>
          <p:cNvPr id="23" name="Text 21"/>
          <p:cNvSpPr/>
          <p:nvPr/>
        </p:nvSpPr>
        <p:spPr>
          <a:xfrm>
            <a:off x="8884768" y="2880360"/>
            <a:ext cx="2743200" cy="320040"/>
          </a:xfrm>
          <a:prstGeom prst="rect">
            <a:avLst/>
          </a:prstGeom>
          <a:noFill/>
          <a:ln/>
        </p:spPr>
        <p:txBody>
          <a:bodyPr wrap="square" lIns="0" tIns="0" rIns="0" bIns="0" rtlCol="0" anchor="ctr"/>
          <a:lstStyle/>
          <a:p>
            <a:pPr algn="l" indent="0" marL="0">
              <a:buNone/>
            </a:pPr>
            <a:r>
              <a:rPr lang="en-US" sz="1100" b="1" dirty="0">
                <a:solidFill>
                  <a:srgbClr val="1A1A1A"/>
                </a:solidFill>
                <a:latin typeface="Epilogue" pitchFamily="34" charset="0"/>
                <a:ea typeface="Epilogue" pitchFamily="34" charset="-122"/>
                <a:cs typeface="Epilogue" pitchFamily="34" charset="-120"/>
              </a:rPr>
              <a:t>What Yaksok is</a:t>
            </a:r>
            <a:endParaRPr lang="en-US" sz="1100" dirty="0"/>
          </a:p>
        </p:txBody>
      </p:sp>
      <p:sp>
        <p:nvSpPr>
          <p:cNvPr id="24" name="Shape 22"/>
          <p:cNvSpPr/>
          <p:nvPr/>
        </p:nvSpPr>
        <p:spPr>
          <a:xfrm>
            <a:off x="8381848" y="3337560"/>
            <a:ext cx="548640" cy="0"/>
          </a:xfrm>
          <a:prstGeom prst="line">
            <a:avLst/>
          </a:prstGeom>
          <a:noFill/>
          <a:ln w="12700">
            <a:solidFill>
              <a:srgbClr val="8E5D40"/>
            </a:solidFill>
            <a:prstDash val="solid"/>
          </a:ln>
        </p:spPr>
      </p:sp>
      <p:sp>
        <p:nvSpPr>
          <p:cNvPr id="25" name="Text 23"/>
          <p:cNvSpPr/>
          <p:nvPr/>
        </p:nvSpPr>
        <p:spPr>
          <a:xfrm>
            <a:off x="8381848" y="3474720"/>
            <a:ext cx="3108960" cy="2286000"/>
          </a:xfrm>
          <a:prstGeom prst="rect">
            <a:avLst/>
          </a:prstGeom>
          <a:noFill/>
          <a:ln/>
        </p:spPr>
        <p:txBody>
          <a:bodyPr wrap="square" lIns="0" tIns="0" rIns="0" bIns="0" rtlCol="0" anchor="t"/>
          <a:lstStyle/>
          <a:p>
            <a:pPr algn="l" indent="0" marL="0">
              <a:lnSpc>
                <a:spcPct val="155000"/>
              </a:lnSpc>
              <a:buNone/>
            </a:pPr>
            <a:r>
              <a:rPr lang="en-US" sz="1100" dirty="0">
                <a:solidFill>
                  <a:srgbClr val="1A1A1A"/>
                </a:solidFill>
                <a:latin typeface="Epilogue" pitchFamily="34" charset="0"/>
                <a:ea typeface="Epilogue" pitchFamily="34" charset="-122"/>
                <a:cs typeface="Epilogue" pitchFamily="34" charset="-120"/>
              </a:rPr>
              <a:t>Yaksok is the Korean word for promise. Every product on the shelf is there because the brand has made a promise on her behalf that this exact product, for this exact reason, has earned its place. The shelf is short by design. Every line in this document is the same promise, rewritten for the surface it appears on.</a:t>
            </a:r>
            <a:endParaRPr lang="en-US" sz="1100" dirty="0"/>
          </a:p>
        </p:txBody>
      </p:sp>
      <p:sp>
        <p:nvSpPr>
          <p:cNvPr id="26" name="Text 2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12  ·  The Brand Story</a:t>
            </a:r>
            <a:endParaRPr lang="en-US" sz="800" dirty="0"/>
          </a:p>
        </p:txBody>
      </p:sp>
      <p:sp>
        <p:nvSpPr>
          <p:cNvPr id="27" name="Text 2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Press  ·  About page  ·  Founder context</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914400"/>
          </a:xfrm>
          <a:prstGeom prst="rect">
            <a:avLst/>
          </a:prstGeom>
          <a:noFill/>
          <a:ln/>
        </p:spPr>
        <p:txBody>
          <a:bodyPr wrap="square" lIns="0" tIns="0" rIns="0" bIns="0" rtlCol="0" anchor="ctr"/>
          <a:lstStyle/>
          <a:p>
            <a:pPr algn="ctr" indent="0" marL="0">
              <a:buNone/>
            </a:pPr>
            <a:r>
              <a:rPr lang="en-US" sz="5600" spc="-100" kern="0" dirty="0">
                <a:solidFill>
                  <a:srgbClr val="1A1A1A"/>
                </a:solidFill>
                <a:latin typeface="Epilogue" pitchFamily="34" charset="0"/>
                <a:ea typeface="Epilogue" pitchFamily="34" charset="-122"/>
                <a:cs typeface="Epilogue" pitchFamily="34" charset="-120"/>
              </a:rPr>
              <a:t>The Brand Values</a:t>
            </a:r>
            <a:endParaRPr lang="en-US" sz="5600" dirty="0"/>
          </a:p>
        </p:txBody>
      </p:sp>
      <p:sp>
        <p:nvSpPr>
          <p:cNvPr id="10" name="Text 8"/>
          <p:cNvSpPr/>
          <p:nvPr/>
        </p:nvSpPr>
        <p:spPr>
          <a:xfrm>
            <a:off x="457200" y="1828800"/>
            <a:ext cx="11277295" cy="365760"/>
          </a:xfrm>
          <a:prstGeom prst="rect">
            <a:avLst/>
          </a:prstGeom>
          <a:noFill/>
          <a:ln/>
        </p:spPr>
        <p:txBody>
          <a:bodyPr wrap="square" rtlCol="0" anchor="ctr"/>
          <a:lstStyle/>
          <a:p>
            <a:pPr algn="ctr" indent="0" marL="0">
              <a:buNone/>
            </a:pPr>
            <a:r>
              <a:rPr lang="en-US" sz="1400" i="1" dirty="0">
                <a:solidFill>
                  <a:srgbClr val="4A4A4A"/>
                </a:solidFill>
                <a:latin typeface="Epilogue" pitchFamily="34" charset="0"/>
                <a:ea typeface="Epilogue" pitchFamily="34" charset="-122"/>
                <a:cs typeface="Epilogue" pitchFamily="34" charset="-120"/>
              </a:rPr>
              <a:t>Each one names what the brand says yes to — and refuses.</a:t>
            </a:r>
            <a:endParaRPr lang="en-US" sz="1400" dirty="0"/>
          </a:p>
        </p:txBody>
      </p:sp>
      <p:sp>
        <p:nvSpPr>
          <p:cNvPr id="11" name="Text 9"/>
          <p:cNvSpPr/>
          <p:nvPr/>
        </p:nvSpPr>
        <p:spPr>
          <a:xfrm>
            <a:off x="457200" y="2194560"/>
            <a:ext cx="11277295" cy="320040"/>
          </a:xfrm>
          <a:prstGeom prst="rect">
            <a:avLst/>
          </a:prstGeom>
          <a:noFill/>
          <a:ln/>
        </p:spPr>
        <p:txBody>
          <a:bodyPr wrap="square" rtlCol="0" anchor="ctr"/>
          <a:lstStyle/>
          <a:p>
            <a:pPr algn="ctr" indent="0" marL="0">
              <a:buNone/>
            </a:pPr>
            <a:r>
              <a:rPr lang="en-US" sz="1050" i="1" spc="100" kern="0" dirty="0">
                <a:solidFill>
                  <a:srgbClr val="8E5D40"/>
                </a:solidFill>
                <a:latin typeface="Epilogue" pitchFamily="34" charset="0"/>
                <a:ea typeface="Epilogue" pitchFamily="34" charset="-122"/>
                <a:cs typeface="Epilogue" pitchFamily="34" charset="-120"/>
              </a:rPr>
              <a:t>If a value cannot be used to refuse something, it is not a value.</a:t>
            </a:r>
            <a:endParaRPr lang="en-US" sz="1050" dirty="0"/>
          </a:p>
        </p:txBody>
      </p:sp>
      <p:sp>
        <p:nvSpPr>
          <p:cNvPr id="12" name="Text 10"/>
          <p:cNvSpPr/>
          <p:nvPr/>
        </p:nvSpPr>
        <p:spPr>
          <a:xfrm>
            <a:off x="548640" y="2743200"/>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a:t>
            </a:r>
            <a:endParaRPr lang="en-US" sz="1400" dirty="0"/>
          </a:p>
        </p:txBody>
      </p:sp>
      <p:sp>
        <p:nvSpPr>
          <p:cNvPr id="13" name="Text 11"/>
          <p:cNvSpPr/>
          <p:nvPr/>
        </p:nvSpPr>
        <p:spPr>
          <a:xfrm>
            <a:off x="1097280" y="2724912"/>
            <a:ext cx="2651760" cy="320040"/>
          </a:xfrm>
          <a:prstGeom prst="rect">
            <a:avLst/>
          </a:prstGeom>
          <a:noFill/>
          <a:ln/>
        </p:spPr>
        <p:txBody>
          <a:bodyPr wrap="square" lIns="0" tIns="0" rIns="0" bIns="0" rtlCol="0" anchor="t"/>
          <a:lstStyle/>
          <a:p>
            <a:pPr algn="l" indent="0" marL="0">
              <a:buNone/>
            </a:pPr>
            <a:r>
              <a:rPr lang="en-US" sz="1600" spc="-30" kern="0" dirty="0">
                <a:solidFill>
                  <a:srgbClr val="1A1A1A"/>
                </a:solidFill>
                <a:latin typeface="Epilogue" pitchFamily="34" charset="0"/>
                <a:ea typeface="Epilogue" pitchFamily="34" charset="-122"/>
                <a:cs typeface="Epilogue" pitchFamily="34" charset="-120"/>
              </a:rPr>
              <a:t>Promise-keeping</a:t>
            </a:r>
            <a:endParaRPr lang="en-US" sz="1600" dirty="0"/>
          </a:p>
        </p:txBody>
      </p:sp>
      <p:sp>
        <p:nvSpPr>
          <p:cNvPr id="14" name="Text 12"/>
          <p:cNvSpPr/>
          <p:nvPr/>
        </p:nvSpPr>
        <p:spPr>
          <a:xfrm>
            <a:off x="3840480" y="2734056"/>
            <a:ext cx="7955280" cy="329184"/>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The brand's name is a contract. Every product has earned its place.</a:t>
            </a:r>
            <a:endParaRPr lang="en-US" sz="1150" dirty="0"/>
          </a:p>
        </p:txBody>
      </p:sp>
      <p:sp>
        <p:nvSpPr>
          <p:cNvPr id="15" name="Text 13"/>
          <p:cNvSpPr/>
          <p:nvPr/>
        </p:nvSpPr>
        <p:spPr>
          <a:xfrm>
            <a:off x="1097280" y="3081528"/>
            <a:ext cx="10698480" cy="292608"/>
          </a:xfrm>
          <a:prstGeom prst="rect">
            <a:avLst/>
          </a:prstGeom>
          <a:noFill/>
          <a:ln/>
        </p:spPr>
        <p:txBody>
          <a:bodyPr wrap="square" lIns="0" tIns="0" rIns="0" bIns="0" rtlCol="0" anchor="t"/>
          <a:lstStyle/>
          <a:p>
            <a:pPr algn="l" indent="0" marL="0">
              <a:buNone/>
            </a:pPr>
            <a:r>
              <a:rPr lang="en-US" sz="900" b="1" spc="150" kern="0" dirty="0">
                <a:solidFill>
                  <a:srgbClr val="8E5D40"/>
                </a:solidFill>
                <a:latin typeface="Epilogue" pitchFamily="34" charset="0"/>
                <a:ea typeface="Epilogue" pitchFamily="34" charset="-122"/>
                <a:cs typeface="Epilogue" pitchFamily="34" charset="-120"/>
              </a:rPr>
              <a:t>Refuses: </a:t>
            </a:r>
            <a:pPr algn="l" indent="0" marL="0">
              <a:buNone/>
            </a:pPr>
            <a:r>
              <a:rPr lang="en-US" sz="900" i="1" dirty="0">
                <a:solidFill>
                  <a:srgbClr val="4A4A4A"/>
                </a:solidFill>
                <a:latin typeface="Epilogue" pitchFamily="34" charset="0"/>
                <a:ea typeface="Epilogue" pitchFamily="34" charset="-122"/>
                <a:cs typeface="Epilogue" pitchFamily="34" charset="-120"/>
              </a:rPr>
              <a:t>products carried for margin  ·  claims we cannot keep  ·  partnerships entered for traffic</a:t>
            </a:r>
            <a:endParaRPr lang="en-US" sz="900" dirty="0"/>
          </a:p>
        </p:txBody>
      </p:sp>
      <p:sp>
        <p:nvSpPr>
          <p:cNvPr id="16" name="Shape 14"/>
          <p:cNvSpPr/>
          <p:nvPr/>
        </p:nvSpPr>
        <p:spPr>
          <a:xfrm>
            <a:off x="548640" y="3410712"/>
            <a:ext cx="11094415" cy="0"/>
          </a:xfrm>
          <a:prstGeom prst="line">
            <a:avLst/>
          </a:prstGeom>
          <a:noFill/>
          <a:ln w="6350">
            <a:solidFill>
              <a:srgbClr val="B5B3AE"/>
            </a:solidFill>
            <a:prstDash val="solid"/>
          </a:ln>
        </p:spPr>
      </p:sp>
      <p:sp>
        <p:nvSpPr>
          <p:cNvPr id="17" name="Text 15"/>
          <p:cNvSpPr/>
          <p:nvPr/>
        </p:nvSpPr>
        <p:spPr>
          <a:xfrm>
            <a:off x="548640" y="3493008"/>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ii.</a:t>
            </a:r>
            <a:endParaRPr lang="en-US" sz="1400" dirty="0"/>
          </a:p>
        </p:txBody>
      </p:sp>
      <p:sp>
        <p:nvSpPr>
          <p:cNvPr id="18" name="Text 16"/>
          <p:cNvSpPr/>
          <p:nvPr/>
        </p:nvSpPr>
        <p:spPr>
          <a:xfrm>
            <a:off x="1097280" y="3474720"/>
            <a:ext cx="2651760" cy="320040"/>
          </a:xfrm>
          <a:prstGeom prst="rect">
            <a:avLst/>
          </a:prstGeom>
          <a:noFill/>
          <a:ln/>
        </p:spPr>
        <p:txBody>
          <a:bodyPr wrap="square" lIns="0" tIns="0" rIns="0" bIns="0" rtlCol="0" anchor="t"/>
          <a:lstStyle/>
          <a:p>
            <a:pPr algn="l" indent="0" marL="0">
              <a:buNone/>
            </a:pPr>
            <a:r>
              <a:rPr lang="en-US" sz="1600" spc="-30" kern="0" dirty="0">
                <a:solidFill>
                  <a:srgbClr val="1A1A1A"/>
                </a:solidFill>
                <a:latin typeface="Epilogue" pitchFamily="34" charset="0"/>
                <a:ea typeface="Epilogue" pitchFamily="34" charset="-122"/>
                <a:cs typeface="Epilogue" pitchFamily="34" charset="-120"/>
              </a:rPr>
              <a:t>Additive care</a:t>
            </a:r>
            <a:endParaRPr lang="en-US" sz="1600" dirty="0"/>
          </a:p>
        </p:txBody>
      </p:sp>
      <p:sp>
        <p:nvSpPr>
          <p:cNvPr id="19" name="Text 17"/>
          <p:cNvSpPr/>
          <p:nvPr/>
        </p:nvSpPr>
        <p:spPr>
          <a:xfrm>
            <a:off x="3840480" y="3483864"/>
            <a:ext cx="7955280" cy="329184"/>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Yaksok joins her shelf. Keep what works. Add what fills the gap.</a:t>
            </a:r>
            <a:endParaRPr lang="en-US" sz="1150" dirty="0"/>
          </a:p>
        </p:txBody>
      </p:sp>
      <p:sp>
        <p:nvSpPr>
          <p:cNvPr id="20" name="Text 18"/>
          <p:cNvSpPr/>
          <p:nvPr/>
        </p:nvSpPr>
        <p:spPr>
          <a:xfrm>
            <a:off x="1097280" y="3831336"/>
            <a:ext cx="10698480" cy="292608"/>
          </a:xfrm>
          <a:prstGeom prst="rect">
            <a:avLst/>
          </a:prstGeom>
          <a:noFill/>
          <a:ln/>
        </p:spPr>
        <p:txBody>
          <a:bodyPr wrap="square" lIns="0" tIns="0" rIns="0" bIns="0" rtlCol="0" anchor="t"/>
          <a:lstStyle/>
          <a:p>
            <a:pPr algn="l" indent="0" marL="0">
              <a:buNone/>
            </a:pPr>
            <a:r>
              <a:rPr lang="en-US" sz="900" b="1" spc="150" kern="0" dirty="0">
                <a:solidFill>
                  <a:srgbClr val="8E5D40"/>
                </a:solidFill>
                <a:latin typeface="Epilogue" pitchFamily="34" charset="0"/>
                <a:ea typeface="Epilogue" pitchFamily="34" charset="-122"/>
                <a:cs typeface="Epilogue" pitchFamily="34" charset="-120"/>
              </a:rPr>
              <a:t>Refuses: </a:t>
            </a:r>
            <a:pPr algn="l" indent="0" marL="0">
              <a:buNone/>
            </a:pPr>
            <a:r>
              <a:rPr lang="en-US" sz="900" i="1" dirty="0">
                <a:solidFill>
                  <a:srgbClr val="4A4A4A"/>
                </a:solidFill>
                <a:latin typeface="Epilogue" pitchFamily="34" charset="0"/>
                <a:ea typeface="Epilogue" pitchFamily="34" charset="-122"/>
                <a:cs typeface="Epilogue" pitchFamily="34" charset="-120"/>
              </a:rPr>
              <a:t>full-routine pushes  ·  "throw out your shelf" framing  ·  system-selling</a:t>
            </a:r>
            <a:endParaRPr lang="en-US" sz="900" dirty="0"/>
          </a:p>
        </p:txBody>
      </p:sp>
      <p:sp>
        <p:nvSpPr>
          <p:cNvPr id="21" name="Shape 19"/>
          <p:cNvSpPr/>
          <p:nvPr/>
        </p:nvSpPr>
        <p:spPr>
          <a:xfrm>
            <a:off x="548640" y="4160520"/>
            <a:ext cx="11094415" cy="0"/>
          </a:xfrm>
          <a:prstGeom prst="line">
            <a:avLst/>
          </a:prstGeom>
          <a:noFill/>
          <a:ln w="6350">
            <a:solidFill>
              <a:srgbClr val="B5B3AE"/>
            </a:solidFill>
            <a:prstDash val="solid"/>
          </a:ln>
        </p:spPr>
      </p:sp>
      <p:sp>
        <p:nvSpPr>
          <p:cNvPr id="22" name="Text 20"/>
          <p:cNvSpPr/>
          <p:nvPr/>
        </p:nvSpPr>
        <p:spPr>
          <a:xfrm>
            <a:off x="548640" y="4242816"/>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iii.</a:t>
            </a:r>
            <a:endParaRPr lang="en-US" sz="1400" dirty="0"/>
          </a:p>
        </p:txBody>
      </p:sp>
      <p:sp>
        <p:nvSpPr>
          <p:cNvPr id="23" name="Text 21"/>
          <p:cNvSpPr/>
          <p:nvPr/>
        </p:nvSpPr>
        <p:spPr>
          <a:xfrm>
            <a:off x="1097280" y="4224528"/>
            <a:ext cx="2651760" cy="320040"/>
          </a:xfrm>
          <a:prstGeom prst="rect">
            <a:avLst/>
          </a:prstGeom>
          <a:noFill/>
          <a:ln/>
        </p:spPr>
        <p:txBody>
          <a:bodyPr wrap="square" lIns="0" tIns="0" rIns="0" bIns="0" rtlCol="0" anchor="t"/>
          <a:lstStyle/>
          <a:p>
            <a:pPr algn="l" indent="0" marL="0">
              <a:buNone/>
            </a:pPr>
            <a:r>
              <a:rPr lang="en-US" sz="1600" spc="-30" kern="0" dirty="0">
                <a:solidFill>
                  <a:srgbClr val="1A1A1A"/>
                </a:solidFill>
                <a:latin typeface="Epilogue" pitchFamily="34" charset="0"/>
                <a:ea typeface="Epilogue" pitchFamily="34" charset="-122"/>
                <a:cs typeface="Epilogue" pitchFamily="34" charset="-120"/>
              </a:rPr>
              <a:t>Restraint as confidence</a:t>
            </a:r>
            <a:endParaRPr lang="en-US" sz="1600" dirty="0"/>
          </a:p>
        </p:txBody>
      </p:sp>
      <p:sp>
        <p:nvSpPr>
          <p:cNvPr id="24" name="Text 22"/>
          <p:cNvSpPr/>
          <p:nvPr/>
        </p:nvSpPr>
        <p:spPr>
          <a:xfrm>
            <a:off x="3840480" y="4233672"/>
            <a:ext cx="7955280" cy="329184"/>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Quiet is the asset. The brand stays out of the way.</a:t>
            </a:r>
            <a:endParaRPr lang="en-US" sz="1150" dirty="0"/>
          </a:p>
        </p:txBody>
      </p:sp>
      <p:sp>
        <p:nvSpPr>
          <p:cNvPr id="25" name="Text 23"/>
          <p:cNvSpPr/>
          <p:nvPr/>
        </p:nvSpPr>
        <p:spPr>
          <a:xfrm>
            <a:off x="1097280" y="4581144"/>
            <a:ext cx="10698480" cy="292608"/>
          </a:xfrm>
          <a:prstGeom prst="rect">
            <a:avLst/>
          </a:prstGeom>
          <a:noFill/>
          <a:ln/>
        </p:spPr>
        <p:txBody>
          <a:bodyPr wrap="square" lIns="0" tIns="0" rIns="0" bIns="0" rtlCol="0" anchor="t"/>
          <a:lstStyle/>
          <a:p>
            <a:pPr algn="l" indent="0" marL="0">
              <a:buNone/>
            </a:pPr>
            <a:r>
              <a:rPr lang="en-US" sz="900" b="1" spc="150" kern="0" dirty="0">
                <a:solidFill>
                  <a:srgbClr val="8E5D40"/>
                </a:solidFill>
                <a:latin typeface="Epilogue" pitchFamily="34" charset="0"/>
                <a:ea typeface="Epilogue" pitchFamily="34" charset="-122"/>
                <a:cs typeface="Epilogue" pitchFamily="34" charset="-120"/>
              </a:rPr>
              <a:t>Refuses: </a:t>
            </a:r>
            <a:pPr algn="l" indent="0" marL="0">
              <a:buNone/>
            </a:pPr>
            <a:r>
              <a:rPr lang="en-US" sz="900" i="1" dirty="0">
                <a:solidFill>
                  <a:srgbClr val="4A4A4A"/>
                </a:solidFill>
                <a:latin typeface="Epilogue" pitchFamily="34" charset="0"/>
                <a:ea typeface="Epilogue" pitchFamily="34" charset="-122"/>
                <a:cs typeface="Epilogue" pitchFamily="34" charset="-120"/>
              </a:rPr>
              <a:t>the words premium · luxury · curated · iconic · game-changing  ·  exclamation marks  ·  urgency tactics</a:t>
            </a:r>
            <a:endParaRPr lang="en-US" sz="900" dirty="0"/>
          </a:p>
        </p:txBody>
      </p:sp>
      <p:sp>
        <p:nvSpPr>
          <p:cNvPr id="26" name="Shape 24"/>
          <p:cNvSpPr/>
          <p:nvPr/>
        </p:nvSpPr>
        <p:spPr>
          <a:xfrm>
            <a:off x="548640" y="4910328"/>
            <a:ext cx="11094415" cy="0"/>
          </a:xfrm>
          <a:prstGeom prst="line">
            <a:avLst/>
          </a:prstGeom>
          <a:noFill/>
          <a:ln w="6350">
            <a:solidFill>
              <a:srgbClr val="B5B3AE"/>
            </a:solidFill>
            <a:prstDash val="solid"/>
          </a:ln>
        </p:spPr>
      </p:sp>
      <p:sp>
        <p:nvSpPr>
          <p:cNvPr id="27" name="Text 25"/>
          <p:cNvSpPr/>
          <p:nvPr/>
        </p:nvSpPr>
        <p:spPr>
          <a:xfrm>
            <a:off x="548640" y="4992624"/>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iv.</a:t>
            </a:r>
            <a:endParaRPr lang="en-US" sz="1400" dirty="0"/>
          </a:p>
        </p:txBody>
      </p:sp>
      <p:sp>
        <p:nvSpPr>
          <p:cNvPr id="28" name="Text 26"/>
          <p:cNvSpPr/>
          <p:nvPr/>
        </p:nvSpPr>
        <p:spPr>
          <a:xfrm>
            <a:off x="1097280" y="4974336"/>
            <a:ext cx="2651760" cy="320040"/>
          </a:xfrm>
          <a:prstGeom prst="rect">
            <a:avLst/>
          </a:prstGeom>
          <a:noFill/>
          <a:ln/>
        </p:spPr>
        <p:txBody>
          <a:bodyPr wrap="square" lIns="0" tIns="0" rIns="0" bIns="0" rtlCol="0" anchor="t"/>
          <a:lstStyle/>
          <a:p>
            <a:pPr algn="l" indent="0" marL="0">
              <a:buNone/>
            </a:pPr>
            <a:r>
              <a:rPr lang="en-US" sz="1600" spc="-30" kern="0" dirty="0">
                <a:solidFill>
                  <a:srgbClr val="1A1A1A"/>
                </a:solidFill>
                <a:latin typeface="Epilogue" pitchFamily="34" charset="0"/>
                <a:ea typeface="Epilogue" pitchFamily="34" charset="-122"/>
                <a:cs typeface="Epilogue" pitchFamily="34" charset="-120"/>
              </a:rPr>
              <a:t>Felt vitality</a:t>
            </a:r>
            <a:endParaRPr lang="en-US" sz="1600" dirty="0"/>
          </a:p>
        </p:txBody>
      </p:sp>
      <p:sp>
        <p:nvSpPr>
          <p:cNvPr id="29" name="Text 27"/>
          <p:cNvSpPr/>
          <p:nvPr/>
        </p:nvSpPr>
        <p:spPr>
          <a:xfrm>
            <a:off x="3840480" y="4983480"/>
            <a:ext cx="7955280" cy="329184"/>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Beauty is the experience of being alive in the skin she is in.</a:t>
            </a:r>
            <a:endParaRPr lang="en-US" sz="1150" dirty="0"/>
          </a:p>
        </p:txBody>
      </p:sp>
      <p:sp>
        <p:nvSpPr>
          <p:cNvPr id="30" name="Text 28"/>
          <p:cNvSpPr/>
          <p:nvPr/>
        </p:nvSpPr>
        <p:spPr>
          <a:xfrm>
            <a:off x="1097280" y="5330952"/>
            <a:ext cx="10698480" cy="292608"/>
          </a:xfrm>
          <a:prstGeom prst="rect">
            <a:avLst/>
          </a:prstGeom>
          <a:noFill/>
          <a:ln/>
        </p:spPr>
        <p:txBody>
          <a:bodyPr wrap="square" lIns="0" tIns="0" rIns="0" bIns="0" rtlCol="0" anchor="t"/>
          <a:lstStyle/>
          <a:p>
            <a:pPr algn="l" indent="0" marL="0">
              <a:buNone/>
            </a:pPr>
            <a:r>
              <a:rPr lang="en-US" sz="900" b="1" spc="150" kern="0" dirty="0">
                <a:solidFill>
                  <a:srgbClr val="8E5D40"/>
                </a:solidFill>
                <a:latin typeface="Epilogue" pitchFamily="34" charset="0"/>
                <a:ea typeface="Epilogue" pitchFamily="34" charset="-122"/>
                <a:cs typeface="Epilogue" pitchFamily="34" charset="-120"/>
              </a:rPr>
              <a:t>Refuses: </a:t>
            </a:r>
            <a:pPr algn="l" indent="0" marL="0">
              <a:buNone/>
            </a:pPr>
            <a:r>
              <a:rPr lang="en-US" sz="900" i="1" dirty="0">
                <a:solidFill>
                  <a:srgbClr val="4A4A4A"/>
                </a:solidFill>
                <a:latin typeface="Epilogue" pitchFamily="34" charset="0"/>
                <a:ea typeface="Epilogue" pitchFamily="34" charset="-122"/>
                <a:cs typeface="Epilogue" pitchFamily="34" charset="-120"/>
              </a:rPr>
              <a:t>anti-aging language  ·  decade-targeting  ·  before/after photography  ·  fear-led vocabulary</a:t>
            </a:r>
            <a:endParaRPr lang="en-US" sz="900" dirty="0"/>
          </a:p>
        </p:txBody>
      </p:sp>
      <p:sp>
        <p:nvSpPr>
          <p:cNvPr id="31" name="Shape 29"/>
          <p:cNvSpPr/>
          <p:nvPr/>
        </p:nvSpPr>
        <p:spPr>
          <a:xfrm>
            <a:off x="548640" y="5660136"/>
            <a:ext cx="11094415" cy="0"/>
          </a:xfrm>
          <a:prstGeom prst="line">
            <a:avLst/>
          </a:prstGeom>
          <a:noFill/>
          <a:ln w="6350">
            <a:solidFill>
              <a:srgbClr val="B5B3AE"/>
            </a:solidFill>
            <a:prstDash val="solid"/>
          </a:ln>
        </p:spPr>
      </p:sp>
      <p:sp>
        <p:nvSpPr>
          <p:cNvPr id="32" name="Text 30"/>
          <p:cNvSpPr/>
          <p:nvPr/>
        </p:nvSpPr>
        <p:spPr>
          <a:xfrm>
            <a:off x="548640" y="5742432"/>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v.</a:t>
            </a:r>
            <a:endParaRPr lang="en-US" sz="1400" dirty="0"/>
          </a:p>
        </p:txBody>
      </p:sp>
      <p:sp>
        <p:nvSpPr>
          <p:cNvPr id="33" name="Text 31"/>
          <p:cNvSpPr/>
          <p:nvPr/>
        </p:nvSpPr>
        <p:spPr>
          <a:xfrm>
            <a:off x="1097280" y="5724144"/>
            <a:ext cx="2651760" cy="320040"/>
          </a:xfrm>
          <a:prstGeom prst="rect">
            <a:avLst/>
          </a:prstGeom>
          <a:noFill/>
          <a:ln/>
        </p:spPr>
        <p:txBody>
          <a:bodyPr wrap="square" lIns="0" tIns="0" rIns="0" bIns="0" rtlCol="0" anchor="t"/>
          <a:lstStyle/>
          <a:p>
            <a:pPr algn="l" indent="0" marL="0">
              <a:buNone/>
            </a:pPr>
            <a:r>
              <a:rPr lang="en-US" sz="1600" spc="-30" kern="0" dirty="0">
                <a:solidFill>
                  <a:srgbClr val="1A1A1A"/>
                </a:solidFill>
                <a:latin typeface="Epilogue" pitchFamily="34" charset="0"/>
                <a:ea typeface="Epilogue" pitchFamily="34" charset="-122"/>
                <a:cs typeface="Epilogue" pitchFamily="34" charset="-120"/>
              </a:rPr>
              <a:t>Detection over instruction</a:t>
            </a:r>
            <a:endParaRPr lang="en-US" sz="1600" dirty="0"/>
          </a:p>
        </p:txBody>
      </p:sp>
      <p:sp>
        <p:nvSpPr>
          <p:cNvPr id="34" name="Text 32"/>
          <p:cNvSpPr/>
          <p:nvPr/>
        </p:nvSpPr>
        <p:spPr>
          <a:xfrm>
            <a:off x="3840480" y="5733288"/>
            <a:ext cx="7955280" cy="329184"/>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She arrives with her worldview. The room she walks into is already hers.</a:t>
            </a:r>
            <a:endParaRPr lang="en-US" sz="1150" dirty="0"/>
          </a:p>
        </p:txBody>
      </p:sp>
      <p:sp>
        <p:nvSpPr>
          <p:cNvPr id="35" name="Text 33"/>
          <p:cNvSpPr/>
          <p:nvPr/>
        </p:nvSpPr>
        <p:spPr>
          <a:xfrm>
            <a:off x="1097280" y="6080760"/>
            <a:ext cx="10698480" cy="292608"/>
          </a:xfrm>
          <a:prstGeom prst="rect">
            <a:avLst/>
          </a:prstGeom>
          <a:noFill/>
          <a:ln/>
        </p:spPr>
        <p:txBody>
          <a:bodyPr wrap="square" lIns="0" tIns="0" rIns="0" bIns="0" rtlCol="0" anchor="t"/>
          <a:lstStyle/>
          <a:p>
            <a:pPr algn="l" indent="0" marL="0">
              <a:buNone/>
            </a:pPr>
            <a:r>
              <a:rPr lang="en-US" sz="900" b="1" spc="150" kern="0" dirty="0">
                <a:solidFill>
                  <a:srgbClr val="8E5D40"/>
                </a:solidFill>
                <a:latin typeface="Epilogue" pitchFamily="34" charset="0"/>
                <a:ea typeface="Epilogue" pitchFamily="34" charset="-122"/>
                <a:cs typeface="Epilogue" pitchFamily="34" charset="-120"/>
              </a:rPr>
              <a:t>Refuses: </a:t>
            </a:r>
            <a:pPr algn="l" indent="0" marL="0">
              <a:buNone/>
            </a:pPr>
            <a:r>
              <a:rPr lang="en-US" sz="900" i="1" dirty="0">
                <a:solidFill>
                  <a:srgbClr val="4A4A4A"/>
                </a:solidFill>
                <a:latin typeface="Epilogue" pitchFamily="34" charset="0"/>
                <a:ea typeface="Epilogue" pitchFamily="34" charset="-122"/>
                <a:cs typeface="Epilogue" pitchFamily="34" charset="-120"/>
              </a:rPr>
              <a:t>instructional copy  ·  manufactured intimacy  ·  the implication she will become someone better by buying this</a:t>
            </a:r>
            <a:endParaRPr lang="en-US" sz="900" dirty="0"/>
          </a:p>
        </p:txBody>
      </p:sp>
      <p:sp>
        <p:nvSpPr>
          <p:cNvPr id="36" name="Text 3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13  ·  The Brand Values</a:t>
            </a:r>
            <a:endParaRPr lang="en-US" sz="800" dirty="0"/>
          </a:p>
        </p:txBody>
      </p:sp>
      <p:sp>
        <p:nvSpPr>
          <p:cNvPr id="37" name="Text 3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What we say yes to  ·  what we refuse</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05840"/>
            <a:ext cx="11277295" cy="1005840"/>
          </a:xfrm>
          <a:prstGeom prst="rect">
            <a:avLst/>
          </a:prstGeom>
          <a:noFill/>
          <a:ln/>
        </p:spPr>
        <p:txBody>
          <a:bodyPr wrap="square" lIns="0" tIns="0" rIns="0" bIns="0" rtlCol="0" anchor="ctr"/>
          <a:lstStyle/>
          <a:p>
            <a:pPr algn="ctr" indent="0" marL="0">
              <a:buNone/>
            </a:pPr>
            <a:r>
              <a:rPr lang="en-US" sz="6000" spc="-100" kern="0" dirty="0">
                <a:solidFill>
                  <a:srgbClr val="1A1A1A"/>
                </a:solidFill>
                <a:latin typeface="Epilogue" pitchFamily="34" charset="0"/>
                <a:ea typeface="Epilogue" pitchFamily="34" charset="-122"/>
                <a:cs typeface="Epilogue" pitchFamily="34" charset="-120"/>
              </a:rPr>
              <a:t>The Content Pillars</a:t>
            </a:r>
            <a:endParaRPr lang="en-US" sz="6000" dirty="0"/>
          </a:p>
        </p:txBody>
      </p:sp>
      <p:sp>
        <p:nvSpPr>
          <p:cNvPr id="10" name="Text 8"/>
          <p:cNvSpPr/>
          <p:nvPr/>
        </p:nvSpPr>
        <p:spPr>
          <a:xfrm>
            <a:off x="457200" y="2011680"/>
            <a:ext cx="11277295" cy="36576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Five editorial pillars · ~12 pieces a month · the rhythm of a small editorial publication.</a:t>
            </a:r>
            <a:endParaRPr lang="en-US" sz="1300" dirty="0"/>
          </a:p>
        </p:txBody>
      </p:sp>
      <p:sp>
        <p:nvSpPr>
          <p:cNvPr id="11" name="Text 9"/>
          <p:cNvSpPr/>
          <p:nvPr/>
        </p:nvSpPr>
        <p:spPr>
          <a:xfrm>
            <a:off x="548640" y="2606040"/>
            <a:ext cx="457200" cy="292608"/>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a:t>
            </a:r>
            <a:endParaRPr lang="en-US" sz="1300" dirty="0"/>
          </a:p>
        </p:txBody>
      </p:sp>
      <p:sp>
        <p:nvSpPr>
          <p:cNvPr id="12" name="Text 10"/>
          <p:cNvSpPr/>
          <p:nvPr/>
        </p:nvSpPr>
        <p:spPr>
          <a:xfrm>
            <a:off x="1051560" y="2606040"/>
            <a:ext cx="2286000" cy="292608"/>
          </a:xfrm>
          <a:prstGeom prst="rect">
            <a:avLst/>
          </a:prstGeom>
          <a:noFill/>
          <a:ln/>
        </p:spPr>
        <p:txBody>
          <a:bodyPr wrap="square" lIns="0" tIns="0" rIns="0" bIns="0" rtlCol="0" anchor="t"/>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Curator's Eye</a:t>
            </a:r>
            <a:endParaRPr lang="en-US" sz="1400" dirty="0"/>
          </a:p>
        </p:txBody>
      </p:sp>
      <p:sp>
        <p:nvSpPr>
          <p:cNvPr id="13" name="Text 11"/>
          <p:cNvSpPr/>
          <p:nvPr/>
        </p:nvSpPr>
        <p:spPr>
          <a:xfrm>
            <a:off x="3383280" y="2606040"/>
            <a:ext cx="1188720" cy="292608"/>
          </a:xfrm>
          <a:prstGeom prst="rect">
            <a:avLst/>
          </a:prstGeom>
          <a:noFill/>
          <a:ln/>
        </p:spPr>
        <p:txBody>
          <a:bodyPr wrap="square" lIns="0" tIns="0" rIns="0" bIns="0" rtlCol="0" anchor="t"/>
          <a:lstStyle/>
          <a:p>
            <a:pPr algn="r" indent="0" marL="0">
              <a:buNone/>
            </a:pPr>
            <a:r>
              <a:rPr lang="en-US" sz="1050" i="1" dirty="0">
                <a:solidFill>
                  <a:srgbClr val="8E5D40"/>
                </a:solidFill>
                <a:latin typeface="Epilogue" pitchFamily="34" charset="0"/>
                <a:ea typeface="Epilogue" pitchFamily="34" charset="-122"/>
                <a:cs typeface="Epilogue" pitchFamily="34" charset="-120"/>
              </a:rPr>
              <a:t>2 / month</a:t>
            </a:r>
            <a:endParaRPr lang="en-US" sz="1050" dirty="0"/>
          </a:p>
        </p:txBody>
      </p:sp>
      <p:sp>
        <p:nvSpPr>
          <p:cNvPr id="14" name="Text 12"/>
          <p:cNvSpPr/>
          <p:nvPr/>
        </p:nvSpPr>
        <p:spPr>
          <a:xfrm>
            <a:off x="1051560" y="2898648"/>
            <a:ext cx="3520440" cy="411480"/>
          </a:xfrm>
          <a:prstGeom prst="rect">
            <a:avLst/>
          </a:prstGeom>
          <a:noFill/>
          <a:ln/>
        </p:spPr>
        <p:txBody>
          <a:bodyPr wrap="square" lIns="0" tIns="0" rIns="0" bIns="0" rtlCol="0" anchor="t"/>
          <a:lstStyle/>
          <a:p>
            <a:pPr algn="l" indent="0" marL="0">
              <a:lnSpc>
                <a:spcPct val="125000"/>
              </a:lnSpc>
              <a:buNone/>
            </a:pPr>
            <a:r>
              <a:rPr lang="en-US" sz="850" i="1" dirty="0">
                <a:solidFill>
                  <a:srgbClr val="4A4A4A"/>
                </a:solidFill>
                <a:latin typeface="Epilogue" pitchFamily="34" charset="0"/>
                <a:ea typeface="Epilogue" pitchFamily="34" charset="-122"/>
                <a:cs typeface="Epilogue" pitchFamily="34" charset="-120"/>
              </a:rPr>
              <a:t>Long-form editorial that contextualises a brand in the Yaksok house. Strongest pieces pitched to press.</a:t>
            </a:r>
            <a:endParaRPr lang="en-US" sz="850" dirty="0"/>
          </a:p>
        </p:txBody>
      </p:sp>
      <p:sp>
        <p:nvSpPr>
          <p:cNvPr id="15" name="Shape 13"/>
          <p:cNvSpPr/>
          <p:nvPr/>
        </p:nvSpPr>
        <p:spPr>
          <a:xfrm>
            <a:off x="548640" y="3337560"/>
            <a:ext cx="4023360" cy="0"/>
          </a:xfrm>
          <a:prstGeom prst="line">
            <a:avLst/>
          </a:prstGeom>
          <a:noFill/>
          <a:ln w="6350">
            <a:solidFill>
              <a:srgbClr val="B5B3AE"/>
            </a:solidFill>
            <a:prstDash val="solid"/>
          </a:ln>
        </p:spPr>
      </p:sp>
      <p:sp>
        <p:nvSpPr>
          <p:cNvPr id="16" name="Text 14"/>
          <p:cNvSpPr/>
          <p:nvPr/>
        </p:nvSpPr>
        <p:spPr>
          <a:xfrm>
            <a:off x="548640" y="3355848"/>
            <a:ext cx="457200" cy="292608"/>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a:t>
            </a:r>
            <a:endParaRPr lang="en-US" sz="1300" dirty="0"/>
          </a:p>
        </p:txBody>
      </p:sp>
      <p:sp>
        <p:nvSpPr>
          <p:cNvPr id="17" name="Text 15"/>
          <p:cNvSpPr/>
          <p:nvPr/>
        </p:nvSpPr>
        <p:spPr>
          <a:xfrm>
            <a:off x="1051560" y="3355848"/>
            <a:ext cx="2286000" cy="292608"/>
          </a:xfrm>
          <a:prstGeom prst="rect">
            <a:avLst/>
          </a:prstGeom>
          <a:noFill/>
          <a:ln/>
        </p:spPr>
        <p:txBody>
          <a:bodyPr wrap="square" lIns="0" tIns="0" rIns="0" bIns="0" rtlCol="0" anchor="t"/>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Longevity Notebook</a:t>
            </a:r>
            <a:endParaRPr lang="en-US" sz="1400" dirty="0"/>
          </a:p>
        </p:txBody>
      </p:sp>
      <p:sp>
        <p:nvSpPr>
          <p:cNvPr id="18" name="Text 16"/>
          <p:cNvSpPr/>
          <p:nvPr/>
        </p:nvSpPr>
        <p:spPr>
          <a:xfrm>
            <a:off x="3383280" y="3355848"/>
            <a:ext cx="1188720" cy="292608"/>
          </a:xfrm>
          <a:prstGeom prst="rect">
            <a:avLst/>
          </a:prstGeom>
          <a:noFill/>
          <a:ln/>
        </p:spPr>
        <p:txBody>
          <a:bodyPr wrap="square" lIns="0" tIns="0" rIns="0" bIns="0" rtlCol="0" anchor="t"/>
          <a:lstStyle/>
          <a:p>
            <a:pPr algn="r" indent="0" marL="0">
              <a:buNone/>
            </a:pPr>
            <a:r>
              <a:rPr lang="en-US" sz="1050" i="1" dirty="0">
                <a:solidFill>
                  <a:srgbClr val="8E5D40"/>
                </a:solidFill>
                <a:latin typeface="Epilogue" pitchFamily="34" charset="0"/>
                <a:ea typeface="Epilogue" pitchFamily="34" charset="-122"/>
                <a:cs typeface="Epilogue" pitchFamily="34" charset="-120"/>
              </a:rPr>
              <a:t>4 / month</a:t>
            </a:r>
            <a:endParaRPr lang="en-US" sz="1050" dirty="0"/>
          </a:p>
        </p:txBody>
      </p:sp>
      <p:sp>
        <p:nvSpPr>
          <p:cNvPr id="19" name="Text 17"/>
          <p:cNvSpPr/>
          <p:nvPr/>
        </p:nvSpPr>
        <p:spPr>
          <a:xfrm>
            <a:off x="1051560" y="3648456"/>
            <a:ext cx="3520440" cy="411480"/>
          </a:xfrm>
          <a:prstGeom prst="rect">
            <a:avLst/>
          </a:prstGeom>
          <a:noFill/>
          <a:ln/>
        </p:spPr>
        <p:txBody>
          <a:bodyPr wrap="square" lIns="0" tIns="0" rIns="0" bIns="0" rtlCol="0" anchor="t"/>
          <a:lstStyle/>
          <a:p>
            <a:pPr algn="l" indent="0" marL="0">
              <a:lnSpc>
                <a:spcPct val="125000"/>
              </a:lnSpc>
              <a:buNone/>
            </a:pPr>
            <a:r>
              <a:rPr lang="en-US" sz="850" i="1" dirty="0">
                <a:solidFill>
                  <a:srgbClr val="4A4A4A"/>
                </a:solidFill>
                <a:latin typeface="Epilogue" pitchFamily="34" charset="0"/>
                <a:ea typeface="Epilogue" pitchFamily="34" charset="-122"/>
                <a:cs typeface="Epilogue" pitchFamily="34" charset="-120"/>
              </a:rPr>
              <a:t>Skin-as-organ, made operational. Cellular nourishment. Microbiome. Madame Figaro health-column register.</a:t>
            </a:r>
            <a:endParaRPr lang="en-US" sz="850" dirty="0"/>
          </a:p>
        </p:txBody>
      </p:sp>
      <p:sp>
        <p:nvSpPr>
          <p:cNvPr id="20" name="Shape 18"/>
          <p:cNvSpPr/>
          <p:nvPr/>
        </p:nvSpPr>
        <p:spPr>
          <a:xfrm>
            <a:off x="548640" y="4087368"/>
            <a:ext cx="4023360" cy="0"/>
          </a:xfrm>
          <a:prstGeom prst="line">
            <a:avLst/>
          </a:prstGeom>
          <a:noFill/>
          <a:ln w="6350">
            <a:solidFill>
              <a:srgbClr val="B5B3AE"/>
            </a:solidFill>
            <a:prstDash val="solid"/>
          </a:ln>
        </p:spPr>
      </p:sp>
      <p:sp>
        <p:nvSpPr>
          <p:cNvPr id="21" name="Text 19"/>
          <p:cNvSpPr/>
          <p:nvPr/>
        </p:nvSpPr>
        <p:spPr>
          <a:xfrm>
            <a:off x="548640" y="4105656"/>
            <a:ext cx="457200" cy="292608"/>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iii.</a:t>
            </a:r>
            <a:endParaRPr lang="en-US" sz="1300" dirty="0"/>
          </a:p>
        </p:txBody>
      </p:sp>
      <p:sp>
        <p:nvSpPr>
          <p:cNvPr id="22" name="Text 20"/>
          <p:cNvSpPr/>
          <p:nvPr/>
        </p:nvSpPr>
        <p:spPr>
          <a:xfrm>
            <a:off x="1051560" y="4105656"/>
            <a:ext cx="2286000" cy="292608"/>
          </a:xfrm>
          <a:prstGeom prst="rect">
            <a:avLst/>
          </a:prstGeom>
          <a:noFill/>
          <a:ln/>
        </p:spPr>
        <p:txBody>
          <a:bodyPr wrap="square" lIns="0" tIns="0" rIns="0" bIns="0" rtlCol="0" anchor="t"/>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Barcelona Diary</a:t>
            </a:r>
            <a:endParaRPr lang="en-US" sz="1400" dirty="0"/>
          </a:p>
        </p:txBody>
      </p:sp>
      <p:sp>
        <p:nvSpPr>
          <p:cNvPr id="23" name="Text 21"/>
          <p:cNvSpPr/>
          <p:nvPr/>
        </p:nvSpPr>
        <p:spPr>
          <a:xfrm>
            <a:off x="3383280" y="4105656"/>
            <a:ext cx="1188720" cy="292608"/>
          </a:xfrm>
          <a:prstGeom prst="rect">
            <a:avLst/>
          </a:prstGeom>
          <a:noFill/>
          <a:ln/>
        </p:spPr>
        <p:txBody>
          <a:bodyPr wrap="square" lIns="0" tIns="0" rIns="0" bIns="0" rtlCol="0" anchor="t"/>
          <a:lstStyle/>
          <a:p>
            <a:pPr algn="r" indent="0" marL="0">
              <a:buNone/>
            </a:pPr>
            <a:r>
              <a:rPr lang="en-US" sz="1050" i="1" dirty="0">
                <a:solidFill>
                  <a:srgbClr val="8E5D40"/>
                </a:solidFill>
                <a:latin typeface="Epilogue" pitchFamily="34" charset="0"/>
                <a:ea typeface="Epilogue" pitchFamily="34" charset="-122"/>
                <a:cs typeface="Epilogue" pitchFamily="34" charset="-120"/>
              </a:rPr>
              <a:t>4 / month</a:t>
            </a:r>
            <a:endParaRPr lang="en-US" sz="1050" dirty="0"/>
          </a:p>
        </p:txBody>
      </p:sp>
      <p:sp>
        <p:nvSpPr>
          <p:cNvPr id="24" name="Text 22"/>
          <p:cNvSpPr/>
          <p:nvPr/>
        </p:nvSpPr>
        <p:spPr>
          <a:xfrm>
            <a:off x="1051560" y="4398264"/>
            <a:ext cx="3520440" cy="411480"/>
          </a:xfrm>
          <a:prstGeom prst="rect">
            <a:avLst/>
          </a:prstGeom>
          <a:noFill/>
          <a:ln/>
        </p:spPr>
        <p:txBody>
          <a:bodyPr wrap="square" lIns="0" tIns="0" rIns="0" bIns="0" rtlCol="0" anchor="t"/>
          <a:lstStyle/>
          <a:p>
            <a:pPr algn="l" indent="0" marL="0">
              <a:lnSpc>
                <a:spcPct val="125000"/>
              </a:lnSpc>
              <a:buNone/>
            </a:pPr>
            <a:r>
              <a:rPr lang="en-US" sz="850" i="1" dirty="0">
                <a:solidFill>
                  <a:srgbClr val="4A4A4A"/>
                </a:solidFill>
                <a:latin typeface="Epilogue" pitchFamily="34" charset="0"/>
                <a:ea typeface="Epilogue" pitchFamily="34" charset="-122"/>
                <a:cs typeface="Epilogue" pitchFamily="34" charset="-120"/>
              </a:rPr>
              <a:t>The Mediterranean register, lived rather than referenced. Arrivals shoots, Christmas markets, almond blossom.</a:t>
            </a:r>
            <a:endParaRPr lang="en-US" sz="850" dirty="0"/>
          </a:p>
        </p:txBody>
      </p:sp>
      <p:sp>
        <p:nvSpPr>
          <p:cNvPr id="25" name="Shape 23"/>
          <p:cNvSpPr/>
          <p:nvPr/>
        </p:nvSpPr>
        <p:spPr>
          <a:xfrm>
            <a:off x="548640" y="4837176"/>
            <a:ext cx="4023360" cy="0"/>
          </a:xfrm>
          <a:prstGeom prst="line">
            <a:avLst/>
          </a:prstGeom>
          <a:noFill/>
          <a:ln w="6350">
            <a:solidFill>
              <a:srgbClr val="B5B3AE"/>
            </a:solidFill>
            <a:prstDash val="solid"/>
          </a:ln>
        </p:spPr>
      </p:sp>
      <p:sp>
        <p:nvSpPr>
          <p:cNvPr id="26" name="Text 24"/>
          <p:cNvSpPr/>
          <p:nvPr/>
        </p:nvSpPr>
        <p:spPr>
          <a:xfrm>
            <a:off x="548640" y="4855464"/>
            <a:ext cx="457200" cy="292608"/>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iv.</a:t>
            </a:r>
            <a:endParaRPr lang="en-US" sz="1300" dirty="0"/>
          </a:p>
        </p:txBody>
      </p:sp>
      <p:sp>
        <p:nvSpPr>
          <p:cNvPr id="27" name="Text 25"/>
          <p:cNvSpPr/>
          <p:nvPr/>
        </p:nvSpPr>
        <p:spPr>
          <a:xfrm>
            <a:off x="1051560" y="4855464"/>
            <a:ext cx="2286000" cy="292608"/>
          </a:xfrm>
          <a:prstGeom prst="rect">
            <a:avLst/>
          </a:prstGeom>
          <a:noFill/>
          <a:ln/>
        </p:spPr>
        <p:txBody>
          <a:bodyPr wrap="square" lIns="0" tIns="0" rIns="0" bIns="0" rtlCol="0" anchor="t"/>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Korean Heritage</a:t>
            </a:r>
            <a:endParaRPr lang="en-US" sz="1400" dirty="0"/>
          </a:p>
        </p:txBody>
      </p:sp>
      <p:sp>
        <p:nvSpPr>
          <p:cNvPr id="28" name="Text 26"/>
          <p:cNvSpPr/>
          <p:nvPr/>
        </p:nvSpPr>
        <p:spPr>
          <a:xfrm>
            <a:off x="3383280" y="4855464"/>
            <a:ext cx="1188720" cy="292608"/>
          </a:xfrm>
          <a:prstGeom prst="rect">
            <a:avLst/>
          </a:prstGeom>
          <a:noFill/>
          <a:ln/>
        </p:spPr>
        <p:txBody>
          <a:bodyPr wrap="square" lIns="0" tIns="0" rIns="0" bIns="0" rtlCol="0" anchor="t"/>
          <a:lstStyle/>
          <a:p>
            <a:pPr algn="r" indent="0" marL="0">
              <a:buNone/>
            </a:pPr>
            <a:r>
              <a:rPr lang="en-US" sz="1050" i="1" dirty="0">
                <a:solidFill>
                  <a:srgbClr val="8E5D40"/>
                </a:solidFill>
                <a:latin typeface="Epilogue" pitchFamily="34" charset="0"/>
                <a:ea typeface="Epilogue" pitchFamily="34" charset="-122"/>
                <a:cs typeface="Epilogue" pitchFamily="34" charset="-120"/>
              </a:rPr>
              <a:t>1 / month</a:t>
            </a:r>
            <a:endParaRPr lang="en-US" sz="1050" dirty="0"/>
          </a:p>
        </p:txBody>
      </p:sp>
      <p:sp>
        <p:nvSpPr>
          <p:cNvPr id="29" name="Text 27"/>
          <p:cNvSpPr/>
          <p:nvPr/>
        </p:nvSpPr>
        <p:spPr>
          <a:xfrm>
            <a:off x="1051560" y="5148072"/>
            <a:ext cx="3520440" cy="411480"/>
          </a:xfrm>
          <a:prstGeom prst="rect">
            <a:avLst/>
          </a:prstGeom>
          <a:noFill/>
          <a:ln/>
        </p:spPr>
        <p:txBody>
          <a:bodyPr wrap="square" lIns="0" tIns="0" rIns="0" bIns="0" rtlCol="0" anchor="t"/>
          <a:lstStyle/>
          <a:p>
            <a:pPr algn="l" indent="0" marL="0">
              <a:lnSpc>
                <a:spcPct val="125000"/>
              </a:lnSpc>
              <a:buNone/>
            </a:pPr>
            <a:r>
              <a:rPr lang="en-US" sz="850" i="1" dirty="0">
                <a:solidFill>
                  <a:srgbClr val="4A4A4A"/>
                </a:solidFill>
                <a:latin typeface="Epilogue" pitchFamily="34" charset="0"/>
                <a:ea typeface="Epilogue" pitchFamily="34" charset="-122"/>
                <a:cs typeface="Epilogue" pitchFamily="34" charset="-120"/>
              </a:rPr>
              <a:t>Cultural translation in the register the Connoisseur recognises. Centella, ferment science, founder interviews.</a:t>
            </a:r>
            <a:endParaRPr lang="en-US" sz="850" dirty="0"/>
          </a:p>
        </p:txBody>
      </p:sp>
      <p:sp>
        <p:nvSpPr>
          <p:cNvPr id="30" name="Shape 28"/>
          <p:cNvSpPr/>
          <p:nvPr/>
        </p:nvSpPr>
        <p:spPr>
          <a:xfrm>
            <a:off x="548640" y="5586984"/>
            <a:ext cx="4023360" cy="0"/>
          </a:xfrm>
          <a:prstGeom prst="line">
            <a:avLst/>
          </a:prstGeom>
          <a:noFill/>
          <a:ln w="6350">
            <a:solidFill>
              <a:srgbClr val="B5B3AE"/>
            </a:solidFill>
            <a:prstDash val="solid"/>
          </a:ln>
        </p:spPr>
      </p:sp>
      <p:sp>
        <p:nvSpPr>
          <p:cNvPr id="31" name="Text 29"/>
          <p:cNvSpPr/>
          <p:nvPr/>
        </p:nvSpPr>
        <p:spPr>
          <a:xfrm>
            <a:off x="548640" y="5605272"/>
            <a:ext cx="457200" cy="292608"/>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v.</a:t>
            </a:r>
            <a:endParaRPr lang="en-US" sz="1300" dirty="0"/>
          </a:p>
        </p:txBody>
      </p:sp>
      <p:sp>
        <p:nvSpPr>
          <p:cNvPr id="32" name="Text 30"/>
          <p:cNvSpPr/>
          <p:nvPr/>
        </p:nvSpPr>
        <p:spPr>
          <a:xfrm>
            <a:off x="1051560" y="5605272"/>
            <a:ext cx="2286000" cy="292608"/>
          </a:xfrm>
          <a:prstGeom prst="rect">
            <a:avLst/>
          </a:prstGeom>
          <a:noFill/>
          <a:ln/>
        </p:spPr>
        <p:txBody>
          <a:bodyPr wrap="square" lIns="0" tIns="0" rIns="0" bIns="0" rtlCol="0" anchor="t"/>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Yaksok Muses</a:t>
            </a:r>
            <a:endParaRPr lang="en-US" sz="1400" dirty="0"/>
          </a:p>
        </p:txBody>
      </p:sp>
      <p:sp>
        <p:nvSpPr>
          <p:cNvPr id="33" name="Text 31"/>
          <p:cNvSpPr/>
          <p:nvPr/>
        </p:nvSpPr>
        <p:spPr>
          <a:xfrm>
            <a:off x="3383280" y="5605272"/>
            <a:ext cx="1188720" cy="292608"/>
          </a:xfrm>
          <a:prstGeom prst="rect">
            <a:avLst/>
          </a:prstGeom>
          <a:noFill/>
          <a:ln/>
        </p:spPr>
        <p:txBody>
          <a:bodyPr wrap="square" lIns="0" tIns="0" rIns="0" bIns="0" rtlCol="0" anchor="t"/>
          <a:lstStyle/>
          <a:p>
            <a:pPr algn="r" indent="0" marL="0">
              <a:buNone/>
            </a:pPr>
            <a:r>
              <a:rPr lang="en-US" sz="1050" i="1" dirty="0">
                <a:solidFill>
                  <a:srgbClr val="8E5D40"/>
                </a:solidFill>
                <a:latin typeface="Epilogue" pitchFamily="34" charset="0"/>
                <a:ea typeface="Epilogue" pitchFamily="34" charset="-122"/>
                <a:cs typeface="Epilogue" pitchFamily="34" charset="-120"/>
              </a:rPr>
              <a:t>1 / month</a:t>
            </a:r>
            <a:endParaRPr lang="en-US" sz="1050" dirty="0"/>
          </a:p>
        </p:txBody>
      </p:sp>
      <p:sp>
        <p:nvSpPr>
          <p:cNvPr id="34" name="Text 32"/>
          <p:cNvSpPr/>
          <p:nvPr/>
        </p:nvSpPr>
        <p:spPr>
          <a:xfrm>
            <a:off x="1051560" y="5897880"/>
            <a:ext cx="3520440" cy="411480"/>
          </a:xfrm>
          <a:prstGeom prst="rect">
            <a:avLst/>
          </a:prstGeom>
          <a:noFill/>
          <a:ln/>
        </p:spPr>
        <p:txBody>
          <a:bodyPr wrap="square" lIns="0" tIns="0" rIns="0" bIns="0" rtlCol="0" anchor="t"/>
          <a:lstStyle/>
          <a:p>
            <a:pPr algn="l" indent="0" marL="0">
              <a:lnSpc>
                <a:spcPct val="125000"/>
              </a:lnSpc>
              <a:buNone/>
            </a:pPr>
            <a:r>
              <a:rPr lang="en-US" sz="850" i="1" dirty="0">
                <a:solidFill>
                  <a:srgbClr val="4A4A4A"/>
                </a:solidFill>
                <a:latin typeface="Epilogue" pitchFamily="34" charset="0"/>
                <a:ea typeface="Epilogue" pitchFamily="34" charset="-122"/>
                <a:cs typeface="Epilogue" pitchFamily="34" charset="-120"/>
              </a:rPr>
              <a:t>Profiles of women, not customer testimonials. Long-form, magazine-style.</a:t>
            </a:r>
            <a:endParaRPr lang="en-US" sz="850" dirty="0"/>
          </a:p>
        </p:txBody>
      </p:sp>
      <p:sp>
        <p:nvSpPr>
          <p:cNvPr id="35" name="Shape 33"/>
          <p:cNvSpPr/>
          <p:nvPr/>
        </p:nvSpPr>
        <p:spPr>
          <a:xfrm>
            <a:off x="548640" y="6336792"/>
            <a:ext cx="4023360" cy="0"/>
          </a:xfrm>
          <a:prstGeom prst="line">
            <a:avLst/>
          </a:prstGeom>
          <a:noFill/>
          <a:ln w="6350">
            <a:solidFill>
              <a:srgbClr val="B5B3AE"/>
            </a:solidFill>
            <a:prstDash val="solid"/>
          </a:ln>
        </p:spPr>
      </p:sp>
      <p:sp>
        <p:nvSpPr>
          <p:cNvPr id="36" name="Shape 34"/>
          <p:cNvSpPr/>
          <p:nvPr/>
        </p:nvSpPr>
        <p:spPr>
          <a:xfrm>
            <a:off x="9006840" y="2651760"/>
            <a:ext cx="2724912" cy="2423160"/>
          </a:xfrm>
          <a:prstGeom prst="rect">
            <a:avLst/>
          </a:prstGeom>
          <a:solidFill>
            <a:srgbClr val="1A1A1A"/>
          </a:solidFill>
          <a:ln w="12700">
            <a:solidFill>
              <a:srgbClr val="1A1A1A"/>
            </a:solidFill>
            <a:prstDash val="solid"/>
          </a:ln>
        </p:spPr>
      </p:sp>
      <p:sp>
        <p:nvSpPr>
          <p:cNvPr id="37" name="Text 35"/>
          <p:cNvSpPr/>
          <p:nvPr/>
        </p:nvSpPr>
        <p:spPr>
          <a:xfrm>
            <a:off x="9189720" y="2834640"/>
            <a:ext cx="2377440"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THE CADENCE</a:t>
            </a:r>
            <a:endParaRPr lang="en-US" sz="900" dirty="0"/>
          </a:p>
        </p:txBody>
      </p:sp>
      <p:sp>
        <p:nvSpPr>
          <p:cNvPr id="38" name="Text 36"/>
          <p:cNvSpPr/>
          <p:nvPr/>
        </p:nvSpPr>
        <p:spPr>
          <a:xfrm>
            <a:off x="9189720" y="3154680"/>
            <a:ext cx="2377440" cy="914400"/>
          </a:xfrm>
          <a:prstGeom prst="rect">
            <a:avLst/>
          </a:prstGeom>
          <a:noFill/>
          <a:ln/>
        </p:spPr>
        <p:txBody>
          <a:bodyPr wrap="square" lIns="0" tIns="0" rIns="0" bIns="0" rtlCol="0" anchor="ctr"/>
          <a:lstStyle/>
          <a:p>
            <a:pPr algn="l" indent="0" marL="0">
              <a:buNone/>
            </a:pPr>
            <a:r>
              <a:rPr lang="en-US" sz="7200" spc="-200" kern="0" dirty="0">
                <a:solidFill>
                  <a:srgbClr val="FFFFFF"/>
                </a:solidFill>
                <a:latin typeface="Epilogue" pitchFamily="34" charset="0"/>
                <a:ea typeface="Epilogue" pitchFamily="34" charset="-122"/>
                <a:cs typeface="Epilogue" pitchFamily="34" charset="-120"/>
              </a:rPr>
              <a:t>~12</a:t>
            </a:r>
            <a:endParaRPr lang="en-US" sz="7200" dirty="0"/>
          </a:p>
        </p:txBody>
      </p:sp>
      <p:sp>
        <p:nvSpPr>
          <p:cNvPr id="39" name="Text 37"/>
          <p:cNvSpPr/>
          <p:nvPr/>
        </p:nvSpPr>
        <p:spPr>
          <a:xfrm>
            <a:off x="9189720" y="4206240"/>
            <a:ext cx="2377440" cy="365760"/>
          </a:xfrm>
          <a:prstGeom prst="rect">
            <a:avLst/>
          </a:prstGeom>
          <a:noFill/>
          <a:ln/>
        </p:spPr>
        <p:txBody>
          <a:bodyPr wrap="square" rtlCol="0" anchor="ctr"/>
          <a:lstStyle/>
          <a:p>
            <a:pPr algn="l" indent="0" marL="0">
              <a:buNone/>
            </a:pPr>
            <a:r>
              <a:rPr lang="en-US" sz="1400" i="1" dirty="0">
                <a:solidFill>
                  <a:srgbClr val="B07A5A"/>
                </a:solidFill>
                <a:latin typeface="Epilogue" pitchFamily="34" charset="0"/>
                <a:ea typeface="Epilogue" pitchFamily="34" charset="-122"/>
                <a:cs typeface="Epilogue" pitchFamily="34" charset="-120"/>
              </a:rPr>
              <a:t>pieces a month</a:t>
            </a:r>
            <a:endParaRPr lang="en-US" sz="1400" dirty="0"/>
          </a:p>
        </p:txBody>
      </p:sp>
      <p:sp>
        <p:nvSpPr>
          <p:cNvPr id="40" name="Text 38"/>
          <p:cNvSpPr/>
          <p:nvPr/>
        </p:nvSpPr>
        <p:spPr>
          <a:xfrm>
            <a:off x="9189720" y="4572000"/>
            <a:ext cx="2377440" cy="457200"/>
          </a:xfrm>
          <a:prstGeom prst="rect">
            <a:avLst/>
          </a:prstGeom>
          <a:noFill/>
          <a:ln/>
        </p:spPr>
        <p:txBody>
          <a:bodyPr wrap="square" rtlCol="0" anchor="t"/>
          <a:lstStyle/>
          <a:p>
            <a:pPr algn="l" indent="0" marL="0">
              <a:lnSpc>
                <a:spcPct val="140000"/>
              </a:lnSpc>
              <a:buNone/>
            </a:pPr>
            <a:r>
              <a:rPr lang="en-US" sz="900" dirty="0">
                <a:solidFill>
                  <a:srgbClr val="DDDBD6"/>
                </a:solidFill>
                <a:latin typeface="Epilogue" pitchFamily="34" charset="0"/>
                <a:ea typeface="Epilogue" pitchFamily="34" charset="-122"/>
                <a:cs typeface="Epilogue" pitchFamily="34" charset="-120"/>
              </a:rPr>
              <a:t>The rhythm of a small editorial publication — not a content calendar.</a:t>
            </a:r>
            <a:endParaRPr lang="en-US" sz="900" dirty="0"/>
          </a:p>
        </p:txBody>
      </p:sp>
      <p:sp>
        <p:nvSpPr>
          <p:cNvPr id="41" name="Text 39"/>
          <p:cNvSpPr/>
          <p:nvPr/>
        </p:nvSpPr>
        <p:spPr>
          <a:xfrm>
            <a:off x="457200" y="6126480"/>
            <a:ext cx="11277295" cy="274320"/>
          </a:xfrm>
          <a:prstGeom prst="rect">
            <a:avLst/>
          </a:prstGeom>
          <a:noFill/>
          <a:ln/>
        </p:spPr>
        <p:txBody>
          <a:bodyPr wrap="square" rtlCol="0" anchor="ctr"/>
          <a:lstStyle/>
          <a:p>
            <a:pPr algn="ctr" indent="0" marL="0">
              <a:buNone/>
            </a:pPr>
            <a:r>
              <a:rPr lang="en-US" sz="1050" i="1" dirty="0">
                <a:solidFill>
                  <a:srgbClr val="4A4A4A"/>
                </a:solidFill>
                <a:latin typeface="Epilogue" pitchFamily="34" charset="0"/>
                <a:ea typeface="Epilogue" pitchFamily="34" charset="-122"/>
                <a:cs typeface="Epilogue" pitchFamily="34" charset="-120"/>
              </a:rPr>
              <a:t>Site is the canonical home. Email is the publication. Instagram is the visual world. Selected pieces pitched to press. TikTok is not a Yaksok channel.</a:t>
            </a:r>
            <a:endParaRPr lang="en-US" sz="1050" dirty="0"/>
          </a:p>
        </p:txBody>
      </p:sp>
      <p:sp>
        <p:nvSpPr>
          <p:cNvPr id="42" name="Text 40"/>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14  ·  Content Pillars</a:t>
            </a:r>
            <a:endParaRPr lang="en-US" sz="800" dirty="0"/>
          </a:p>
        </p:txBody>
      </p:sp>
      <p:sp>
        <p:nvSpPr>
          <p:cNvPr id="43" name="Text 41"/>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Five pillars  ·  the rhythm of a small publication</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914400"/>
          </a:xfrm>
          <a:prstGeom prst="rect">
            <a:avLst/>
          </a:prstGeom>
          <a:noFill/>
          <a:ln/>
        </p:spPr>
        <p:txBody>
          <a:bodyPr wrap="square" lIns="0" tIns="0" rIns="0" bIns="0" rtlCol="0" anchor="ctr"/>
          <a:lstStyle/>
          <a:p>
            <a:pPr algn="ctr" indent="0" marL="0">
              <a:buNone/>
            </a:pPr>
            <a:r>
              <a:rPr lang="en-US" sz="5400" spc="-100" kern="0" dirty="0">
                <a:solidFill>
                  <a:srgbClr val="1A1A1A"/>
                </a:solidFill>
                <a:latin typeface="Epilogue" pitchFamily="34" charset="0"/>
                <a:ea typeface="Epilogue" pitchFamily="34" charset="-122"/>
                <a:cs typeface="Epilogue" pitchFamily="34" charset="-120"/>
              </a:rPr>
              <a:t>The Funnel Strategy</a:t>
            </a:r>
            <a:endParaRPr lang="en-US" sz="5400" dirty="0"/>
          </a:p>
        </p:txBody>
      </p:sp>
      <p:sp>
        <p:nvSpPr>
          <p:cNvPr id="10" name="Text 8"/>
          <p:cNvSpPr/>
          <p:nvPr/>
        </p:nvSpPr>
        <p:spPr>
          <a:xfrm>
            <a:off x="457200" y="1783080"/>
            <a:ext cx="11277295" cy="36576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Messaging by stage  ·  three sub-types, three doors</a:t>
            </a:r>
            <a:endParaRPr lang="en-US" sz="1300" dirty="0"/>
          </a:p>
        </p:txBody>
      </p:sp>
      <p:sp>
        <p:nvSpPr>
          <p:cNvPr id="11" name="Shape 9"/>
          <p:cNvSpPr/>
          <p:nvPr/>
        </p:nvSpPr>
        <p:spPr>
          <a:xfrm>
            <a:off x="2697480" y="2331720"/>
            <a:ext cx="3063240" cy="411480"/>
          </a:xfrm>
          <a:prstGeom prst="roundRect">
            <a:avLst>
              <a:gd name="adj" fmla="val 11111"/>
            </a:avLst>
          </a:prstGeom>
          <a:solidFill>
            <a:srgbClr val="1A1A1A"/>
          </a:solidFill>
          <a:ln w="12700">
            <a:solidFill>
              <a:srgbClr val="1A1A1A"/>
            </a:solidFill>
            <a:prstDash val="solid"/>
          </a:ln>
        </p:spPr>
      </p:sp>
      <p:sp>
        <p:nvSpPr>
          <p:cNvPr id="12" name="Text 10"/>
          <p:cNvSpPr/>
          <p:nvPr/>
        </p:nvSpPr>
        <p:spPr>
          <a:xfrm>
            <a:off x="2697480" y="2331720"/>
            <a:ext cx="3063240" cy="411480"/>
          </a:xfrm>
          <a:prstGeom prst="rect">
            <a:avLst/>
          </a:prstGeom>
          <a:noFill/>
          <a:ln/>
        </p:spPr>
        <p:txBody>
          <a:bodyPr wrap="square" rtlCol="0" anchor="ctr"/>
          <a:lstStyle/>
          <a:p>
            <a:pPr algn="ctr" indent="0" marL="0">
              <a:buNone/>
            </a:pPr>
            <a:r>
              <a:rPr lang="en-US" sz="1000" b="1" spc="100" kern="0" dirty="0">
                <a:solidFill>
                  <a:srgbClr val="FFFFFF"/>
                </a:solidFill>
                <a:latin typeface="Epilogue" pitchFamily="34" charset="0"/>
                <a:ea typeface="Epilogue" pitchFamily="34" charset="-122"/>
                <a:cs typeface="Epilogue" pitchFamily="34" charset="-120"/>
              </a:rPr>
              <a:t>Returning Sophisticate</a:t>
            </a:r>
            <a:endParaRPr lang="en-US" sz="1000" dirty="0"/>
          </a:p>
        </p:txBody>
      </p:sp>
      <p:sp>
        <p:nvSpPr>
          <p:cNvPr id="13" name="Shape 11"/>
          <p:cNvSpPr/>
          <p:nvPr/>
        </p:nvSpPr>
        <p:spPr>
          <a:xfrm>
            <a:off x="5852160" y="2331720"/>
            <a:ext cx="3063240" cy="411480"/>
          </a:xfrm>
          <a:prstGeom prst="roundRect">
            <a:avLst>
              <a:gd name="adj" fmla="val 11111"/>
            </a:avLst>
          </a:prstGeom>
          <a:solidFill>
            <a:srgbClr val="1A1A1A"/>
          </a:solidFill>
          <a:ln w="12700">
            <a:solidFill>
              <a:srgbClr val="1A1A1A"/>
            </a:solidFill>
            <a:prstDash val="solid"/>
          </a:ln>
        </p:spPr>
      </p:sp>
      <p:sp>
        <p:nvSpPr>
          <p:cNvPr id="14" name="Text 12"/>
          <p:cNvSpPr/>
          <p:nvPr/>
        </p:nvSpPr>
        <p:spPr>
          <a:xfrm>
            <a:off x="5852160" y="2331720"/>
            <a:ext cx="3063240" cy="411480"/>
          </a:xfrm>
          <a:prstGeom prst="rect">
            <a:avLst/>
          </a:prstGeom>
          <a:noFill/>
          <a:ln/>
        </p:spPr>
        <p:txBody>
          <a:bodyPr wrap="square" rtlCol="0" anchor="ctr"/>
          <a:lstStyle/>
          <a:p>
            <a:pPr algn="ctr" indent="0" marL="0">
              <a:buNone/>
            </a:pPr>
            <a:r>
              <a:rPr lang="en-US" sz="1000" b="1" spc="100" kern="0" dirty="0">
                <a:solidFill>
                  <a:srgbClr val="FFFFFF"/>
                </a:solidFill>
                <a:latin typeface="Epilogue" pitchFamily="34" charset="0"/>
                <a:ea typeface="Epilogue" pitchFamily="34" charset="-122"/>
                <a:cs typeface="Epilogue" pitchFamily="34" charset="-120"/>
              </a:rPr>
              <a:t>Considered Restorationist</a:t>
            </a:r>
            <a:endParaRPr lang="en-US" sz="1000" dirty="0"/>
          </a:p>
        </p:txBody>
      </p:sp>
      <p:sp>
        <p:nvSpPr>
          <p:cNvPr id="15" name="Shape 13"/>
          <p:cNvSpPr/>
          <p:nvPr/>
        </p:nvSpPr>
        <p:spPr>
          <a:xfrm>
            <a:off x="9006840" y="2331720"/>
            <a:ext cx="3063240" cy="411480"/>
          </a:xfrm>
          <a:prstGeom prst="roundRect">
            <a:avLst>
              <a:gd name="adj" fmla="val 11111"/>
            </a:avLst>
          </a:prstGeom>
          <a:solidFill>
            <a:srgbClr val="1A1A1A"/>
          </a:solidFill>
          <a:ln w="12700">
            <a:solidFill>
              <a:srgbClr val="1A1A1A"/>
            </a:solidFill>
            <a:prstDash val="solid"/>
          </a:ln>
        </p:spPr>
      </p:sp>
      <p:sp>
        <p:nvSpPr>
          <p:cNvPr id="16" name="Text 14"/>
          <p:cNvSpPr/>
          <p:nvPr/>
        </p:nvSpPr>
        <p:spPr>
          <a:xfrm>
            <a:off x="9006840" y="2331720"/>
            <a:ext cx="3063240" cy="411480"/>
          </a:xfrm>
          <a:prstGeom prst="rect">
            <a:avLst/>
          </a:prstGeom>
          <a:noFill/>
          <a:ln/>
        </p:spPr>
        <p:txBody>
          <a:bodyPr wrap="square" rtlCol="0" anchor="ctr"/>
          <a:lstStyle/>
          <a:p>
            <a:pPr algn="ctr" indent="0" marL="0">
              <a:buNone/>
            </a:pPr>
            <a:r>
              <a:rPr lang="en-US" sz="1000" b="1" spc="100" kern="0" dirty="0">
                <a:solidFill>
                  <a:srgbClr val="FFFFFF"/>
                </a:solidFill>
                <a:latin typeface="Epilogue" pitchFamily="34" charset="0"/>
                <a:ea typeface="Epilogue" pitchFamily="34" charset="-122"/>
                <a:cs typeface="Epilogue" pitchFamily="34" charset="-120"/>
              </a:rPr>
              <a:t>Cultural Connoisseur</a:t>
            </a:r>
            <a:endParaRPr lang="en-US" sz="1000" dirty="0"/>
          </a:p>
        </p:txBody>
      </p:sp>
      <p:sp>
        <p:nvSpPr>
          <p:cNvPr id="17" name="Shape 15"/>
          <p:cNvSpPr/>
          <p:nvPr/>
        </p:nvSpPr>
        <p:spPr>
          <a:xfrm>
            <a:off x="502920" y="2834640"/>
            <a:ext cx="2103120" cy="1115568"/>
          </a:xfrm>
          <a:prstGeom prst="rect">
            <a:avLst/>
          </a:prstGeom>
          <a:solidFill>
            <a:srgbClr val="EFEDE7"/>
          </a:solidFill>
          <a:ln w="6350">
            <a:solidFill>
              <a:srgbClr val="1A1A1A"/>
            </a:solidFill>
            <a:prstDash val="solid"/>
          </a:ln>
        </p:spPr>
      </p:sp>
      <p:sp>
        <p:nvSpPr>
          <p:cNvPr id="18" name="Text 16"/>
          <p:cNvSpPr/>
          <p:nvPr/>
        </p:nvSpPr>
        <p:spPr>
          <a:xfrm>
            <a:off x="667512" y="2999232"/>
            <a:ext cx="1773936" cy="274320"/>
          </a:xfrm>
          <a:prstGeom prst="rect">
            <a:avLst/>
          </a:prstGeom>
          <a:noFill/>
          <a:ln/>
        </p:spPr>
        <p:txBody>
          <a:bodyPr wrap="square" rtlCol="0" anchor="ctr"/>
          <a:lstStyle/>
          <a:p>
            <a:pPr algn="l" indent="0" marL="0">
              <a:buNone/>
            </a:pPr>
            <a:r>
              <a:rPr lang="en-US" sz="850" b="1" spc="200" kern="0" dirty="0">
                <a:solidFill>
                  <a:srgbClr val="8E5D40"/>
                </a:solidFill>
                <a:latin typeface="Epilogue" pitchFamily="34" charset="0"/>
                <a:ea typeface="Epilogue" pitchFamily="34" charset="-122"/>
                <a:cs typeface="Epilogue" pitchFamily="34" charset="-120"/>
              </a:rPr>
              <a:t>TOP OF FUNNEL</a:t>
            </a:r>
            <a:endParaRPr lang="en-US" sz="850" dirty="0"/>
          </a:p>
        </p:txBody>
      </p:sp>
      <p:sp>
        <p:nvSpPr>
          <p:cNvPr id="19" name="Text 17"/>
          <p:cNvSpPr/>
          <p:nvPr/>
        </p:nvSpPr>
        <p:spPr>
          <a:xfrm>
            <a:off x="667512" y="3291840"/>
            <a:ext cx="1773936" cy="320040"/>
          </a:xfrm>
          <a:prstGeom prst="rect">
            <a:avLst/>
          </a:prstGeom>
          <a:noFill/>
          <a:ln/>
        </p:spPr>
        <p:txBody>
          <a:bodyPr wrap="square" lIns="0" tIns="0" rIns="0" bIns="0" rtlCol="0" anchor="ctr"/>
          <a:lstStyle/>
          <a:p>
            <a:pPr algn="l" indent="0" marL="0">
              <a:buNone/>
            </a:pPr>
            <a:r>
              <a:rPr lang="en-US" sz="1300" spc="-30" kern="0" dirty="0">
                <a:solidFill>
                  <a:srgbClr val="1A1A1A"/>
                </a:solidFill>
                <a:latin typeface="Epilogue" pitchFamily="34" charset="0"/>
                <a:ea typeface="Epilogue" pitchFamily="34" charset="-122"/>
                <a:cs typeface="Epilogue" pitchFamily="34" charset="-120"/>
              </a:rPr>
              <a:t>First encounter</a:t>
            </a:r>
            <a:endParaRPr lang="en-US" sz="1300" dirty="0"/>
          </a:p>
        </p:txBody>
      </p:sp>
      <p:sp>
        <p:nvSpPr>
          <p:cNvPr id="20" name="Text 18"/>
          <p:cNvSpPr/>
          <p:nvPr/>
        </p:nvSpPr>
        <p:spPr>
          <a:xfrm>
            <a:off x="667512" y="3639312"/>
            <a:ext cx="1773936" cy="365760"/>
          </a:xfrm>
          <a:prstGeom prst="rect">
            <a:avLst/>
          </a:prstGeom>
          <a:noFill/>
          <a:ln/>
        </p:spPr>
        <p:txBody>
          <a:bodyPr wrap="square" lIns="0" tIns="0" rIns="0" bIns="0" rtlCol="0" anchor="t"/>
          <a:lstStyle/>
          <a:p>
            <a:pPr algn="l" indent="0" marL="0">
              <a:lnSpc>
                <a:spcPct val="130000"/>
              </a:lnSpc>
              <a:buNone/>
            </a:pPr>
            <a:r>
              <a:rPr lang="en-US" sz="950" i="1" dirty="0">
                <a:solidFill>
                  <a:srgbClr val="4A4A4A"/>
                </a:solidFill>
                <a:latin typeface="Epilogue" pitchFamily="34" charset="0"/>
                <a:ea typeface="Epilogue" pitchFamily="34" charset="-122"/>
                <a:cs typeface="Epilogue" pitchFamily="34" charset="-120"/>
              </a:rPr>
              <a:t>What she needs to see.</a:t>
            </a:r>
            <a:endParaRPr lang="en-US" sz="950" dirty="0"/>
          </a:p>
        </p:txBody>
      </p:sp>
      <p:sp>
        <p:nvSpPr>
          <p:cNvPr id="21" name="Shape 19"/>
          <p:cNvSpPr/>
          <p:nvPr/>
        </p:nvSpPr>
        <p:spPr>
          <a:xfrm>
            <a:off x="2697480" y="2834640"/>
            <a:ext cx="3063240" cy="1115568"/>
          </a:xfrm>
          <a:prstGeom prst="rect">
            <a:avLst/>
          </a:prstGeom>
          <a:solidFill>
            <a:srgbClr val="E8E6E1"/>
          </a:solidFill>
          <a:ln w="6350">
            <a:solidFill>
              <a:srgbClr val="B5B3AE"/>
            </a:solidFill>
            <a:prstDash val="solid"/>
          </a:ln>
        </p:spPr>
      </p:sp>
      <p:sp>
        <p:nvSpPr>
          <p:cNvPr id="22" name="Text 20"/>
          <p:cNvSpPr/>
          <p:nvPr/>
        </p:nvSpPr>
        <p:spPr>
          <a:xfrm>
            <a:off x="2862072" y="2971800"/>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Barcelona house carrying Korean skincare for shelves already considered. Yaksok is the Korean word for promise.</a:t>
            </a:r>
            <a:endParaRPr lang="en-US" sz="900" dirty="0"/>
          </a:p>
        </p:txBody>
      </p:sp>
      <p:sp>
        <p:nvSpPr>
          <p:cNvPr id="23" name="Shape 21"/>
          <p:cNvSpPr/>
          <p:nvPr/>
        </p:nvSpPr>
        <p:spPr>
          <a:xfrm>
            <a:off x="5852160" y="2834640"/>
            <a:ext cx="3063240" cy="1115568"/>
          </a:xfrm>
          <a:prstGeom prst="rect">
            <a:avLst/>
          </a:prstGeom>
          <a:solidFill>
            <a:srgbClr val="E8E6E1"/>
          </a:solidFill>
          <a:ln w="6350">
            <a:solidFill>
              <a:srgbClr val="B5B3AE"/>
            </a:solidFill>
            <a:prstDash val="solid"/>
          </a:ln>
        </p:spPr>
      </p:sp>
      <p:sp>
        <p:nvSpPr>
          <p:cNvPr id="24" name="Text 22"/>
          <p:cNvSpPr/>
          <p:nvPr/>
        </p:nvSpPr>
        <p:spPr>
          <a:xfrm>
            <a:off x="6016752" y="2971800"/>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A Korean skincare house publishing INCI, pH, patch tests before it sells. Built for sensitised, perimenopausal, rebuilding skin.</a:t>
            </a:r>
            <a:endParaRPr lang="en-US" sz="900" dirty="0"/>
          </a:p>
        </p:txBody>
      </p:sp>
      <p:sp>
        <p:nvSpPr>
          <p:cNvPr id="25" name="Shape 23"/>
          <p:cNvSpPr/>
          <p:nvPr/>
        </p:nvSpPr>
        <p:spPr>
          <a:xfrm>
            <a:off x="9006840" y="2834640"/>
            <a:ext cx="3063240" cy="1115568"/>
          </a:xfrm>
          <a:prstGeom prst="rect">
            <a:avLst/>
          </a:prstGeom>
          <a:solidFill>
            <a:srgbClr val="E8E6E1"/>
          </a:solidFill>
          <a:ln w="6350">
            <a:solidFill>
              <a:srgbClr val="B5B3AE"/>
            </a:solidFill>
            <a:prstDash val="solid"/>
          </a:ln>
        </p:spPr>
      </p:sp>
      <p:sp>
        <p:nvSpPr>
          <p:cNvPr id="26" name="Text 24"/>
          <p:cNvSpPr/>
          <p:nvPr/>
        </p:nvSpPr>
        <p:spPr>
          <a:xfrm>
            <a:off x="9171432" y="2971800"/>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A Barcelona house publishing a quarterly letter on Korean skincare for readers who know K-beauty in Europe has been the wrong conversation.</a:t>
            </a:r>
            <a:endParaRPr lang="en-US" sz="900" dirty="0"/>
          </a:p>
        </p:txBody>
      </p:sp>
      <p:sp>
        <p:nvSpPr>
          <p:cNvPr id="27" name="Shape 25"/>
          <p:cNvSpPr/>
          <p:nvPr/>
        </p:nvSpPr>
        <p:spPr>
          <a:xfrm>
            <a:off x="502920" y="4041648"/>
            <a:ext cx="2103120" cy="1115568"/>
          </a:xfrm>
          <a:prstGeom prst="rect">
            <a:avLst/>
          </a:prstGeom>
          <a:solidFill>
            <a:srgbClr val="EFEDE7"/>
          </a:solidFill>
          <a:ln w="6350">
            <a:solidFill>
              <a:srgbClr val="1A1A1A"/>
            </a:solidFill>
            <a:prstDash val="solid"/>
          </a:ln>
        </p:spPr>
      </p:sp>
      <p:sp>
        <p:nvSpPr>
          <p:cNvPr id="28" name="Text 26"/>
          <p:cNvSpPr/>
          <p:nvPr/>
        </p:nvSpPr>
        <p:spPr>
          <a:xfrm>
            <a:off x="667512" y="4206240"/>
            <a:ext cx="1773936" cy="274320"/>
          </a:xfrm>
          <a:prstGeom prst="rect">
            <a:avLst/>
          </a:prstGeom>
          <a:noFill/>
          <a:ln/>
        </p:spPr>
        <p:txBody>
          <a:bodyPr wrap="square" rtlCol="0" anchor="ctr"/>
          <a:lstStyle/>
          <a:p>
            <a:pPr algn="l" indent="0" marL="0">
              <a:buNone/>
            </a:pPr>
            <a:r>
              <a:rPr lang="en-US" sz="850" b="1" spc="200" kern="0" dirty="0">
                <a:solidFill>
                  <a:srgbClr val="8E5D40"/>
                </a:solidFill>
                <a:latin typeface="Epilogue" pitchFamily="34" charset="0"/>
                <a:ea typeface="Epilogue" pitchFamily="34" charset="-122"/>
                <a:cs typeface="Epilogue" pitchFamily="34" charset="-120"/>
              </a:rPr>
              <a:t>MIDDLE OF FUNNEL</a:t>
            </a:r>
            <a:endParaRPr lang="en-US" sz="850" dirty="0"/>
          </a:p>
        </p:txBody>
      </p:sp>
      <p:sp>
        <p:nvSpPr>
          <p:cNvPr id="29" name="Text 27"/>
          <p:cNvSpPr/>
          <p:nvPr/>
        </p:nvSpPr>
        <p:spPr>
          <a:xfrm>
            <a:off x="667512" y="4498848"/>
            <a:ext cx="1773936" cy="320040"/>
          </a:xfrm>
          <a:prstGeom prst="rect">
            <a:avLst/>
          </a:prstGeom>
          <a:noFill/>
          <a:ln/>
        </p:spPr>
        <p:txBody>
          <a:bodyPr wrap="square" lIns="0" tIns="0" rIns="0" bIns="0" rtlCol="0" anchor="ctr"/>
          <a:lstStyle/>
          <a:p>
            <a:pPr algn="l" indent="0" marL="0">
              <a:buNone/>
            </a:pPr>
            <a:r>
              <a:rPr lang="en-US" sz="1300" spc="-30" kern="0" dirty="0">
                <a:solidFill>
                  <a:srgbClr val="1A1A1A"/>
                </a:solidFill>
                <a:latin typeface="Epilogue" pitchFamily="34" charset="0"/>
                <a:ea typeface="Epilogue" pitchFamily="34" charset="-122"/>
                <a:cs typeface="Epilogue" pitchFamily="34" charset="-120"/>
              </a:rPr>
              <a:t>Knows the brand</a:t>
            </a:r>
            <a:endParaRPr lang="en-US" sz="1300" dirty="0"/>
          </a:p>
        </p:txBody>
      </p:sp>
      <p:sp>
        <p:nvSpPr>
          <p:cNvPr id="30" name="Text 28"/>
          <p:cNvSpPr/>
          <p:nvPr/>
        </p:nvSpPr>
        <p:spPr>
          <a:xfrm>
            <a:off x="667512" y="4846320"/>
            <a:ext cx="1773936" cy="365760"/>
          </a:xfrm>
          <a:prstGeom prst="rect">
            <a:avLst/>
          </a:prstGeom>
          <a:noFill/>
          <a:ln/>
        </p:spPr>
        <p:txBody>
          <a:bodyPr wrap="square" lIns="0" tIns="0" rIns="0" bIns="0" rtlCol="0" anchor="t"/>
          <a:lstStyle/>
          <a:p>
            <a:pPr algn="l" indent="0" marL="0">
              <a:lnSpc>
                <a:spcPct val="130000"/>
              </a:lnSpc>
              <a:buNone/>
            </a:pPr>
            <a:r>
              <a:rPr lang="en-US" sz="950" i="1" dirty="0">
                <a:solidFill>
                  <a:srgbClr val="4A4A4A"/>
                </a:solidFill>
                <a:latin typeface="Epilogue" pitchFamily="34" charset="0"/>
                <a:ea typeface="Epilogue" pitchFamily="34" charset="-122"/>
                <a:cs typeface="Epilogue" pitchFamily="34" charset="-120"/>
              </a:rPr>
              <a:t>What proves it's real.</a:t>
            </a:r>
            <a:endParaRPr lang="en-US" sz="950" dirty="0"/>
          </a:p>
        </p:txBody>
      </p:sp>
      <p:sp>
        <p:nvSpPr>
          <p:cNvPr id="31" name="Shape 29"/>
          <p:cNvSpPr/>
          <p:nvPr/>
        </p:nvSpPr>
        <p:spPr>
          <a:xfrm>
            <a:off x="2697480" y="4041648"/>
            <a:ext cx="3063240" cy="1115568"/>
          </a:xfrm>
          <a:prstGeom prst="rect">
            <a:avLst/>
          </a:prstGeom>
          <a:solidFill>
            <a:srgbClr val="E8E6E1"/>
          </a:solidFill>
          <a:ln w="6350">
            <a:solidFill>
              <a:srgbClr val="B5B3AE"/>
            </a:solidFill>
            <a:prstDash val="solid"/>
          </a:ln>
        </p:spPr>
      </p:sp>
      <p:sp>
        <p:nvSpPr>
          <p:cNvPr id="32" name="Text 30"/>
          <p:cNvSpPr/>
          <p:nvPr/>
        </p:nvSpPr>
        <p:spPr>
          <a:xfrm>
            <a:off x="2862072" y="4178808"/>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One toner because one toner won. Every product paired with its formulator and the product it replaced. Ninety-day testing on real skin.</a:t>
            </a:r>
            <a:endParaRPr lang="en-US" sz="900" dirty="0"/>
          </a:p>
        </p:txBody>
      </p:sp>
      <p:sp>
        <p:nvSpPr>
          <p:cNvPr id="33" name="Shape 31"/>
          <p:cNvSpPr/>
          <p:nvPr/>
        </p:nvSpPr>
        <p:spPr>
          <a:xfrm>
            <a:off x="5852160" y="4041648"/>
            <a:ext cx="3063240" cy="1115568"/>
          </a:xfrm>
          <a:prstGeom prst="rect">
            <a:avLst/>
          </a:prstGeom>
          <a:solidFill>
            <a:srgbClr val="E8E6E1"/>
          </a:solidFill>
          <a:ln w="6350">
            <a:solidFill>
              <a:srgbClr val="B5B3AE"/>
            </a:solidFill>
            <a:prstDash val="solid"/>
          </a:ln>
        </p:spPr>
      </p:sp>
      <p:sp>
        <p:nvSpPr>
          <p:cNvPr id="34" name="Text 32"/>
          <p:cNvSpPr/>
          <p:nvPr/>
        </p:nvSpPr>
        <p:spPr>
          <a:xfrm>
            <a:off x="6016752" y="4178808"/>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Fragrance and alcohol disclosed by name. Patch-test results per batch. The brand has emailed customers asking them NOT to buy.</a:t>
            </a:r>
            <a:endParaRPr lang="en-US" sz="900" dirty="0"/>
          </a:p>
        </p:txBody>
      </p:sp>
      <p:sp>
        <p:nvSpPr>
          <p:cNvPr id="35" name="Shape 33"/>
          <p:cNvSpPr/>
          <p:nvPr/>
        </p:nvSpPr>
        <p:spPr>
          <a:xfrm>
            <a:off x="9006840" y="4041648"/>
            <a:ext cx="3063240" cy="1115568"/>
          </a:xfrm>
          <a:prstGeom prst="rect">
            <a:avLst/>
          </a:prstGeom>
          <a:solidFill>
            <a:srgbClr val="E8E6E1"/>
          </a:solidFill>
          <a:ln w="6350">
            <a:solidFill>
              <a:srgbClr val="B5B3AE"/>
            </a:solidFill>
            <a:prstDash val="solid"/>
          </a:ln>
        </p:spPr>
      </p:sp>
      <p:sp>
        <p:nvSpPr>
          <p:cNvPr id="36" name="Text 34"/>
          <p:cNvSpPr/>
          <p:nvPr/>
        </p:nvSpPr>
        <p:spPr>
          <a:xfrm>
            <a:off x="9171432" y="4178808"/>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The Notebook is 10,000 words with zero product links. Footnotes forty deep. The Korean is left in where English would betray meaning.</a:t>
            </a:r>
            <a:endParaRPr lang="en-US" sz="900" dirty="0"/>
          </a:p>
        </p:txBody>
      </p:sp>
      <p:sp>
        <p:nvSpPr>
          <p:cNvPr id="37" name="Shape 35"/>
          <p:cNvSpPr/>
          <p:nvPr/>
        </p:nvSpPr>
        <p:spPr>
          <a:xfrm>
            <a:off x="502920" y="5248656"/>
            <a:ext cx="2103120" cy="1115568"/>
          </a:xfrm>
          <a:prstGeom prst="rect">
            <a:avLst/>
          </a:prstGeom>
          <a:solidFill>
            <a:srgbClr val="EFEDE7"/>
          </a:solidFill>
          <a:ln w="6350">
            <a:solidFill>
              <a:srgbClr val="1A1A1A"/>
            </a:solidFill>
            <a:prstDash val="solid"/>
          </a:ln>
        </p:spPr>
      </p:sp>
      <p:sp>
        <p:nvSpPr>
          <p:cNvPr id="38" name="Text 36"/>
          <p:cNvSpPr/>
          <p:nvPr/>
        </p:nvSpPr>
        <p:spPr>
          <a:xfrm>
            <a:off x="667512" y="5413248"/>
            <a:ext cx="1773936" cy="274320"/>
          </a:xfrm>
          <a:prstGeom prst="rect">
            <a:avLst/>
          </a:prstGeom>
          <a:noFill/>
          <a:ln/>
        </p:spPr>
        <p:txBody>
          <a:bodyPr wrap="square" rtlCol="0" anchor="ctr"/>
          <a:lstStyle/>
          <a:p>
            <a:pPr algn="l" indent="0" marL="0">
              <a:buNone/>
            </a:pPr>
            <a:r>
              <a:rPr lang="en-US" sz="850" b="1" spc="200" kern="0" dirty="0">
                <a:solidFill>
                  <a:srgbClr val="8E5D40"/>
                </a:solidFill>
                <a:latin typeface="Epilogue" pitchFamily="34" charset="0"/>
                <a:ea typeface="Epilogue" pitchFamily="34" charset="-122"/>
                <a:cs typeface="Epilogue" pitchFamily="34" charset="-120"/>
              </a:rPr>
              <a:t>BOTTOM OF FUNNEL</a:t>
            </a:r>
            <a:endParaRPr lang="en-US" sz="850" dirty="0"/>
          </a:p>
        </p:txBody>
      </p:sp>
      <p:sp>
        <p:nvSpPr>
          <p:cNvPr id="39" name="Text 37"/>
          <p:cNvSpPr/>
          <p:nvPr/>
        </p:nvSpPr>
        <p:spPr>
          <a:xfrm>
            <a:off x="667512" y="5705856"/>
            <a:ext cx="1773936" cy="320040"/>
          </a:xfrm>
          <a:prstGeom prst="rect">
            <a:avLst/>
          </a:prstGeom>
          <a:noFill/>
          <a:ln/>
        </p:spPr>
        <p:txBody>
          <a:bodyPr wrap="square" lIns="0" tIns="0" rIns="0" bIns="0" rtlCol="0" anchor="ctr"/>
          <a:lstStyle/>
          <a:p>
            <a:pPr algn="l" indent="0" marL="0">
              <a:buNone/>
            </a:pPr>
            <a:r>
              <a:rPr lang="en-US" sz="1300" spc="-30" kern="0" dirty="0">
                <a:solidFill>
                  <a:srgbClr val="1A1A1A"/>
                </a:solidFill>
                <a:latin typeface="Epilogue" pitchFamily="34" charset="0"/>
                <a:ea typeface="Epilogue" pitchFamily="34" charset="-122"/>
                <a:cs typeface="Epilogue" pitchFamily="34" charset="-120"/>
              </a:rPr>
              <a:t>Ready to add</a:t>
            </a:r>
            <a:endParaRPr lang="en-US" sz="1300" dirty="0"/>
          </a:p>
        </p:txBody>
      </p:sp>
      <p:sp>
        <p:nvSpPr>
          <p:cNvPr id="40" name="Text 38"/>
          <p:cNvSpPr/>
          <p:nvPr/>
        </p:nvSpPr>
        <p:spPr>
          <a:xfrm>
            <a:off x="667512" y="6053328"/>
            <a:ext cx="1773936" cy="365760"/>
          </a:xfrm>
          <a:prstGeom prst="rect">
            <a:avLst/>
          </a:prstGeom>
          <a:noFill/>
          <a:ln/>
        </p:spPr>
        <p:txBody>
          <a:bodyPr wrap="square" lIns="0" tIns="0" rIns="0" bIns="0" rtlCol="0" anchor="t"/>
          <a:lstStyle/>
          <a:p>
            <a:pPr algn="l" indent="0" marL="0">
              <a:lnSpc>
                <a:spcPct val="130000"/>
              </a:lnSpc>
              <a:buNone/>
            </a:pPr>
            <a:r>
              <a:rPr lang="en-US" sz="950" i="1" dirty="0">
                <a:solidFill>
                  <a:srgbClr val="4A4A4A"/>
                </a:solidFill>
                <a:latin typeface="Epilogue" pitchFamily="34" charset="0"/>
                <a:ea typeface="Epilogue" pitchFamily="34" charset="-122"/>
                <a:cs typeface="Epilogue" pitchFamily="34" charset="-120"/>
              </a:rPr>
              <a:t>What lets her start.</a:t>
            </a:r>
            <a:endParaRPr lang="en-US" sz="950" dirty="0"/>
          </a:p>
        </p:txBody>
      </p:sp>
      <p:sp>
        <p:nvSpPr>
          <p:cNvPr id="41" name="Shape 39"/>
          <p:cNvSpPr/>
          <p:nvPr/>
        </p:nvSpPr>
        <p:spPr>
          <a:xfrm>
            <a:off x="2697480" y="5248656"/>
            <a:ext cx="3063240" cy="1115568"/>
          </a:xfrm>
          <a:prstGeom prst="rect">
            <a:avLst/>
          </a:prstGeom>
          <a:solidFill>
            <a:srgbClr val="E8E6E1"/>
          </a:solidFill>
          <a:ln w="6350">
            <a:solidFill>
              <a:srgbClr val="B5B3AE"/>
            </a:solidFill>
            <a:prstDash val="solid"/>
          </a:ln>
        </p:spPr>
      </p:sp>
      <p:sp>
        <p:nvSpPr>
          <p:cNvPr id="42" name="Text 40"/>
          <p:cNvSpPr/>
          <p:nvPr/>
        </p:nvSpPr>
        <p:spPr>
          <a:xfrm>
            <a:off x="2862072" y="5385816"/>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Keep what works on your shelf, then add. Ani signs every shelf. Cards naming the order in which to introduce each piece.</a:t>
            </a:r>
            <a:endParaRPr lang="en-US" sz="900" dirty="0"/>
          </a:p>
        </p:txBody>
      </p:sp>
      <p:sp>
        <p:nvSpPr>
          <p:cNvPr id="43" name="Shape 41"/>
          <p:cNvSpPr/>
          <p:nvPr/>
        </p:nvSpPr>
        <p:spPr>
          <a:xfrm>
            <a:off x="5852160" y="5248656"/>
            <a:ext cx="3063240" cy="1115568"/>
          </a:xfrm>
          <a:prstGeom prst="rect">
            <a:avLst/>
          </a:prstGeom>
          <a:solidFill>
            <a:srgbClr val="E8E6E1"/>
          </a:solidFill>
          <a:ln w="6350">
            <a:solidFill>
              <a:srgbClr val="B5B3AE"/>
            </a:solidFill>
            <a:prstDash val="solid"/>
          </a:ln>
        </p:spPr>
      </p:sp>
      <p:sp>
        <p:nvSpPr>
          <p:cNvPr id="44" name="Text 42"/>
          <p:cNvSpPr/>
          <p:nvPr/>
        </p:nvSpPr>
        <p:spPr>
          <a:xfrm>
            <a:off x="6016752" y="5385816"/>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She leaves with three pieces and a calendar telling her not to use one for four weeks. The first email arrives in 14 days, no marketing in between.</a:t>
            </a:r>
            <a:endParaRPr lang="en-US" sz="900" dirty="0"/>
          </a:p>
        </p:txBody>
      </p:sp>
      <p:sp>
        <p:nvSpPr>
          <p:cNvPr id="45" name="Shape 43"/>
          <p:cNvSpPr/>
          <p:nvPr/>
        </p:nvSpPr>
        <p:spPr>
          <a:xfrm>
            <a:off x="9006840" y="5248656"/>
            <a:ext cx="3063240" cy="1115568"/>
          </a:xfrm>
          <a:prstGeom prst="rect">
            <a:avLst/>
          </a:prstGeom>
          <a:solidFill>
            <a:srgbClr val="E8E6E1"/>
          </a:solidFill>
          <a:ln w="6350">
            <a:solidFill>
              <a:srgbClr val="B5B3AE"/>
            </a:solidFill>
            <a:prstDash val="solid"/>
          </a:ln>
        </p:spPr>
      </p:sp>
      <p:sp>
        <p:nvSpPr>
          <p:cNvPr id="46" name="Text 44"/>
          <p:cNvSpPr/>
          <p:nvPr/>
        </p:nvSpPr>
        <p:spPr>
          <a:xfrm>
            <a:off x="9171432" y="5385816"/>
            <a:ext cx="2734056" cy="841248"/>
          </a:xfrm>
          <a:prstGeom prst="rect">
            <a:avLst/>
          </a:prstGeom>
          <a:noFill/>
          <a:ln/>
        </p:spPr>
        <p:txBody>
          <a:bodyPr wrap="square" lIns="0" tIns="0" rIns="0" bIns="0" rtlCol="0" anchor="t"/>
          <a:lstStyle/>
          <a:p>
            <a:pPr algn="l" indent="0" marL="0">
              <a:lnSpc>
                <a:spcPct val="140000"/>
              </a:lnSpc>
              <a:buNone/>
            </a:pPr>
            <a:r>
              <a:rPr lang="en-US" sz="900" dirty="0">
                <a:solidFill>
                  <a:srgbClr val="1A1A1A"/>
                </a:solidFill>
                <a:latin typeface="Epilogue" pitchFamily="34" charset="0"/>
                <a:ea typeface="Epilogue" pitchFamily="34" charset="-122"/>
                <a:cs typeface="Epilogue" pitchFamily="34" charset="-120"/>
              </a:rPr>
              <a:t>Buying supports the publishing project. The Notebook subscription comes with the order. Yaksok Muses dinners on the calendar.</a:t>
            </a:r>
            <a:endParaRPr lang="en-US" sz="900" dirty="0"/>
          </a:p>
        </p:txBody>
      </p:sp>
      <p:sp>
        <p:nvSpPr>
          <p:cNvPr id="47" name="Text 45"/>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15  ·  Funnel Strategy</a:t>
            </a:r>
            <a:endParaRPr lang="en-US" sz="800" dirty="0"/>
          </a:p>
        </p:txBody>
      </p:sp>
      <p:sp>
        <p:nvSpPr>
          <p:cNvPr id="48" name="Text 46"/>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Three stages  ·  three doors</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777240"/>
          </a:xfrm>
          <a:prstGeom prst="rect">
            <a:avLst/>
          </a:prstGeom>
          <a:noFill/>
          <a:ln/>
        </p:spPr>
        <p:txBody>
          <a:bodyPr wrap="square" lIns="0" tIns="0" rIns="0" bIns="0" rtlCol="0" anchor="ctr"/>
          <a:lstStyle/>
          <a:p>
            <a:pPr algn="ctr" indent="0" marL="0">
              <a:buNone/>
            </a:pPr>
            <a:r>
              <a:rPr lang="en-US" sz="5200" spc="-100" kern="0" dirty="0">
                <a:solidFill>
                  <a:srgbClr val="1A1A1A"/>
                </a:solidFill>
                <a:latin typeface="Epilogue" pitchFamily="34" charset="0"/>
                <a:ea typeface="Epilogue" pitchFamily="34" charset="-122"/>
                <a:cs typeface="Epilogue" pitchFamily="34" charset="-120"/>
              </a:rPr>
              <a:t>The Pre-Opening</a:t>
            </a:r>
            <a:endParaRPr lang="en-US" sz="5200" dirty="0"/>
          </a:p>
        </p:txBody>
      </p:sp>
      <p:sp>
        <p:nvSpPr>
          <p:cNvPr id="10" name="Text 8"/>
          <p:cNvSpPr/>
          <p:nvPr/>
        </p:nvSpPr>
        <p:spPr>
          <a:xfrm>
            <a:off x="457200" y="1645920"/>
            <a:ext cx="11277295" cy="777240"/>
          </a:xfrm>
          <a:prstGeom prst="rect">
            <a:avLst/>
          </a:prstGeom>
          <a:noFill/>
          <a:ln/>
        </p:spPr>
        <p:txBody>
          <a:bodyPr wrap="square" lIns="0" tIns="0" rIns="0" bIns="0" rtlCol="0" anchor="ctr"/>
          <a:lstStyle/>
          <a:p>
            <a:pPr algn="ctr" indent="0" marL="0">
              <a:buNone/>
            </a:pPr>
            <a:r>
              <a:rPr lang="en-US" sz="5200" spc="-100" kern="0" dirty="0">
                <a:solidFill>
                  <a:srgbClr val="1A1A1A"/>
                </a:solidFill>
                <a:latin typeface="Epilogue" pitchFamily="34" charset="0"/>
                <a:ea typeface="Epilogue" pitchFamily="34" charset="-122"/>
                <a:cs typeface="Epilogue" pitchFamily="34" charset="-120"/>
              </a:rPr>
              <a:t>Campaign</a:t>
            </a:r>
            <a:endParaRPr lang="en-US" sz="5200" dirty="0"/>
          </a:p>
        </p:txBody>
      </p:sp>
      <p:sp>
        <p:nvSpPr>
          <p:cNvPr id="11" name="Text 9"/>
          <p:cNvSpPr/>
          <p:nvPr/>
        </p:nvSpPr>
        <p:spPr>
          <a:xfrm>
            <a:off x="457200" y="2514600"/>
            <a:ext cx="11277295" cy="365760"/>
          </a:xfrm>
          <a:prstGeom prst="rect">
            <a:avLst/>
          </a:prstGeom>
          <a:noFill/>
          <a:ln/>
        </p:spPr>
        <p:txBody>
          <a:bodyPr wrap="square" rtlCol="0" anchor="ctr"/>
          <a:lstStyle/>
          <a:p>
            <a:pPr algn="ctr" indent="0" marL="0">
              <a:buNone/>
            </a:pPr>
            <a:r>
              <a:rPr lang="en-US" sz="1400" i="1" dirty="0">
                <a:solidFill>
                  <a:srgbClr val="4A4A4A"/>
                </a:solidFill>
                <a:latin typeface="Epilogue" pitchFamily="34" charset="0"/>
                <a:ea typeface="Epilogue" pitchFamily="34" charset="-122"/>
                <a:cs typeface="Epilogue" pitchFamily="34" charset="-120"/>
              </a:rPr>
              <a:t>The four-month lead-up to the door at Carrer d'Enric Granados.</a:t>
            </a:r>
            <a:endParaRPr lang="en-US" sz="1400" dirty="0"/>
          </a:p>
        </p:txBody>
      </p:sp>
      <p:sp>
        <p:nvSpPr>
          <p:cNvPr id="12" name="Text 10"/>
          <p:cNvSpPr/>
          <p:nvPr/>
        </p:nvSpPr>
        <p:spPr>
          <a:xfrm>
            <a:off x="1371600" y="2971800"/>
            <a:ext cx="9448495" cy="960120"/>
          </a:xfrm>
          <a:prstGeom prst="rect">
            <a:avLst/>
          </a:prstGeom>
          <a:noFill/>
          <a:ln/>
        </p:spPr>
        <p:txBody>
          <a:bodyPr wrap="square" rtlCol="0" anchor="t"/>
          <a:lstStyle/>
          <a:p>
            <a:pPr algn="ctr" indent="0" marL="0">
              <a:lnSpc>
                <a:spcPct val="150000"/>
              </a:lnSpc>
              <a:buNone/>
            </a:pPr>
            <a:r>
              <a:rPr lang="en-US" sz="1150" dirty="0">
                <a:solidFill>
                  <a:srgbClr val="4A4A4A"/>
                </a:solidFill>
                <a:latin typeface="Epilogue" pitchFamily="34" charset="0"/>
                <a:ea typeface="Epilogue" pitchFamily="34" charset="-122"/>
                <a:cs typeface="Epilogue" pitchFamily="34" charset="-120"/>
              </a:rPr>
              <a:t>The store opening is not a launch event — it is the brand's public birth. The four months before it are not a build-up; they are the brand's first chapter. Every campaign earns its keep on two timescales: it grows the online house this month, and it builds toward the morning the door opens. Compounding for sixteen weeks.</a:t>
            </a:r>
            <a:endParaRPr lang="en-US" sz="1150" dirty="0"/>
          </a:p>
        </p:txBody>
      </p:sp>
      <p:sp>
        <p:nvSpPr>
          <p:cNvPr id="13" name="Shape 11"/>
          <p:cNvSpPr/>
          <p:nvPr/>
        </p:nvSpPr>
        <p:spPr>
          <a:xfrm>
            <a:off x="495148" y="4069080"/>
            <a:ext cx="2697480" cy="2331720"/>
          </a:xfrm>
          <a:prstGeom prst="rect">
            <a:avLst/>
          </a:prstGeom>
          <a:solidFill>
            <a:srgbClr val="EFEDE7"/>
          </a:solidFill>
          <a:ln w="6350">
            <a:solidFill>
              <a:srgbClr val="1A1A1A"/>
            </a:solidFill>
            <a:prstDash val="solid"/>
          </a:ln>
        </p:spPr>
      </p:sp>
      <p:sp>
        <p:nvSpPr>
          <p:cNvPr id="14" name="Text 12"/>
          <p:cNvSpPr/>
          <p:nvPr/>
        </p:nvSpPr>
        <p:spPr>
          <a:xfrm>
            <a:off x="723748" y="4251960"/>
            <a:ext cx="640080" cy="36576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01</a:t>
            </a:r>
            <a:endParaRPr lang="en-US" sz="1600" dirty="0"/>
          </a:p>
        </p:txBody>
      </p:sp>
      <p:sp>
        <p:nvSpPr>
          <p:cNvPr id="15" name="Text 13"/>
          <p:cNvSpPr/>
          <p:nvPr/>
        </p:nvSpPr>
        <p:spPr>
          <a:xfrm>
            <a:off x="1409548" y="4251960"/>
            <a:ext cx="1600200" cy="365760"/>
          </a:xfrm>
          <a:prstGeom prst="rect">
            <a:avLst/>
          </a:prstGeom>
          <a:noFill/>
          <a:ln/>
        </p:spPr>
        <p:txBody>
          <a:bodyPr wrap="square" rtlCol="0" anchor="ctr"/>
          <a:lstStyle/>
          <a:p>
            <a:pPr algn="r" indent="0" marL="0">
              <a:buNone/>
            </a:pPr>
            <a:r>
              <a:rPr lang="en-US" sz="900" spc="150" kern="0" dirty="0">
                <a:solidFill>
                  <a:srgbClr val="4A4A4A"/>
                </a:solidFill>
                <a:latin typeface="Epilogue" pitchFamily="34" charset="0"/>
                <a:ea typeface="Epilogue" pitchFamily="34" charset="-122"/>
                <a:cs typeface="Epilogue" pitchFamily="34" charset="-120"/>
              </a:rPr>
              <a:t>May → June</a:t>
            </a:r>
            <a:endParaRPr lang="en-US" sz="900" dirty="0"/>
          </a:p>
        </p:txBody>
      </p:sp>
      <p:sp>
        <p:nvSpPr>
          <p:cNvPr id="16" name="Text 14"/>
          <p:cNvSpPr/>
          <p:nvPr/>
        </p:nvSpPr>
        <p:spPr>
          <a:xfrm>
            <a:off x="723748" y="4709160"/>
            <a:ext cx="2240280" cy="457200"/>
          </a:xfrm>
          <a:prstGeom prst="rect">
            <a:avLst/>
          </a:prstGeom>
          <a:noFill/>
          <a:ln/>
        </p:spPr>
        <p:txBody>
          <a:bodyPr wrap="square" lIns="0" tIns="0" rIns="0" bIns="0" rtlCol="0" anchor="ctr"/>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Foundation</a:t>
            </a:r>
            <a:endParaRPr lang="en-US" sz="1700" dirty="0"/>
          </a:p>
        </p:txBody>
      </p:sp>
      <p:sp>
        <p:nvSpPr>
          <p:cNvPr id="17" name="Shape 15"/>
          <p:cNvSpPr/>
          <p:nvPr/>
        </p:nvSpPr>
        <p:spPr>
          <a:xfrm>
            <a:off x="723748" y="5212080"/>
            <a:ext cx="457200" cy="0"/>
          </a:xfrm>
          <a:prstGeom prst="line">
            <a:avLst/>
          </a:prstGeom>
          <a:noFill/>
          <a:ln w="12700">
            <a:solidFill>
              <a:srgbClr val="8E5D40"/>
            </a:solidFill>
            <a:prstDash val="solid"/>
          </a:ln>
        </p:spPr>
      </p:sp>
      <p:sp>
        <p:nvSpPr>
          <p:cNvPr id="18" name="Text 16"/>
          <p:cNvSpPr/>
          <p:nvPr/>
        </p:nvSpPr>
        <p:spPr>
          <a:xfrm>
            <a:off x="723748" y="5349240"/>
            <a:ext cx="2240280" cy="1005840"/>
          </a:xfrm>
          <a:prstGeom prst="rect">
            <a:avLst/>
          </a:prstGeom>
          <a:noFill/>
          <a:ln/>
        </p:spPr>
        <p:txBody>
          <a:bodyPr wrap="square" lIns="0" tIns="0" rIns="0" bIns="0" rtlCol="0" anchor="t"/>
          <a:lstStyle/>
          <a:p>
            <a:pPr algn="l" indent="0" marL="0">
              <a:lnSpc>
                <a:spcPct val="140000"/>
              </a:lnSpc>
              <a:buNone/>
            </a:pPr>
            <a:r>
              <a:rPr lang="en-US" sz="950" dirty="0">
                <a:solidFill>
                  <a:srgbClr val="4A4A4A"/>
                </a:solidFill>
                <a:latin typeface="Epilogue" pitchFamily="34" charset="0"/>
                <a:ea typeface="Epilogue" pitchFamily="34" charset="-122"/>
                <a:cs typeface="Epilogue" pitchFamily="34" charset="-120"/>
              </a:rPr>
              <a:t>Site relaunch · editorial voice live · Klaviyo &amp; paid infrastructure rebuilt. Reset every owned channel away from the discount register.</a:t>
            </a:r>
            <a:endParaRPr lang="en-US" sz="950" dirty="0"/>
          </a:p>
        </p:txBody>
      </p:sp>
      <p:sp>
        <p:nvSpPr>
          <p:cNvPr id="19" name="Shape 17"/>
          <p:cNvSpPr/>
          <p:nvPr/>
        </p:nvSpPr>
        <p:spPr>
          <a:xfrm>
            <a:off x="3329788" y="4069080"/>
            <a:ext cx="2697480" cy="2331720"/>
          </a:xfrm>
          <a:prstGeom prst="rect">
            <a:avLst/>
          </a:prstGeom>
          <a:solidFill>
            <a:srgbClr val="EFEDE7"/>
          </a:solidFill>
          <a:ln w="6350">
            <a:solidFill>
              <a:srgbClr val="1A1A1A"/>
            </a:solidFill>
            <a:prstDash val="solid"/>
          </a:ln>
        </p:spPr>
      </p:sp>
      <p:sp>
        <p:nvSpPr>
          <p:cNvPr id="20" name="Text 18"/>
          <p:cNvSpPr/>
          <p:nvPr/>
        </p:nvSpPr>
        <p:spPr>
          <a:xfrm>
            <a:off x="3558388" y="4251960"/>
            <a:ext cx="640080" cy="36576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02</a:t>
            </a:r>
            <a:endParaRPr lang="en-US" sz="1600" dirty="0"/>
          </a:p>
        </p:txBody>
      </p:sp>
      <p:sp>
        <p:nvSpPr>
          <p:cNvPr id="21" name="Text 19"/>
          <p:cNvSpPr/>
          <p:nvPr/>
        </p:nvSpPr>
        <p:spPr>
          <a:xfrm>
            <a:off x="4244188" y="4251960"/>
            <a:ext cx="1600200" cy="365760"/>
          </a:xfrm>
          <a:prstGeom prst="rect">
            <a:avLst/>
          </a:prstGeom>
          <a:noFill/>
          <a:ln/>
        </p:spPr>
        <p:txBody>
          <a:bodyPr wrap="square" rtlCol="0" anchor="ctr"/>
          <a:lstStyle/>
          <a:p>
            <a:pPr algn="r" indent="0" marL="0">
              <a:buNone/>
            </a:pPr>
            <a:r>
              <a:rPr lang="en-US" sz="900" spc="150" kern="0" dirty="0">
                <a:solidFill>
                  <a:srgbClr val="4A4A4A"/>
                </a:solidFill>
                <a:latin typeface="Epilogue" pitchFamily="34" charset="0"/>
                <a:ea typeface="Epilogue" pitchFamily="34" charset="-122"/>
                <a:cs typeface="Epilogue" pitchFamily="34" charset="-120"/>
              </a:rPr>
              <a:t>June → September</a:t>
            </a:r>
            <a:endParaRPr lang="en-US" sz="900" dirty="0"/>
          </a:p>
        </p:txBody>
      </p:sp>
      <p:sp>
        <p:nvSpPr>
          <p:cNvPr id="22" name="Text 20"/>
          <p:cNvSpPr/>
          <p:nvPr/>
        </p:nvSpPr>
        <p:spPr>
          <a:xfrm>
            <a:off x="3558388" y="4709160"/>
            <a:ext cx="2240280" cy="457200"/>
          </a:xfrm>
          <a:prstGeom prst="rect">
            <a:avLst/>
          </a:prstGeom>
          <a:noFill/>
          <a:ln/>
        </p:spPr>
        <p:txBody>
          <a:bodyPr wrap="square" lIns="0" tIns="0" rIns="0" bIns="0" rtlCol="0" anchor="ctr"/>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The Arrivals</a:t>
            </a:r>
            <a:endParaRPr lang="en-US" sz="1700" dirty="0"/>
          </a:p>
        </p:txBody>
      </p:sp>
      <p:sp>
        <p:nvSpPr>
          <p:cNvPr id="23" name="Shape 21"/>
          <p:cNvSpPr/>
          <p:nvPr/>
        </p:nvSpPr>
        <p:spPr>
          <a:xfrm>
            <a:off x="3558388" y="5212080"/>
            <a:ext cx="457200" cy="0"/>
          </a:xfrm>
          <a:prstGeom prst="line">
            <a:avLst/>
          </a:prstGeom>
          <a:noFill/>
          <a:ln w="12700">
            <a:solidFill>
              <a:srgbClr val="8E5D40"/>
            </a:solidFill>
            <a:prstDash val="solid"/>
          </a:ln>
        </p:spPr>
      </p:sp>
      <p:sp>
        <p:nvSpPr>
          <p:cNvPr id="24" name="Text 22"/>
          <p:cNvSpPr/>
          <p:nvPr/>
        </p:nvSpPr>
        <p:spPr>
          <a:xfrm>
            <a:off x="3558388" y="5349240"/>
            <a:ext cx="2240280" cy="1005840"/>
          </a:xfrm>
          <a:prstGeom prst="rect">
            <a:avLst/>
          </a:prstGeom>
          <a:noFill/>
          <a:ln/>
        </p:spPr>
        <p:txBody>
          <a:bodyPr wrap="square" lIns="0" tIns="0" rIns="0" bIns="0" rtlCol="0" anchor="t"/>
          <a:lstStyle/>
          <a:p>
            <a:pPr algn="l" indent="0" marL="0">
              <a:lnSpc>
                <a:spcPct val="140000"/>
              </a:lnSpc>
              <a:buNone/>
            </a:pPr>
            <a:r>
              <a:rPr lang="en-US" sz="950" dirty="0">
                <a:solidFill>
                  <a:srgbClr val="4A4A4A"/>
                </a:solidFill>
                <a:latin typeface="Epilogue" pitchFamily="34" charset="0"/>
                <a:ea typeface="Epilogue" pitchFamily="34" charset="-122"/>
                <a:cs typeface="Epilogue" pitchFamily="34" charset="-120"/>
              </a:rPr>
              <a:t>Weekly Friday-morning shoots at 8:30am. Real Barcelona women arriving at the studio. One creative powering Meta, TikTok, email, site.</a:t>
            </a:r>
            <a:endParaRPr lang="en-US" sz="950" dirty="0"/>
          </a:p>
        </p:txBody>
      </p:sp>
      <p:sp>
        <p:nvSpPr>
          <p:cNvPr id="25" name="Shape 23"/>
          <p:cNvSpPr/>
          <p:nvPr/>
        </p:nvSpPr>
        <p:spPr>
          <a:xfrm>
            <a:off x="6164428" y="4069080"/>
            <a:ext cx="2697480" cy="2331720"/>
          </a:xfrm>
          <a:prstGeom prst="rect">
            <a:avLst/>
          </a:prstGeom>
          <a:solidFill>
            <a:srgbClr val="EFEDE7"/>
          </a:solidFill>
          <a:ln w="6350">
            <a:solidFill>
              <a:srgbClr val="1A1A1A"/>
            </a:solidFill>
            <a:prstDash val="solid"/>
          </a:ln>
        </p:spPr>
      </p:sp>
      <p:sp>
        <p:nvSpPr>
          <p:cNvPr id="26" name="Text 24"/>
          <p:cNvSpPr/>
          <p:nvPr/>
        </p:nvSpPr>
        <p:spPr>
          <a:xfrm>
            <a:off x="6393028" y="4251960"/>
            <a:ext cx="640080" cy="365760"/>
          </a:xfrm>
          <a:prstGeom prst="rect">
            <a:avLst/>
          </a:prstGeom>
          <a:noFill/>
          <a:ln/>
        </p:spPr>
        <p:txBody>
          <a:bodyPr wrap="square" lIns="0" tIns="0" rIns="0" bIns="0" rtlCol="0" anchor="ctr"/>
          <a:lstStyle/>
          <a:p>
            <a:pPr algn="l" indent="0" marL="0">
              <a:buNone/>
            </a:pPr>
            <a:r>
              <a:rPr lang="en-US" sz="1600" i="1" dirty="0">
                <a:solidFill>
                  <a:srgbClr val="8E5D40"/>
                </a:solidFill>
                <a:latin typeface="Epilogue" pitchFamily="34" charset="0"/>
                <a:ea typeface="Epilogue" pitchFamily="34" charset="-122"/>
                <a:cs typeface="Epilogue" pitchFamily="34" charset="-120"/>
              </a:rPr>
              <a:t>03</a:t>
            </a:r>
            <a:endParaRPr lang="en-US" sz="1600" dirty="0"/>
          </a:p>
        </p:txBody>
      </p:sp>
      <p:sp>
        <p:nvSpPr>
          <p:cNvPr id="27" name="Text 25"/>
          <p:cNvSpPr/>
          <p:nvPr/>
        </p:nvSpPr>
        <p:spPr>
          <a:xfrm>
            <a:off x="7078828" y="4251960"/>
            <a:ext cx="1600200" cy="365760"/>
          </a:xfrm>
          <a:prstGeom prst="rect">
            <a:avLst/>
          </a:prstGeom>
          <a:noFill/>
          <a:ln/>
        </p:spPr>
        <p:txBody>
          <a:bodyPr wrap="square" rtlCol="0" anchor="ctr"/>
          <a:lstStyle/>
          <a:p>
            <a:pPr algn="r" indent="0" marL="0">
              <a:buNone/>
            </a:pPr>
            <a:r>
              <a:rPr lang="en-US" sz="900" spc="150" kern="0" dirty="0">
                <a:solidFill>
                  <a:srgbClr val="4A4A4A"/>
                </a:solidFill>
                <a:latin typeface="Epilogue" pitchFamily="34" charset="0"/>
                <a:ea typeface="Epilogue" pitchFamily="34" charset="-122"/>
                <a:cs typeface="Epilogue" pitchFamily="34" charset="-120"/>
              </a:rPr>
              <a:t>July → August</a:t>
            </a:r>
            <a:endParaRPr lang="en-US" sz="900" dirty="0"/>
          </a:p>
        </p:txBody>
      </p:sp>
      <p:sp>
        <p:nvSpPr>
          <p:cNvPr id="28" name="Text 26"/>
          <p:cNvSpPr/>
          <p:nvPr/>
        </p:nvSpPr>
        <p:spPr>
          <a:xfrm>
            <a:off x="6393028" y="4709160"/>
            <a:ext cx="2240280" cy="457200"/>
          </a:xfrm>
          <a:prstGeom prst="rect">
            <a:avLst/>
          </a:prstGeom>
          <a:noFill/>
          <a:ln/>
        </p:spPr>
        <p:txBody>
          <a:bodyPr wrap="square" lIns="0" tIns="0" rIns="0" bIns="0" rtlCol="0" anchor="ctr"/>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Seeding &amp; Founder-led</a:t>
            </a:r>
            <a:endParaRPr lang="en-US" sz="1700" dirty="0"/>
          </a:p>
        </p:txBody>
      </p:sp>
      <p:sp>
        <p:nvSpPr>
          <p:cNvPr id="29" name="Shape 27"/>
          <p:cNvSpPr/>
          <p:nvPr/>
        </p:nvSpPr>
        <p:spPr>
          <a:xfrm>
            <a:off x="6393028" y="5212080"/>
            <a:ext cx="457200" cy="0"/>
          </a:xfrm>
          <a:prstGeom prst="line">
            <a:avLst/>
          </a:prstGeom>
          <a:noFill/>
          <a:ln w="12700">
            <a:solidFill>
              <a:srgbClr val="8E5D40"/>
            </a:solidFill>
            <a:prstDash val="solid"/>
          </a:ln>
        </p:spPr>
      </p:sp>
      <p:sp>
        <p:nvSpPr>
          <p:cNvPr id="30" name="Text 28"/>
          <p:cNvSpPr/>
          <p:nvPr/>
        </p:nvSpPr>
        <p:spPr>
          <a:xfrm>
            <a:off x="6393028" y="5349240"/>
            <a:ext cx="2240280" cy="1005840"/>
          </a:xfrm>
          <a:prstGeom prst="rect">
            <a:avLst/>
          </a:prstGeom>
          <a:noFill/>
          <a:ln/>
        </p:spPr>
        <p:txBody>
          <a:bodyPr wrap="square" lIns="0" tIns="0" rIns="0" bIns="0" rtlCol="0" anchor="t"/>
          <a:lstStyle/>
          <a:p>
            <a:pPr algn="l" indent="0" marL="0">
              <a:lnSpc>
                <a:spcPct val="140000"/>
              </a:lnSpc>
              <a:buNone/>
            </a:pPr>
            <a:r>
              <a:rPr lang="en-US" sz="950" dirty="0">
                <a:solidFill>
                  <a:srgbClr val="4A4A4A"/>
                </a:solidFill>
                <a:latin typeface="Epilogue" pitchFamily="34" charset="0"/>
                <a:ea typeface="Epilogue" pitchFamily="34" charset="-122"/>
                <a:cs typeface="Epilogue" pitchFamily="34" charset="-120"/>
              </a:rPr>
              <a:t>100 women across Europe chosen by name. Ani's voice on TikTok and Instagram. The Korea trip filmed on both sides.</a:t>
            </a:r>
            <a:endParaRPr lang="en-US" sz="950" dirty="0"/>
          </a:p>
        </p:txBody>
      </p:sp>
      <p:sp>
        <p:nvSpPr>
          <p:cNvPr id="31" name="Shape 29"/>
          <p:cNvSpPr/>
          <p:nvPr/>
        </p:nvSpPr>
        <p:spPr>
          <a:xfrm>
            <a:off x="8999068" y="4069080"/>
            <a:ext cx="2697480" cy="2331720"/>
          </a:xfrm>
          <a:prstGeom prst="rect">
            <a:avLst/>
          </a:prstGeom>
          <a:solidFill>
            <a:srgbClr val="1A1A1A"/>
          </a:solidFill>
          <a:ln w="6350">
            <a:solidFill>
              <a:srgbClr val="1A1A1A"/>
            </a:solidFill>
            <a:prstDash val="solid"/>
          </a:ln>
        </p:spPr>
      </p:sp>
      <p:sp>
        <p:nvSpPr>
          <p:cNvPr id="32" name="Text 30"/>
          <p:cNvSpPr/>
          <p:nvPr/>
        </p:nvSpPr>
        <p:spPr>
          <a:xfrm>
            <a:off x="9227668" y="4251960"/>
            <a:ext cx="640080" cy="365760"/>
          </a:xfrm>
          <a:prstGeom prst="rect">
            <a:avLst/>
          </a:prstGeom>
          <a:noFill/>
          <a:ln/>
        </p:spPr>
        <p:txBody>
          <a:bodyPr wrap="square" lIns="0" tIns="0" rIns="0" bIns="0" rtlCol="0" anchor="ctr"/>
          <a:lstStyle/>
          <a:p>
            <a:pPr algn="l" indent="0" marL="0">
              <a:buNone/>
            </a:pPr>
            <a:r>
              <a:rPr lang="en-US" sz="1600" i="1" dirty="0">
                <a:solidFill>
                  <a:srgbClr val="B07A5A"/>
                </a:solidFill>
                <a:latin typeface="Epilogue" pitchFamily="34" charset="0"/>
                <a:ea typeface="Epilogue" pitchFamily="34" charset="-122"/>
                <a:cs typeface="Epilogue" pitchFamily="34" charset="-120"/>
              </a:rPr>
              <a:t>04</a:t>
            </a:r>
            <a:endParaRPr lang="en-US" sz="1600" dirty="0"/>
          </a:p>
        </p:txBody>
      </p:sp>
      <p:sp>
        <p:nvSpPr>
          <p:cNvPr id="33" name="Text 31"/>
          <p:cNvSpPr/>
          <p:nvPr/>
        </p:nvSpPr>
        <p:spPr>
          <a:xfrm>
            <a:off x="9913468" y="4251960"/>
            <a:ext cx="1600200" cy="365760"/>
          </a:xfrm>
          <a:prstGeom prst="rect">
            <a:avLst/>
          </a:prstGeom>
          <a:noFill/>
          <a:ln/>
        </p:spPr>
        <p:txBody>
          <a:bodyPr wrap="square" rtlCol="0" anchor="ctr"/>
          <a:lstStyle/>
          <a:p>
            <a:pPr algn="r" indent="0" marL="0">
              <a:buNone/>
            </a:pPr>
            <a:r>
              <a:rPr lang="en-US" sz="900" spc="150" kern="0" dirty="0">
                <a:solidFill>
                  <a:srgbClr val="DDDBD6"/>
                </a:solidFill>
                <a:latin typeface="Epilogue" pitchFamily="34" charset="0"/>
                <a:ea typeface="Epilogue" pitchFamily="34" charset="-122"/>
                <a:cs typeface="Epilogue" pitchFamily="34" charset="-120"/>
              </a:rPr>
              <a:t>September</a:t>
            </a:r>
            <a:endParaRPr lang="en-US" sz="900" dirty="0"/>
          </a:p>
        </p:txBody>
      </p:sp>
      <p:sp>
        <p:nvSpPr>
          <p:cNvPr id="34" name="Text 32"/>
          <p:cNvSpPr/>
          <p:nvPr/>
        </p:nvSpPr>
        <p:spPr>
          <a:xfrm>
            <a:off x="9227668" y="4709160"/>
            <a:ext cx="2240280" cy="457200"/>
          </a:xfrm>
          <a:prstGeom prst="rect">
            <a:avLst/>
          </a:prstGeom>
          <a:noFill/>
          <a:ln/>
        </p:spPr>
        <p:txBody>
          <a:bodyPr wrap="square" lIns="0" tIns="0" rIns="0" bIns="0" rtlCol="0" anchor="ctr"/>
          <a:lstStyle/>
          <a:p>
            <a:pPr algn="l" indent="0" marL="0">
              <a:buNone/>
            </a:pPr>
            <a:r>
              <a:rPr lang="en-US" sz="1700" spc="-30" kern="0" dirty="0">
                <a:solidFill>
                  <a:srgbClr val="FFFFFF"/>
                </a:solidFill>
                <a:latin typeface="Epilogue" pitchFamily="34" charset="0"/>
                <a:ea typeface="Epilogue" pitchFamily="34" charset="-122"/>
                <a:cs typeface="Epilogue" pitchFamily="34" charset="-120"/>
              </a:rPr>
              <a:t>The Opening</a:t>
            </a:r>
            <a:endParaRPr lang="en-US" sz="1700" dirty="0"/>
          </a:p>
        </p:txBody>
      </p:sp>
      <p:sp>
        <p:nvSpPr>
          <p:cNvPr id="35" name="Shape 33"/>
          <p:cNvSpPr/>
          <p:nvPr/>
        </p:nvSpPr>
        <p:spPr>
          <a:xfrm>
            <a:off x="9227668" y="5212080"/>
            <a:ext cx="457200" cy="0"/>
          </a:xfrm>
          <a:prstGeom prst="line">
            <a:avLst/>
          </a:prstGeom>
          <a:noFill/>
          <a:ln w="12700">
            <a:solidFill>
              <a:srgbClr val="B07A5A"/>
            </a:solidFill>
            <a:prstDash val="solid"/>
          </a:ln>
        </p:spPr>
      </p:sp>
      <p:sp>
        <p:nvSpPr>
          <p:cNvPr id="36" name="Text 34"/>
          <p:cNvSpPr/>
          <p:nvPr/>
        </p:nvSpPr>
        <p:spPr>
          <a:xfrm>
            <a:off x="9227668" y="5349240"/>
            <a:ext cx="2240280" cy="1005840"/>
          </a:xfrm>
          <a:prstGeom prst="rect">
            <a:avLst/>
          </a:prstGeom>
          <a:noFill/>
          <a:ln/>
        </p:spPr>
        <p:txBody>
          <a:bodyPr wrap="square" lIns="0" tIns="0" rIns="0" bIns="0" rtlCol="0" anchor="t"/>
          <a:lstStyle/>
          <a:p>
            <a:pPr algn="l" indent="0" marL="0">
              <a:lnSpc>
                <a:spcPct val="140000"/>
              </a:lnSpc>
              <a:buNone/>
            </a:pPr>
            <a:r>
              <a:rPr lang="en-US" sz="950" dirty="0">
                <a:solidFill>
                  <a:srgbClr val="DDDBD6"/>
                </a:solidFill>
                <a:latin typeface="Epilogue" pitchFamily="34" charset="0"/>
                <a:ea typeface="Epilogue" pitchFamily="34" charset="-122"/>
                <a:cs typeface="Epilogue" pitchFamily="34" charset="-120"/>
              </a:rPr>
              <a:t>Press dinner the week before. A printed Yaksok Promise. Vogue España, Madame Figaro, La Vanguardia. A ceremony — not a launch.</a:t>
            </a:r>
            <a:endParaRPr lang="en-US" sz="950" dirty="0"/>
          </a:p>
        </p:txBody>
      </p:sp>
      <p:sp>
        <p:nvSpPr>
          <p:cNvPr id="37" name="Text 35"/>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16  ·  Pre-Opening Campaign</a:t>
            </a:r>
            <a:endParaRPr lang="en-US" sz="800" dirty="0"/>
          </a:p>
        </p:txBody>
      </p:sp>
      <p:sp>
        <p:nvSpPr>
          <p:cNvPr id="38" name="Text 36"/>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Sixteen weeks, four phases, one moment</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868680"/>
            <a:ext cx="6858000" cy="274320"/>
          </a:xfrm>
          <a:prstGeom prst="rect">
            <a:avLst/>
          </a:prstGeom>
          <a:noFill/>
          <a:ln/>
        </p:spPr>
        <p:txBody>
          <a:bodyPr wrap="square" rtlCol="0" anchor="ctr"/>
          <a:lstStyle/>
          <a:p>
            <a:pPr algn="l" indent="0" marL="0">
              <a:buNone/>
            </a:pPr>
            <a:r>
              <a:rPr lang="en-US" sz="1000" b="1" spc="300" kern="0" dirty="0">
                <a:solidFill>
                  <a:srgbClr val="8E5D40"/>
                </a:solidFill>
                <a:latin typeface="Epilogue" pitchFamily="34" charset="0"/>
                <a:ea typeface="Epilogue" pitchFamily="34" charset="-122"/>
                <a:cs typeface="Epilogue" pitchFamily="34" charset="-120"/>
              </a:rPr>
              <a:t>THE LAUNCH CAMPAIGN</a:t>
            </a:r>
            <a:endParaRPr lang="en-US" sz="1000" dirty="0"/>
          </a:p>
        </p:txBody>
      </p:sp>
      <p:sp>
        <p:nvSpPr>
          <p:cNvPr id="10" name="Text 8"/>
          <p:cNvSpPr/>
          <p:nvPr/>
        </p:nvSpPr>
        <p:spPr>
          <a:xfrm>
            <a:off x="457200" y="1188720"/>
            <a:ext cx="6858000" cy="1280160"/>
          </a:xfrm>
          <a:prstGeom prst="rect">
            <a:avLst/>
          </a:prstGeom>
          <a:noFill/>
          <a:ln/>
        </p:spPr>
        <p:txBody>
          <a:bodyPr wrap="square" lIns="0" tIns="0" rIns="0" bIns="0" rtlCol="0" anchor="ctr"/>
          <a:lstStyle/>
          <a:p>
            <a:pPr algn="l" indent="0" marL="0">
              <a:buNone/>
            </a:pPr>
            <a:r>
              <a:rPr lang="en-US" sz="8000" spc="-200" kern="0" dirty="0">
                <a:solidFill>
                  <a:srgbClr val="1A1A1A"/>
                </a:solidFill>
                <a:latin typeface="Epilogue" pitchFamily="34" charset="0"/>
                <a:ea typeface="Epilogue" pitchFamily="34" charset="-122"/>
                <a:cs typeface="Epilogue" pitchFamily="34" charset="-120"/>
              </a:rPr>
              <a:t>The Arrivals.</a:t>
            </a:r>
            <a:endParaRPr lang="en-US" sz="8000" dirty="0"/>
          </a:p>
        </p:txBody>
      </p:sp>
      <p:sp>
        <p:nvSpPr>
          <p:cNvPr id="11" name="Text 9"/>
          <p:cNvSpPr/>
          <p:nvPr/>
        </p:nvSpPr>
        <p:spPr>
          <a:xfrm>
            <a:off x="457200" y="2468880"/>
            <a:ext cx="6858000" cy="457200"/>
          </a:xfrm>
          <a:prstGeom prst="rect">
            <a:avLst/>
          </a:prstGeom>
          <a:noFill/>
          <a:ln/>
        </p:spPr>
        <p:txBody>
          <a:bodyPr wrap="square" rtlCol="0" anchor="ctr"/>
          <a:lstStyle/>
          <a:p>
            <a:pPr algn="l" indent="0" marL="0">
              <a:buNone/>
            </a:pPr>
            <a:r>
              <a:rPr lang="en-US" sz="1500" i="1" dirty="0">
                <a:solidFill>
                  <a:srgbClr val="8E5D40"/>
                </a:solidFill>
                <a:latin typeface="Epilogue" pitchFamily="34" charset="0"/>
                <a:ea typeface="Epilogue" pitchFamily="34" charset="-122"/>
                <a:cs typeface="Epilogue" pitchFamily="34" charset="-120"/>
              </a:rPr>
              <a:t>A celebration of the Barcelona woman, with Yaksok as the hand pointing at her.</a:t>
            </a:r>
            <a:endParaRPr lang="en-US" sz="1500" dirty="0"/>
          </a:p>
        </p:txBody>
      </p:sp>
      <p:sp>
        <p:nvSpPr>
          <p:cNvPr id="12" name="Shape 10"/>
          <p:cNvSpPr/>
          <p:nvPr/>
        </p:nvSpPr>
        <p:spPr>
          <a:xfrm>
            <a:off x="7589520" y="868680"/>
            <a:ext cx="4142232" cy="2103120"/>
          </a:xfrm>
          <a:prstGeom prst="rect">
            <a:avLst/>
          </a:prstGeom>
          <a:solidFill>
            <a:srgbClr val="1A1A1A"/>
          </a:solidFill>
          <a:ln w="12700">
            <a:solidFill>
              <a:srgbClr val="1A1A1A"/>
            </a:solidFill>
            <a:prstDash val="solid"/>
          </a:ln>
        </p:spPr>
      </p:sp>
      <p:sp>
        <p:nvSpPr>
          <p:cNvPr id="13" name="Text 11"/>
          <p:cNvSpPr/>
          <p:nvPr/>
        </p:nvSpPr>
        <p:spPr>
          <a:xfrm>
            <a:off x="7818120" y="1051560"/>
            <a:ext cx="3685032"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THE EMOTIONAL TRUTH</a:t>
            </a:r>
            <a:endParaRPr lang="en-US" sz="900" dirty="0"/>
          </a:p>
        </p:txBody>
      </p:sp>
      <p:sp>
        <p:nvSpPr>
          <p:cNvPr id="14" name="Text 12"/>
          <p:cNvSpPr/>
          <p:nvPr/>
        </p:nvSpPr>
        <p:spPr>
          <a:xfrm>
            <a:off x="7818120" y="1417320"/>
            <a:ext cx="3685032" cy="1508760"/>
          </a:xfrm>
          <a:prstGeom prst="rect">
            <a:avLst/>
          </a:prstGeom>
          <a:noFill/>
          <a:ln/>
        </p:spPr>
        <p:txBody>
          <a:bodyPr wrap="square" lIns="0" tIns="0" rIns="0" bIns="0" rtlCol="0" anchor="t"/>
          <a:lstStyle/>
          <a:p>
            <a:pPr algn="l" indent="0" marL="0">
              <a:lnSpc>
                <a:spcPct val="135000"/>
              </a:lnSpc>
              <a:buNone/>
            </a:pPr>
            <a:r>
              <a:rPr lang="en-US" sz="1400" i="1" dirty="0">
                <a:solidFill>
                  <a:srgbClr val="FFFFFF"/>
                </a:solidFill>
                <a:latin typeface="Epilogue" pitchFamily="34" charset="0"/>
                <a:ea typeface="Epilogue" pitchFamily="34" charset="-122"/>
                <a:cs typeface="Epilogue" pitchFamily="34" charset="-120"/>
              </a:rPr>
              <a:t>All different. All Barcelonan. All going to the same place — for that elegant break for themselves, for their elevated identity, because Yaksok just gets them.</a:t>
            </a:r>
            <a:endParaRPr lang="en-US" sz="1400" dirty="0"/>
          </a:p>
        </p:txBody>
      </p:sp>
      <p:sp>
        <p:nvSpPr>
          <p:cNvPr id="15" name="Shape 13"/>
          <p:cNvSpPr/>
          <p:nvPr/>
        </p:nvSpPr>
        <p:spPr>
          <a:xfrm>
            <a:off x="335128" y="3108960"/>
            <a:ext cx="3749040" cy="3108960"/>
          </a:xfrm>
          <a:prstGeom prst="rect">
            <a:avLst/>
          </a:prstGeom>
          <a:solidFill>
            <a:srgbClr val="EFEDE7"/>
          </a:solidFill>
          <a:ln w="6350">
            <a:solidFill>
              <a:srgbClr val="1A1A1A"/>
            </a:solidFill>
            <a:prstDash val="solid"/>
          </a:ln>
        </p:spPr>
      </p:sp>
      <p:sp>
        <p:nvSpPr>
          <p:cNvPr id="16" name="Text 14"/>
          <p:cNvSpPr/>
          <p:nvPr/>
        </p:nvSpPr>
        <p:spPr>
          <a:xfrm>
            <a:off x="563728" y="3310128"/>
            <a:ext cx="457200" cy="292608"/>
          </a:xfrm>
          <a:prstGeom prst="rect">
            <a:avLst/>
          </a:prstGeom>
          <a:noFill/>
          <a:ln/>
        </p:spPr>
        <p:txBody>
          <a:bodyPr wrap="square" lIns="0" tIns="0" rIns="0" bIns="0" rtlCol="0" anchor="t"/>
          <a:lstStyle/>
          <a:p>
            <a:pPr algn="l" indent="0" marL="0">
              <a:buNone/>
            </a:pPr>
            <a:r>
              <a:rPr lang="en-US" sz="1500" i="1" dirty="0">
                <a:solidFill>
                  <a:srgbClr val="8E5D40"/>
                </a:solidFill>
                <a:latin typeface="Epilogue" pitchFamily="34" charset="0"/>
                <a:ea typeface="Epilogue" pitchFamily="34" charset="-122"/>
                <a:cs typeface="Epilogue" pitchFamily="34" charset="-120"/>
              </a:rPr>
              <a:t>i.</a:t>
            </a:r>
            <a:endParaRPr lang="en-US" sz="1500" dirty="0"/>
          </a:p>
        </p:txBody>
      </p:sp>
      <p:sp>
        <p:nvSpPr>
          <p:cNvPr id="17" name="Text 15"/>
          <p:cNvSpPr/>
          <p:nvPr/>
        </p:nvSpPr>
        <p:spPr>
          <a:xfrm>
            <a:off x="1112368" y="3346704"/>
            <a:ext cx="2743200" cy="274320"/>
          </a:xfrm>
          <a:prstGeom prst="rect">
            <a:avLst/>
          </a:prstGeom>
          <a:noFill/>
          <a:ln/>
        </p:spPr>
        <p:txBody>
          <a:bodyPr wrap="square" rtlCol="0" anchor="ctr"/>
          <a:lstStyle/>
          <a:p>
            <a:pPr algn="l" indent="0" marL="0">
              <a:buNone/>
            </a:pPr>
            <a:r>
              <a:rPr lang="en-US" sz="850" b="1" spc="250" kern="0" dirty="0">
                <a:solidFill>
                  <a:srgbClr val="8E5D40"/>
                </a:solidFill>
                <a:latin typeface="Epilogue" pitchFamily="34" charset="0"/>
                <a:ea typeface="Epilogue" pitchFamily="34" charset="-122"/>
                <a:cs typeface="Epilogue" pitchFamily="34" charset="-120"/>
              </a:rPr>
              <a:t>HER STORY</a:t>
            </a:r>
            <a:endParaRPr lang="en-US" sz="850" dirty="0"/>
          </a:p>
        </p:txBody>
      </p:sp>
      <p:sp>
        <p:nvSpPr>
          <p:cNvPr id="18" name="Text 16"/>
          <p:cNvSpPr/>
          <p:nvPr/>
        </p:nvSpPr>
        <p:spPr>
          <a:xfrm>
            <a:off x="563728" y="3749040"/>
            <a:ext cx="3291840" cy="640080"/>
          </a:xfrm>
          <a:prstGeom prst="rect">
            <a:avLst/>
          </a:prstGeom>
          <a:noFill/>
          <a:ln/>
        </p:spPr>
        <p:txBody>
          <a:bodyPr wrap="square" lIns="0" tIns="0" rIns="0" bIns="0" rtlCol="0" anchor="t"/>
          <a:lstStyle/>
          <a:p>
            <a:pPr algn="l" indent="0" marL="0">
              <a:lnSpc>
                <a:spcPct val="110000"/>
              </a:lnSpc>
              <a:buNone/>
            </a:pPr>
            <a:r>
              <a:rPr lang="en-US" sz="1500" spc="-30" kern="0" dirty="0">
                <a:solidFill>
                  <a:srgbClr val="1A1A1A"/>
                </a:solidFill>
                <a:latin typeface="Epilogue" pitchFamily="34" charset="0"/>
                <a:ea typeface="Epilogue" pitchFamily="34" charset="-122"/>
                <a:cs typeface="Epilogue" pitchFamily="34" charset="-120"/>
              </a:rPr>
              <a:t>The woman we are building for.</a:t>
            </a:r>
            <a:endParaRPr lang="en-US" sz="1500" dirty="0"/>
          </a:p>
        </p:txBody>
      </p:sp>
      <p:sp>
        <p:nvSpPr>
          <p:cNvPr id="19" name="Shape 17"/>
          <p:cNvSpPr/>
          <p:nvPr/>
        </p:nvSpPr>
        <p:spPr>
          <a:xfrm>
            <a:off x="563728" y="4480560"/>
            <a:ext cx="457200" cy="0"/>
          </a:xfrm>
          <a:prstGeom prst="line">
            <a:avLst/>
          </a:prstGeom>
          <a:noFill/>
          <a:ln w="12700">
            <a:solidFill>
              <a:srgbClr val="8E5D40"/>
            </a:solidFill>
            <a:prstDash val="solid"/>
          </a:ln>
        </p:spPr>
      </p:sp>
      <p:sp>
        <p:nvSpPr>
          <p:cNvPr id="20" name="Text 18"/>
          <p:cNvSpPr/>
          <p:nvPr/>
        </p:nvSpPr>
        <p:spPr>
          <a:xfrm>
            <a:off x="563728" y="4617720"/>
            <a:ext cx="3291840" cy="1508760"/>
          </a:xfrm>
          <a:prstGeom prst="rect">
            <a:avLst/>
          </a:prstGeom>
          <a:noFill/>
          <a:ln/>
        </p:spPr>
        <p:txBody>
          <a:bodyPr wrap="square" lIns="0" tIns="0" rIns="0" bIns="0" rtlCol="0" anchor="t"/>
          <a:lstStyle/>
          <a:p>
            <a:pPr algn="l" indent="0" marL="0">
              <a:lnSpc>
                <a:spcPct val="145000"/>
              </a:lnSpc>
              <a:buNone/>
            </a:pPr>
            <a:r>
              <a:rPr lang="en-US" sz="1000" dirty="0">
                <a:solidFill>
                  <a:srgbClr val="4A4A4A"/>
                </a:solidFill>
                <a:latin typeface="Epilogue" pitchFamily="34" charset="0"/>
                <a:ea typeface="Epilogue" pitchFamily="34" charset="-122"/>
                <a:cs typeface="Epilogue" pitchFamily="34" charset="-120"/>
              </a:rPr>
              <a:t>She has lived by what feels right to her for as long as she can remember. She wears the suit her friends thought was too severe, the colour her colleagues thought was too bright. She has the same instinct about her skin: loyal to products that have earned their place, replaced only when her skin changed. Her shelf is an evidence file.</a:t>
            </a:r>
            <a:endParaRPr lang="en-US" sz="1000" dirty="0"/>
          </a:p>
        </p:txBody>
      </p:sp>
      <p:sp>
        <p:nvSpPr>
          <p:cNvPr id="21" name="Shape 19"/>
          <p:cNvSpPr/>
          <p:nvPr/>
        </p:nvSpPr>
        <p:spPr>
          <a:xfrm>
            <a:off x="4221328" y="3108960"/>
            <a:ext cx="3749040" cy="3108960"/>
          </a:xfrm>
          <a:prstGeom prst="rect">
            <a:avLst/>
          </a:prstGeom>
          <a:solidFill>
            <a:srgbClr val="EFEDE7"/>
          </a:solidFill>
          <a:ln w="6350">
            <a:solidFill>
              <a:srgbClr val="1A1A1A"/>
            </a:solidFill>
            <a:prstDash val="solid"/>
          </a:ln>
        </p:spPr>
      </p:sp>
      <p:sp>
        <p:nvSpPr>
          <p:cNvPr id="22" name="Text 20"/>
          <p:cNvSpPr/>
          <p:nvPr/>
        </p:nvSpPr>
        <p:spPr>
          <a:xfrm>
            <a:off x="4449928" y="3310128"/>
            <a:ext cx="457200" cy="292608"/>
          </a:xfrm>
          <a:prstGeom prst="rect">
            <a:avLst/>
          </a:prstGeom>
          <a:noFill/>
          <a:ln/>
        </p:spPr>
        <p:txBody>
          <a:bodyPr wrap="square" lIns="0" tIns="0" rIns="0" bIns="0" rtlCol="0" anchor="t"/>
          <a:lstStyle/>
          <a:p>
            <a:pPr algn="l" indent="0" marL="0">
              <a:buNone/>
            </a:pPr>
            <a:r>
              <a:rPr lang="en-US" sz="1500" i="1" dirty="0">
                <a:solidFill>
                  <a:srgbClr val="8E5D40"/>
                </a:solidFill>
                <a:latin typeface="Epilogue" pitchFamily="34" charset="0"/>
                <a:ea typeface="Epilogue" pitchFamily="34" charset="-122"/>
                <a:cs typeface="Epilogue" pitchFamily="34" charset="-120"/>
              </a:rPr>
              <a:t>ii.</a:t>
            </a:r>
            <a:endParaRPr lang="en-US" sz="1500" dirty="0"/>
          </a:p>
        </p:txBody>
      </p:sp>
      <p:sp>
        <p:nvSpPr>
          <p:cNvPr id="23" name="Text 21"/>
          <p:cNvSpPr/>
          <p:nvPr/>
        </p:nvSpPr>
        <p:spPr>
          <a:xfrm>
            <a:off x="4998568" y="3346704"/>
            <a:ext cx="2743200" cy="274320"/>
          </a:xfrm>
          <a:prstGeom prst="rect">
            <a:avLst/>
          </a:prstGeom>
          <a:noFill/>
          <a:ln/>
        </p:spPr>
        <p:txBody>
          <a:bodyPr wrap="square" rtlCol="0" anchor="ctr"/>
          <a:lstStyle/>
          <a:p>
            <a:pPr algn="l" indent="0" marL="0">
              <a:buNone/>
            </a:pPr>
            <a:r>
              <a:rPr lang="en-US" sz="850" b="1" spc="250" kern="0" dirty="0">
                <a:solidFill>
                  <a:srgbClr val="8E5D40"/>
                </a:solidFill>
                <a:latin typeface="Epilogue" pitchFamily="34" charset="0"/>
                <a:ea typeface="Epilogue" pitchFamily="34" charset="-122"/>
                <a:cs typeface="Epilogue" pitchFamily="34" charset="-120"/>
              </a:rPr>
              <a:t>THE BARCELONA WOMAN</a:t>
            </a:r>
            <a:endParaRPr lang="en-US" sz="850" dirty="0"/>
          </a:p>
        </p:txBody>
      </p:sp>
      <p:sp>
        <p:nvSpPr>
          <p:cNvPr id="24" name="Text 22"/>
          <p:cNvSpPr/>
          <p:nvPr/>
        </p:nvSpPr>
        <p:spPr>
          <a:xfrm>
            <a:off x="4449928" y="3749040"/>
            <a:ext cx="3291840" cy="640080"/>
          </a:xfrm>
          <a:prstGeom prst="rect">
            <a:avLst/>
          </a:prstGeom>
          <a:noFill/>
          <a:ln/>
        </p:spPr>
        <p:txBody>
          <a:bodyPr wrap="square" lIns="0" tIns="0" rIns="0" bIns="0" rtlCol="0" anchor="t"/>
          <a:lstStyle/>
          <a:p>
            <a:pPr algn="l" indent="0" marL="0">
              <a:lnSpc>
                <a:spcPct val="110000"/>
              </a:lnSpc>
              <a:buNone/>
            </a:pPr>
            <a:r>
              <a:rPr lang="en-US" sz="1500" spc="-30" kern="0" dirty="0">
                <a:solidFill>
                  <a:srgbClr val="1A1A1A"/>
                </a:solidFill>
                <a:latin typeface="Epilogue" pitchFamily="34" charset="0"/>
                <a:ea typeface="Epilogue" pitchFamily="34" charset="-122"/>
                <a:cs typeface="Epilogue" pitchFamily="34" charset="-120"/>
              </a:rPr>
              <a:t>The gap in the culture.</a:t>
            </a:r>
            <a:endParaRPr lang="en-US" sz="1500" dirty="0"/>
          </a:p>
        </p:txBody>
      </p:sp>
      <p:sp>
        <p:nvSpPr>
          <p:cNvPr id="25" name="Shape 23"/>
          <p:cNvSpPr/>
          <p:nvPr/>
        </p:nvSpPr>
        <p:spPr>
          <a:xfrm>
            <a:off x="4449928" y="4480560"/>
            <a:ext cx="457200" cy="0"/>
          </a:xfrm>
          <a:prstGeom prst="line">
            <a:avLst/>
          </a:prstGeom>
          <a:noFill/>
          <a:ln w="12700">
            <a:solidFill>
              <a:srgbClr val="8E5D40"/>
            </a:solidFill>
            <a:prstDash val="solid"/>
          </a:ln>
        </p:spPr>
      </p:sp>
      <p:sp>
        <p:nvSpPr>
          <p:cNvPr id="26" name="Text 24"/>
          <p:cNvSpPr/>
          <p:nvPr/>
        </p:nvSpPr>
        <p:spPr>
          <a:xfrm>
            <a:off x="4449928" y="4617720"/>
            <a:ext cx="3291840" cy="1508760"/>
          </a:xfrm>
          <a:prstGeom prst="rect">
            <a:avLst/>
          </a:prstGeom>
          <a:noFill/>
          <a:ln/>
        </p:spPr>
        <p:txBody>
          <a:bodyPr wrap="square" lIns="0" tIns="0" rIns="0" bIns="0" rtlCol="0" anchor="t"/>
          <a:lstStyle/>
          <a:p>
            <a:pPr algn="l" indent="0" marL="0">
              <a:lnSpc>
                <a:spcPct val="145000"/>
              </a:lnSpc>
              <a:buNone/>
            </a:pPr>
            <a:r>
              <a:rPr lang="en-US" sz="1000" dirty="0">
                <a:solidFill>
                  <a:srgbClr val="4A4A4A"/>
                </a:solidFill>
                <a:latin typeface="Epilogue" pitchFamily="34" charset="0"/>
                <a:ea typeface="Epilogue" pitchFamily="34" charset="-122"/>
                <a:cs typeface="Epilogue" pitchFamily="34" charset="-120"/>
              </a:rPr>
              <a:t>There is a cultural shorthand for the Paris woman that a century of fashion, cinema and editorial has built. There isn't one for the Barcelona woman. Tourists photograph the Sagrada Familia; the locals are the real story — the academic in Gràcia, the founder in Sant Gervasi, the consultant in Eixample, the artist in Poble Sec. No brand has authored them. Yaksok does.</a:t>
            </a:r>
            <a:endParaRPr lang="en-US" sz="1000" dirty="0"/>
          </a:p>
        </p:txBody>
      </p:sp>
      <p:sp>
        <p:nvSpPr>
          <p:cNvPr id="27" name="Shape 25"/>
          <p:cNvSpPr/>
          <p:nvPr/>
        </p:nvSpPr>
        <p:spPr>
          <a:xfrm>
            <a:off x="8107528" y="3108960"/>
            <a:ext cx="3749040" cy="3108960"/>
          </a:xfrm>
          <a:prstGeom prst="rect">
            <a:avLst/>
          </a:prstGeom>
          <a:solidFill>
            <a:srgbClr val="DCD9D2"/>
          </a:solidFill>
          <a:ln w="15240">
            <a:solidFill>
              <a:srgbClr val="8E5D40"/>
            </a:solidFill>
            <a:prstDash val="solid"/>
          </a:ln>
        </p:spPr>
      </p:sp>
      <p:sp>
        <p:nvSpPr>
          <p:cNvPr id="28" name="Text 26"/>
          <p:cNvSpPr/>
          <p:nvPr/>
        </p:nvSpPr>
        <p:spPr>
          <a:xfrm>
            <a:off x="8336128" y="3310128"/>
            <a:ext cx="457200" cy="292608"/>
          </a:xfrm>
          <a:prstGeom prst="rect">
            <a:avLst/>
          </a:prstGeom>
          <a:noFill/>
          <a:ln/>
        </p:spPr>
        <p:txBody>
          <a:bodyPr wrap="square" lIns="0" tIns="0" rIns="0" bIns="0" rtlCol="0" anchor="t"/>
          <a:lstStyle/>
          <a:p>
            <a:pPr algn="l" indent="0" marL="0">
              <a:buNone/>
            </a:pPr>
            <a:r>
              <a:rPr lang="en-US" sz="1500" i="1" dirty="0">
                <a:solidFill>
                  <a:srgbClr val="8E5D40"/>
                </a:solidFill>
                <a:latin typeface="Epilogue" pitchFamily="34" charset="0"/>
                <a:ea typeface="Epilogue" pitchFamily="34" charset="-122"/>
                <a:cs typeface="Epilogue" pitchFamily="34" charset="-120"/>
              </a:rPr>
              <a:t>iii.</a:t>
            </a:r>
            <a:endParaRPr lang="en-US" sz="1500" dirty="0"/>
          </a:p>
        </p:txBody>
      </p:sp>
      <p:sp>
        <p:nvSpPr>
          <p:cNvPr id="29" name="Text 27"/>
          <p:cNvSpPr/>
          <p:nvPr/>
        </p:nvSpPr>
        <p:spPr>
          <a:xfrm>
            <a:off x="8884768" y="3346704"/>
            <a:ext cx="2743200" cy="274320"/>
          </a:xfrm>
          <a:prstGeom prst="rect">
            <a:avLst/>
          </a:prstGeom>
          <a:noFill/>
          <a:ln/>
        </p:spPr>
        <p:txBody>
          <a:bodyPr wrap="square" rtlCol="0" anchor="ctr"/>
          <a:lstStyle/>
          <a:p>
            <a:pPr algn="l" indent="0" marL="0">
              <a:buNone/>
            </a:pPr>
            <a:r>
              <a:rPr lang="en-US" sz="850" b="1" spc="250" kern="0" dirty="0">
                <a:solidFill>
                  <a:srgbClr val="8E5D40"/>
                </a:solidFill>
                <a:latin typeface="Epilogue" pitchFamily="34" charset="0"/>
                <a:ea typeface="Epilogue" pitchFamily="34" charset="-122"/>
                <a:cs typeface="Epilogue" pitchFamily="34" charset="-120"/>
              </a:rPr>
              <a:t>THE ARRIVALS, THE CAMPAIGN</a:t>
            </a:r>
            <a:endParaRPr lang="en-US" sz="850" dirty="0"/>
          </a:p>
        </p:txBody>
      </p:sp>
      <p:sp>
        <p:nvSpPr>
          <p:cNvPr id="30" name="Text 28"/>
          <p:cNvSpPr/>
          <p:nvPr/>
        </p:nvSpPr>
        <p:spPr>
          <a:xfrm>
            <a:off x="8336128" y="3749040"/>
            <a:ext cx="3291840" cy="640080"/>
          </a:xfrm>
          <a:prstGeom prst="rect">
            <a:avLst/>
          </a:prstGeom>
          <a:noFill/>
          <a:ln/>
        </p:spPr>
        <p:txBody>
          <a:bodyPr wrap="square" lIns="0" tIns="0" rIns="0" bIns="0" rtlCol="0" anchor="t"/>
          <a:lstStyle/>
          <a:p>
            <a:pPr algn="l" indent="0" marL="0">
              <a:lnSpc>
                <a:spcPct val="110000"/>
              </a:lnSpc>
              <a:buNone/>
            </a:pPr>
            <a:r>
              <a:rPr lang="en-US" sz="1500" spc="-30" kern="0" dirty="0">
                <a:solidFill>
                  <a:srgbClr val="1A1A1A"/>
                </a:solidFill>
                <a:latin typeface="Epilogue" pitchFamily="34" charset="0"/>
                <a:ea typeface="Epilogue" pitchFamily="34" charset="-122"/>
                <a:cs typeface="Epilogue" pitchFamily="34" charset="-120"/>
              </a:rPr>
              <a:t>All converging on the same door.</a:t>
            </a:r>
            <a:endParaRPr lang="en-US" sz="1500" dirty="0"/>
          </a:p>
        </p:txBody>
      </p:sp>
      <p:sp>
        <p:nvSpPr>
          <p:cNvPr id="31" name="Shape 29"/>
          <p:cNvSpPr/>
          <p:nvPr/>
        </p:nvSpPr>
        <p:spPr>
          <a:xfrm>
            <a:off x="8336128" y="4480560"/>
            <a:ext cx="457200" cy="0"/>
          </a:xfrm>
          <a:prstGeom prst="line">
            <a:avLst/>
          </a:prstGeom>
          <a:noFill/>
          <a:ln w="12700">
            <a:solidFill>
              <a:srgbClr val="8E5D40"/>
            </a:solidFill>
            <a:prstDash val="solid"/>
          </a:ln>
        </p:spPr>
      </p:sp>
      <p:sp>
        <p:nvSpPr>
          <p:cNvPr id="32" name="Text 30"/>
          <p:cNvSpPr/>
          <p:nvPr/>
        </p:nvSpPr>
        <p:spPr>
          <a:xfrm>
            <a:off x="8336128" y="4617720"/>
            <a:ext cx="3291840" cy="1508760"/>
          </a:xfrm>
          <a:prstGeom prst="rect">
            <a:avLst/>
          </a:prstGeom>
          <a:noFill/>
          <a:ln/>
        </p:spPr>
        <p:txBody>
          <a:bodyPr wrap="square" lIns="0" tIns="0" rIns="0" bIns="0" rtlCol="0" anchor="t"/>
          <a:lstStyle/>
          <a:p>
            <a:pPr algn="l" indent="0" marL="0">
              <a:lnSpc>
                <a:spcPct val="145000"/>
              </a:lnSpc>
              <a:buNone/>
            </a:pPr>
            <a:r>
              <a:rPr lang="en-US" sz="1000" dirty="0">
                <a:solidFill>
                  <a:srgbClr val="4A4A4A"/>
                </a:solidFill>
                <a:latin typeface="Epilogue" pitchFamily="34" charset="0"/>
                <a:ea typeface="Epilogue" pitchFamily="34" charset="-122"/>
                <a:cs typeface="Epilogue" pitchFamily="34" charset="-120"/>
              </a:rPr>
              <a:t>Eight Friday mornings, 8:30am, on film. A different Muse each week — bicycle, linen, cream Yaksok tote spilling with the season's flora and the Korean product visible alongside it. All these women, all different, all Barcelonan, all going to the same door at Carrer Enric Granados for that elegant break for themselves — because Yaksok just gets them.</a:t>
            </a:r>
            <a:endParaRPr lang="en-US" sz="1000" dirty="0"/>
          </a:p>
        </p:txBody>
      </p:sp>
      <p:sp>
        <p:nvSpPr>
          <p:cNvPr id="33" name="Text 31"/>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17  ·  The Arrivals</a:t>
            </a:r>
            <a:endParaRPr lang="en-US" sz="800" dirty="0"/>
          </a:p>
        </p:txBody>
      </p:sp>
      <p:sp>
        <p:nvSpPr>
          <p:cNvPr id="34" name="Text 32"/>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Her story  ·  the Barcelona woman  ·  the campaign</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1097280"/>
          </a:xfrm>
          <a:prstGeom prst="rect">
            <a:avLst/>
          </a:prstGeom>
          <a:noFill/>
          <a:ln/>
        </p:spPr>
        <p:txBody>
          <a:bodyPr wrap="square" lIns="0" tIns="0" rIns="0" bIns="0" rtlCol="0" anchor="ctr"/>
          <a:lstStyle/>
          <a:p>
            <a:pPr algn="ctr" indent="0" marL="0">
              <a:buNone/>
            </a:pPr>
            <a:r>
              <a:rPr lang="en-US" sz="7600" spc="-200" kern="0" dirty="0">
                <a:solidFill>
                  <a:srgbClr val="1A1A1A"/>
                </a:solidFill>
                <a:latin typeface="Epilogue" pitchFamily="34" charset="0"/>
                <a:ea typeface="Epilogue" pitchFamily="34" charset="-122"/>
                <a:cs typeface="Epilogue" pitchFamily="34" charset="-120"/>
              </a:rPr>
              <a:t>Agenda</a:t>
            </a:r>
            <a:endParaRPr lang="en-US" sz="7600" dirty="0"/>
          </a:p>
        </p:txBody>
      </p:sp>
      <p:sp>
        <p:nvSpPr>
          <p:cNvPr id="10" name="Text 8"/>
          <p:cNvSpPr/>
          <p:nvPr/>
        </p:nvSpPr>
        <p:spPr>
          <a:xfrm>
            <a:off x="1188720" y="2377440"/>
            <a:ext cx="640080" cy="548640"/>
          </a:xfrm>
          <a:prstGeom prst="rect">
            <a:avLst/>
          </a:prstGeom>
          <a:noFill/>
          <a:ln/>
        </p:spPr>
        <p:txBody>
          <a:bodyPr wrap="square" lIns="0" tIns="0" rIns="0" bIns="0" rtlCol="0" anchor="ctr"/>
          <a:lstStyle/>
          <a:p>
            <a:pPr algn="l" indent="0" marL="0">
              <a:buNone/>
            </a:pPr>
            <a:r>
              <a:rPr lang="en-US" sz="2600" i="1" dirty="0">
                <a:solidFill>
                  <a:srgbClr val="8E5D40"/>
                </a:solidFill>
                <a:latin typeface="Epilogue" pitchFamily="34" charset="0"/>
                <a:ea typeface="Epilogue" pitchFamily="34" charset="-122"/>
                <a:cs typeface="Epilogue" pitchFamily="34" charset="-120"/>
              </a:rPr>
              <a:t>i.</a:t>
            </a:r>
            <a:endParaRPr lang="en-US" sz="2600" dirty="0"/>
          </a:p>
        </p:txBody>
      </p:sp>
      <p:sp>
        <p:nvSpPr>
          <p:cNvPr id="11" name="Text 9"/>
          <p:cNvSpPr/>
          <p:nvPr/>
        </p:nvSpPr>
        <p:spPr>
          <a:xfrm>
            <a:off x="1920240" y="2377440"/>
            <a:ext cx="3017520" cy="548640"/>
          </a:xfrm>
          <a:prstGeom prst="rect">
            <a:avLst/>
          </a:prstGeom>
          <a:noFill/>
          <a:ln/>
        </p:spPr>
        <p:txBody>
          <a:bodyPr wrap="square" lIns="0" tIns="0" rIns="0" bIns="0" rtlCol="0" anchor="ctr"/>
          <a:lstStyle/>
          <a:p>
            <a:pPr algn="l" indent="0" marL="0">
              <a:buNone/>
            </a:pPr>
            <a:r>
              <a:rPr lang="en-US" sz="2200" dirty="0">
                <a:solidFill>
                  <a:srgbClr val="1A1A1A"/>
                </a:solidFill>
                <a:latin typeface="Epilogue" pitchFamily="34" charset="0"/>
                <a:ea typeface="Epilogue" pitchFamily="34" charset="-122"/>
                <a:cs typeface="Epilogue" pitchFamily="34" charset="-120"/>
              </a:rPr>
              <a:t>Foundation</a:t>
            </a:r>
            <a:endParaRPr lang="en-US" sz="2200" dirty="0"/>
          </a:p>
        </p:txBody>
      </p:sp>
      <p:sp>
        <p:nvSpPr>
          <p:cNvPr id="12" name="Text 10"/>
          <p:cNvSpPr/>
          <p:nvPr/>
        </p:nvSpPr>
        <p:spPr>
          <a:xfrm>
            <a:off x="5029200" y="2377440"/>
            <a:ext cx="5943600" cy="548640"/>
          </a:xfrm>
          <a:prstGeom prst="rect">
            <a:avLst/>
          </a:prstGeom>
          <a:noFill/>
          <a:ln/>
        </p:spPr>
        <p:txBody>
          <a:bodyPr wrap="square" rtlCol="0" anchor="ctr"/>
          <a:lstStyle/>
          <a:p>
            <a:pPr algn="l" indent="0" marL="0">
              <a:buNone/>
            </a:pPr>
            <a:r>
              <a:rPr lang="en-US" sz="1100" spc="50" kern="0" dirty="0">
                <a:solidFill>
                  <a:srgbClr val="4A4A4A"/>
                </a:solidFill>
                <a:latin typeface="Epilogue" pitchFamily="34" charset="0"/>
                <a:ea typeface="Epilogue" pitchFamily="34" charset="-122"/>
                <a:cs typeface="Epilogue" pitchFamily="34" charset="-120"/>
              </a:rPr>
              <a:t>Brand Purpose  ·  Brand Value  ·  Market  ·  Target Audience  ·  Psychographic Substrate</a:t>
            </a:r>
            <a:endParaRPr lang="en-US" sz="1100" dirty="0"/>
          </a:p>
        </p:txBody>
      </p:sp>
      <p:sp>
        <p:nvSpPr>
          <p:cNvPr id="13" name="Shape 11"/>
          <p:cNvSpPr/>
          <p:nvPr/>
        </p:nvSpPr>
        <p:spPr>
          <a:xfrm>
            <a:off x="1188720" y="3017520"/>
            <a:ext cx="9784080" cy="0"/>
          </a:xfrm>
          <a:prstGeom prst="line">
            <a:avLst/>
          </a:prstGeom>
          <a:noFill/>
          <a:ln w="6350">
            <a:solidFill>
              <a:srgbClr val="B5B3AE"/>
            </a:solidFill>
            <a:prstDash val="solid"/>
          </a:ln>
        </p:spPr>
      </p:sp>
      <p:sp>
        <p:nvSpPr>
          <p:cNvPr id="14" name="Text 12"/>
          <p:cNvSpPr/>
          <p:nvPr/>
        </p:nvSpPr>
        <p:spPr>
          <a:xfrm>
            <a:off x="1188720" y="3154680"/>
            <a:ext cx="640080" cy="548640"/>
          </a:xfrm>
          <a:prstGeom prst="rect">
            <a:avLst/>
          </a:prstGeom>
          <a:noFill/>
          <a:ln/>
        </p:spPr>
        <p:txBody>
          <a:bodyPr wrap="square" lIns="0" tIns="0" rIns="0" bIns="0" rtlCol="0" anchor="ctr"/>
          <a:lstStyle/>
          <a:p>
            <a:pPr algn="l" indent="0" marL="0">
              <a:buNone/>
            </a:pPr>
            <a:r>
              <a:rPr lang="en-US" sz="2600" i="1" dirty="0">
                <a:solidFill>
                  <a:srgbClr val="8E5D40"/>
                </a:solidFill>
                <a:latin typeface="Epilogue" pitchFamily="34" charset="0"/>
                <a:ea typeface="Epilogue" pitchFamily="34" charset="-122"/>
                <a:cs typeface="Epilogue" pitchFamily="34" charset="-120"/>
              </a:rPr>
              <a:t>ii.</a:t>
            </a:r>
            <a:endParaRPr lang="en-US" sz="2600" dirty="0"/>
          </a:p>
        </p:txBody>
      </p:sp>
      <p:sp>
        <p:nvSpPr>
          <p:cNvPr id="15" name="Text 13"/>
          <p:cNvSpPr/>
          <p:nvPr/>
        </p:nvSpPr>
        <p:spPr>
          <a:xfrm>
            <a:off x="1920240" y="3154680"/>
            <a:ext cx="3017520" cy="548640"/>
          </a:xfrm>
          <a:prstGeom prst="rect">
            <a:avLst/>
          </a:prstGeom>
          <a:noFill/>
          <a:ln/>
        </p:spPr>
        <p:txBody>
          <a:bodyPr wrap="square" lIns="0" tIns="0" rIns="0" bIns="0" rtlCol="0" anchor="ctr"/>
          <a:lstStyle/>
          <a:p>
            <a:pPr algn="l" indent="0" marL="0">
              <a:buNone/>
            </a:pPr>
            <a:r>
              <a:rPr lang="en-US" sz="2200" dirty="0">
                <a:solidFill>
                  <a:srgbClr val="1A1A1A"/>
                </a:solidFill>
                <a:latin typeface="Epilogue" pitchFamily="34" charset="0"/>
                <a:ea typeface="Epilogue" pitchFamily="34" charset="-122"/>
                <a:cs typeface="Epilogue" pitchFamily="34" charset="-120"/>
              </a:rPr>
              <a:t>Position &amp; Voice</a:t>
            </a:r>
            <a:endParaRPr lang="en-US" sz="2200" dirty="0"/>
          </a:p>
        </p:txBody>
      </p:sp>
      <p:sp>
        <p:nvSpPr>
          <p:cNvPr id="16" name="Text 14"/>
          <p:cNvSpPr/>
          <p:nvPr/>
        </p:nvSpPr>
        <p:spPr>
          <a:xfrm>
            <a:off x="5029200" y="3154680"/>
            <a:ext cx="5943600" cy="548640"/>
          </a:xfrm>
          <a:prstGeom prst="rect">
            <a:avLst/>
          </a:prstGeom>
          <a:noFill/>
          <a:ln/>
        </p:spPr>
        <p:txBody>
          <a:bodyPr wrap="square" rtlCol="0" anchor="ctr"/>
          <a:lstStyle/>
          <a:p>
            <a:pPr algn="l" indent="0" marL="0">
              <a:buNone/>
            </a:pPr>
            <a:r>
              <a:rPr lang="en-US" sz="1100" spc="50" kern="0" dirty="0">
                <a:solidFill>
                  <a:srgbClr val="4A4A4A"/>
                </a:solidFill>
                <a:latin typeface="Epilogue" pitchFamily="34" charset="0"/>
                <a:ea typeface="Epilogue" pitchFamily="34" charset="-122"/>
                <a:cs typeface="Epilogue" pitchFamily="34" charset="-120"/>
              </a:rPr>
              <a:t>Brand Positioning  ·  The UVP  ·  Brand Archetype  ·  Brand Personality  ·  Voice &amp; Tone</a:t>
            </a:r>
            <a:endParaRPr lang="en-US" sz="1100" dirty="0"/>
          </a:p>
        </p:txBody>
      </p:sp>
      <p:sp>
        <p:nvSpPr>
          <p:cNvPr id="17" name="Shape 15"/>
          <p:cNvSpPr/>
          <p:nvPr/>
        </p:nvSpPr>
        <p:spPr>
          <a:xfrm>
            <a:off x="1188720" y="3794760"/>
            <a:ext cx="9784080" cy="0"/>
          </a:xfrm>
          <a:prstGeom prst="line">
            <a:avLst/>
          </a:prstGeom>
          <a:noFill/>
          <a:ln w="6350">
            <a:solidFill>
              <a:srgbClr val="B5B3AE"/>
            </a:solidFill>
            <a:prstDash val="solid"/>
          </a:ln>
        </p:spPr>
      </p:sp>
      <p:sp>
        <p:nvSpPr>
          <p:cNvPr id="18" name="Text 16"/>
          <p:cNvSpPr/>
          <p:nvPr/>
        </p:nvSpPr>
        <p:spPr>
          <a:xfrm>
            <a:off x="1188720" y="3931920"/>
            <a:ext cx="640080" cy="548640"/>
          </a:xfrm>
          <a:prstGeom prst="rect">
            <a:avLst/>
          </a:prstGeom>
          <a:noFill/>
          <a:ln/>
        </p:spPr>
        <p:txBody>
          <a:bodyPr wrap="square" lIns="0" tIns="0" rIns="0" bIns="0" rtlCol="0" anchor="ctr"/>
          <a:lstStyle/>
          <a:p>
            <a:pPr algn="l" indent="0" marL="0">
              <a:buNone/>
            </a:pPr>
            <a:r>
              <a:rPr lang="en-US" sz="2600" i="1" dirty="0">
                <a:solidFill>
                  <a:srgbClr val="8E5D40"/>
                </a:solidFill>
                <a:latin typeface="Epilogue" pitchFamily="34" charset="0"/>
                <a:ea typeface="Epilogue" pitchFamily="34" charset="-122"/>
                <a:cs typeface="Epilogue" pitchFamily="34" charset="-120"/>
              </a:rPr>
              <a:t>iii.</a:t>
            </a:r>
            <a:endParaRPr lang="en-US" sz="2600" dirty="0"/>
          </a:p>
        </p:txBody>
      </p:sp>
      <p:sp>
        <p:nvSpPr>
          <p:cNvPr id="19" name="Text 17"/>
          <p:cNvSpPr/>
          <p:nvPr/>
        </p:nvSpPr>
        <p:spPr>
          <a:xfrm>
            <a:off x="1920240" y="3931920"/>
            <a:ext cx="3017520" cy="548640"/>
          </a:xfrm>
          <a:prstGeom prst="rect">
            <a:avLst/>
          </a:prstGeom>
          <a:noFill/>
          <a:ln/>
        </p:spPr>
        <p:txBody>
          <a:bodyPr wrap="square" lIns="0" tIns="0" rIns="0" bIns="0" rtlCol="0" anchor="ctr"/>
          <a:lstStyle/>
          <a:p>
            <a:pPr algn="l" indent="0" marL="0">
              <a:buNone/>
            </a:pPr>
            <a:r>
              <a:rPr lang="en-US" sz="2200" dirty="0">
                <a:solidFill>
                  <a:srgbClr val="1A1A1A"/>
                </a:solidFill>
                <a:latin typeface="Epilogue" pitchFamily="34" charset="0"/>
                <a:ea typeface="Epilogue" pitchFamily="34" charset="-122"/>
                <a:cs typeface="Epilogue" pitchFamily="34" charset="-120"/>
              </a:rPr>
              <a:t>Messaging &amp; Values</a:t>
            </a:r>
            <a:endParaRPr lang="en-US" sz="2200" dirty="0"/>
          </a:p>
        </p:txBody>
      </p:sp>
      <p:sp>
        <p:nvSpPr>
          <p:cNvPr id="20" name="Text 18"/>
          <p:cNvSpPr/>
          <p:nvPr/>
        </p:nvSpPr>
        <p:spPr>
          <a:xfrm>
            <a:off x="5029200" y="3931920"/>
            <a:ext cx="5943600" cy="548640"/>
          </a:xfrm>
          <a:prstGeom prst="rect">
            <a:avLst/>
          </a:prstGeom>
          <a:noFill/>
          <a:ln/>
        </p:spPr>
        <p:txBody>
          <a:bodyPr wrap="square" rtlCol="0" anchor="ctr"/>
          <a:lstStyle/>
          <a:p>
            <a:pPr algn="l" indent="0" marL="0">
              <a:buNone/>
            </a:pPr>
            <a:r>
              <a:rPr lang="en-US" sz="1100" spc="50" kern="0" dirty="0">
                <a:solidFill>
                  <a:srgbClr val="4A4A4A"/>
                </a:solidFill>
                <a:latin typeface="Epilogue" pitchFamily="34" charset="0"/>
                <a:ea typeface="Epilogue" pitchFamily="34" charset="-122"/>
                <a:cs typeface="Epilogue" pitchFamily="34" charset="-120"/>
              </a:rPr>
              <a:t>Tagline Hierarchy  ·  Brand Story  ·  Brand Values  ·  Content Pillars  ·  Funnel Strategy</a:t>
            </a:r>
            <a:endParaRPr lang="en-US" sz="1100" dirty="0"/>
          </a:p>
        </p:txBody>
      </p:sp>
      <p:sp>
        <p:nvSpPr>
          <p:cNvPr id="21" name="Shape 19"/>
          <p:cNvSpPr/>
          <p:nvPr/>
        </p:nvSpPr>
        <p:spPr>
          <a:xfrm>
            <a:off x="1188720" y="4572000"/>
            <a:ext cx="9784080" cy="0"/>
          </a:xfrm>
          <a:prstGeom prst="line">
            <a:avLst/>
          </a:prstGeom>
          <a:noFill/>
          <a:ln w="6350">
            <a:solidFill>
              <a:srgbClr val="B5B3AE"/>
            </a:solidFill>
            <a:prstDash val="solid"/>
          </a:ln>
        </p:spPr>
      </p:sp>
      <p:sp>
        <p:nvSpPr>
          <p:cNvPr id="22" name="Text 20"/>
          <p:cNvSpPr/>
          <p:nvPr/>
        </p:nvSpPr>
        <p:spPr>
          <a:xfrm>
            <a:off x="1188720" y="4709160"/>
            <a:ext cx="640080" cy="548640"/>
          </a:xfrm>
          <a:prstGeom prst="rect">
            <a:avLst/>
          </a:prstGeom>
          <a:noFill/>
          <a:ln/>
        </p:spPr>
        <p:txBody>
          <a:bodyPr wrap="square" lIns="0" tIns="0" rIns="0" bIns="0" rtlCol="0" anchor="ctr"/>
          <a:lstStyle/>
          <a:p>
            <a:pPr algn="l" indent="0" marL="0">
              <a:buNone/>
            </a:pPr>
            <a:r>
              <a:rPr lang="en-US" sz="2600" i="1" dirty="0">
                <a:solidFill>
                  <a:srgbClr val="8E5D40"/>
                </a:solidFill>
                <a:latin typeface="Epilogue" pitchFamily="34" charset="0"/>
                <a:ea typeface="Epilogue" pitchFamily="34" charset="-122"/>
                <a:cs typeface="Epilogue" pitchFamily="34" charset="-120"/>
              </a:rPr>
              <a:t>iv.</a:t>
            </a:r>
            <a:endParaRPr lang="en-US" sz="2600" dirty="0"/>
          </a:p>
        </p:txBody>
      </p:sp>
      <p:sp>
        <p:nvSpPr>
          <p:cNvPr id="23" name="Text 21"/>
          <p:cNvSpPr/>
          <p:nvPr/>
        </p:nvSpPr>
        <p:spPr>
          <a:xfrm>
            <a:off x="1920240" y="4709160"/>
            <a:ext cx="3017520" cy="548640"/>
          </a:xfrm>
          <a:prstGeom prst="rect">
            <a:avLst/>
          </a:prstGeom>
          <a:noFill/>
          <a:ln/>
        </p:spPr>
        <p:txBody>
          <a:bodyPr wrap="square" lIns="0" tIns="0" rIns="0" bIns="0" rtlCol="0" anchor="ctr"/>
          <a:lstStyle/>
          <a:p>
            <a:pPr algn="l" indent="0" marL="0">
              <a:buNone/>
            </a:pPr>
            <a:r>
              <a:rPr lang="en-US" sz="2200" dirty="0">
                <a:solidFill>
                  <a:srgbClr val="1A1A1A"/>
                </a:solidFill>
                <a:latin typeface="Epilogue" pitchFamily="34" charset="0"/>
                <a:ea typeface="Epilogue" pitchFamily="34" charset="-122"/>
                <a:cs typeface="Epilogue" pitchFamily="34" charset="-120"/>
              </a:rPr>
              <a:t>Execution</a:t>
            </a:r>
            <a:endParaRPr lang="en-US" sz="2200" dirty="0"/>
          </a:p>
        </p:txBody>
      </p:sp>
      <p:sp>
        <p:nvSpPr>
          <p:cNvPr id="24" name="Text 22"/>
          <p:cNvSpPr/>
          <p:nvPr/>
        </p:nvSpPr>
        <p:spPr>
          <a:xfrm>
            <a:off x="5029200" y="4709160"/>
            <a:ext cx="5943600" cy="548640"/>
          </a:xfrm>
          <a:prstGeom prst="rect">
            <a:avLst/>
          </a:prstGeom>
          <a:noFill/>
          <a:ln/>
        </p:spPr>
        <p:txBody>
          <a:bodyPr wrap="square" rtlCol="0" anchor="ctr"/>
          <a:lstStyle/>
          <a:p>
            <a:pPr algn="l" indent="0" marL="0">
              <a:buNone/>
            </a:pPr>
            <a:r>
              <a:rPr lang="en-US" sz="1100" spc="50" kern="0" dirty="0">
                <a:solidFill>
                  <a:srgbClr val="4A4A4A"/>
                </a:solidFill>
                <a:latin typeface="Epilogue" pitchFamily="34" charset="0"/>
                <a:ea typeface="Epilogue" pitchFamily="34" charset="-122"/>
                <a:cs typeface="Epilogue" pitchFamily="34" charset="-120"/>
              </a:rPr>
              <a:t>Pre-Opening Campaign  ·  The Arrivals  ·  Visual Direction  ·  Marketing Channels  ·  Marketing Structure  ·  Success Metrics</a:t>
            </a:r>
            <a:endParaRPr lang="en-US" sz="1100" dirty="0"/>
          </a:p>
        </p:txBody>
      </p:sp>
      <p:sp>
        <p:nvSpPr>
          <p:cNvPr id="25" name="Shape 23"/>
          <p:cNvSpPr/>
          <p:nvPr/>
        </p:nvSpPr>
        <p:spPr>
          <a:xfrm>
            <a:off x="1188720" y="5349240"/>
            <a:ext cx="9784080" cy="0"/>
          </a:xfrm>
          <a:prstGeom prst="line">
            <a:avLst/>
          </a:prstGeom>
          <a:noFill/>
          <a:ln w="6350">
            <a:solidFill>
              <a:srgbClr val="B5B3AE"/>
            </a:solidFill>
            <a:prstDash val="solid"/>
          </a:ln>
        </p:spPr>
      </p:sp>
      <p:sp>
        <p:nvSpPr>
          <p:cNvPr id="26" name="Text 2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Paudelmar Creative House</a:t>
            </a:r>
            <a:endParaRPr lang="en-US" sz="800" dirty="0"/>
          </a:p>
        </p:txBody>
      </p:sp>
      <p:sp>
        <p:nvSpPr>
          <p:cNvPr id="27" name="Text 2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ii  ·  Agenda</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868680"/>
            <a:ext cx="11277295" cy="777240"/>
          </a:xfrm>
          <a:prstGeom prst="rect">
            <a:avLst/>
          </a:prstGeom>
          <a:noFill/>
          <a:ln/>
        </p:spPr>
        <p:txBody>
          <a:bodyPr wrap="square" lIns="0" tIns="0" rIns="0" bIns="0" rtlCol="0" anchor="ctr"/>
          <a:lstStyle/>
          <a:p>
            <a:pPr algn="ctr" indent="0" marL="0">
              <a:buNone/>
            </a:pPr>
            <a:r>
              <a:rPr lang="en-US" sz="5200" spc="-100" kern="0" dirty="0">
                <a:solidFill>
                  <a:srgbClr val="1A1A1A"/>
                </a:solidFill>
                <a:latin typeface="Epilogue" pitchFamily="34" charset="0"/>
                <a:ea typeface="Epilogue" pitchFamily="34" charset="-122"/>
                <a:cs typeface="Epilogue" pitchFamily="34" charset="-120"/>
              </a:rPr>
              <a:t>Visual Direction</a:t>
            </a:r>
            <a:endParaRPr lang="en-US" sz="5200" dirty="0"/>
          </a:p>
        </p:txBody>
      </p:sp>
      <p:sp>
        <p:nvSpPr>
          <p:cNvPr id="10" name="Text 8"/>
          <p:cNvSpPr/>
          <p:nvPr/>
        </p:nvSpPr>
        <p:spPr>
          <a:xfrm>
            <a:off x="457200" y="1627632"/>
            <a:ext cx="11277295" cy="365760"/>
          </a:xfrm>
          <a:prstGeom prst="rect">
            <a:avLst/>
          </a:prstGeom>
          <a:noFill/>
          <a:ln/>
        </p:spPr>
        <p:txBody>
          <a:bodyPr wrap="square" rtlCol="0" anchor="ctr"/>
          <a:lstStyle/>
          <a:p>
            <a:pPr algn="ctr" indent="0" marL="0">
              <a:buNone/>
            </a:pPr>
            <a:r>
              <a:rPr lang="en-US" sz="1500" i="1" dirty="0">
                <a:solidFill>
                  <a:srgbClr val="8E5D40"/>
                </a:solidFill>
                <a:latin typeface="Epilogue" pitchFamily="34" charset="0"/>
                <a:ea typeface="Epilogue" pitchFamily="34" charset="-122"/>
                <a:cs typeface="Epilogue" pitchFamily="34" charset="-120"/>
              </a:rPr>
              <a:t>Mediterranean light, on the Korean botanical seriousness</a:t>
            </a:r>
            <a:endParaRPr lang="en-US" sz="1500" dirty="0"/>
          </a:p>
        </p:txBody>
      </p:sp>
      <p:sp>
        <p:nvSpPr>
          <p:cNvPr id="11" name="Shape 9"/>
          <p:cNvSpPr/>
          <p:nvPr/>
        </p:nvSpPr>
        <p:spPr>
          <a:xfrm>
            <a:off x="357988" y="2194560"/>
            <a:ext cx="3703320" cy="2194560"/>
          </a:xfrm>
          <a:prstGeom prst="rect">
            <a:avLst/>
          </a:prstGeom>
          <a:solidFill>
            <a:srgbClr val="EFEDE7"/>
          </a:solidFill>
          <a:ln w="6350">
            <a:solidFill>
              <a:srgbClr val="1A1A1A"/>
            </a:solidFill>
            <a:prstDash val="solid"/>
          </a:ln>
        </p:spPr>
      </p:sp>
      <p:sp>
        <p:nvSpPr>
          <p:cNvPr id="12" name="Text 10"/>
          <p:cNvSpPr/>
          <p:nvPr/>
        </p:nvSpPr>
        <p:spPr>
          <a:xfrm>
            <a:off x="632308" y="2377440"/>
            <a:ext cx="3154680" cy="274320"/>
          </a:xfrm>
          <a:prstGeom prst="rect">
            <a:avLst/>
          </a:prstGeom>
          <a:noFill/>
          <a:ln/>
        </p:spPr>
        <p:txBody>
          <a:bodyPr wrap="square" rtlCol="0" anchor="ctr"/>
          <a:lstStyle/>
          <a:p>
            <a:pPr algn="l" indent="0" marL="0">
              <a:buNone/>
            </a:pPr>
            <a:r>
              <a:rPr lang="en-US" sz="1000" b="1" spc="300" kern="0" dirty="0">
                <a:solidFill>
                  <a:srgbClr val="8E5D40"/>
                </a:solidFill>
                <a:latin typeface="Epilogue" pitchFamily="34" charset="0"/>
                <a:ea typeface="Epilogue" pitchFamily="34" charset="-122"/>
                <a:cs typeface="Epilogue" pitchFamily="34" charset="-120"/>
              </a:rPr>
              <a:t>KOREA</a:t>
            </a:r>
            <a:endParaRPr lang="en-US" sz="1000" dirty="0"/>
          </a:p>
        </p:txBody>
      </p:sp>
      <p:sp>
        <p:nvSpPr>
          <p:cNvPr id="13" name="Text 11"/>
          <p:cNvSpPr/>
          <p:nvPr/>
        </p:nvSpPr>
        <p:spPr>
          <a:xfrm>
            <a:off x="632308" y="2697480"/>
            <a:ext cx="3154680" cy="365760"/>
          </a:xfrm>
          <a:prstGeom prst="rect">
            <a:avLst/>
          </a:prstGeom>
          <a:noFill/>
          <a:ln/>
        </p:spPr>
        <p:txBody>
          <a:bodyPr wrap="square" rtlCol="0" anchor="ctr"/>
          <a:lstStyle/>
          <a:p>
            <a:pPr algn="l" indent="0" marL="0">
              <a:buNone/>
            </a:pPr>
            <a:r>
              <a:rPr lang="en-US" sz="1500" i="1" dirty="0">
                <a:solidFill>
                  <a:srgbClr val="1A1A1A"/>
                </a:solidFill>
                <a:latin typeface="Epilogue" pitchFamily="34" charset="0"/>
                <a:ea typeface="Epilogue" pitchFamily="34" charset="-122"/>
                <a:cs typeface="Epilogue" pitchFamily="34" charset="-120"/>
              </a:rPr>
              <a:t>Still, sunlit, considered.</a:t>
            </a:r>
            <a:endParaRPr lang="en-US" sz="1500" dirty="0"/>
          </a:p>
        </p:txBody>
      </p:sp>
      <p:sp>
        <p:nvSpPr>
          <p:cNvPr id="14" name="Text 12"/>
          <p:cNvSpPr/>
          <p:nvPr/>
        </p:nvSpPr>
        <p:spPr>
          <a:xfrm>
            <a:off x="632308" y="3154680"/>
            <a:ext cx="3154680" cy="1143000"/>
          </a:xfrm>
          <a:prstGeom prst="rect">
            <a:avLst/>
          </a:prstGeom>
          <a:noFill/>
          <a:ln/>
        </p:spPr>
        <p:txBody>
          <a:bodyPr wrap="square" lIns="0" tIns="0" rIns="0" bIns="0" rtlCol="0" anchor="t"/>
          <a:lstStyle/>
          <a:p>
            <a:pPr algn="l" indent="0" marL="0">
              <a:lnSpc>
                <a:spcPct val="140000"/>
              </a:lnSpc>
              <a:buNone/>
            </a:pPr>
            <a:r>
              <a:rPr lang="en-US" sz="1000" dirty="0">
                <a:solidFill>
                  <a:srgbClr val="4A4A4A"/>
                </a:solidFill>
                <a:latin typeface="Epilogue" pitchFamily="34" charset="0"/>
                <a:ea typeface="Epilogue" pitchFamily="34" charset="-122"/>
                <a:cs typeface="Epilogue" pitchFamily="34" charset="-120"/>
              </a:rPr>
              <a:t>Celadon ceramic. Hanji paper. The temple morning. The slow ritual. The proportions of a hanok. Park Chan-wook and Hong Sang-soo's interior worlds. Not Olive Young neon. Not glass-skin Wonyoungist visual language.</a:t>
            </a:r>
            <a:endParaRPr lang="en-US" sz="1000" dirty="0"/>
          </a:p>
        </p:txBody>
      </p:sp>
      <p:sp>
        <p:nvSpPr>
          <p:cNvPr id="15" name="Shape 13"/>
          <p:cNvSpPr/>
          <p:nvPr/>
        </p:nvSpPr>
        <p:spPr>
          <a:xfrm>
            <a:off x="4244188" y="2194560"/>
            <a:ext cx="3703320" cy="2194560"/>
          </a:xfrm>
          <a:prstGeom prst="rect">
            <a:avLst/>
          </a:prstGeom>
          <a:solidFill>
            <a:srgbClr val="EFEDE7"/>
          </a:solidFill>
          <a:ln w="19050">
            <a:solidFill>
              <a:srgbClr val="8E5D40"/>
            </a:solidFill>
            <a:prstDash val="solid"/>
          </a:ln>
        </p:spPr>
      </p:sp>
      <p:sp>
        <p:nvSpPr>
          <p:cNvPr id="16" name="Text 14"/>
          <p:cNvSpPr/>
          <p:nvPr/>
        </p:nvSpPr>
        <p:spPr>
          <a:xfrm>
            <a:off x="4518508" y="2377440"/>
            <a:ext cx="3154680" cy="274320"/>
          </a:xfrm>
          <a:prstGeom prst="rect">
            <a:avLst/>
          </a:prstGeom>
          <a:noFill/>
          <a:ln/>
        </p:spPr>
        <p:txBody>
          <a:bodyPr wrap="square" rtlCol="0" anchor="ctr"/>
          <a:lstStyle/>
          <a:p>
            <a:pPr algn="l" indent="0" marL="0">
              <a:buNone/>
            </a:pPr>
            <a:r>
              <a:rPr lang="en-US" sz="1000" b="1" spc="300" kern="0" dirty="0">
                <a:solidFill>
                  <a:srgbClr val="8E5D40"/>
                </a:solidFill>
                <a:latin typeface="Epilogue" pitchFamily="34" charset="0"/>
                <a:ea typeface="Epilogue" pitchFamily="34" charset="-122"/>
                <a:cs typeface="Epilogue" pitchFamily="34" charset="-120"/>
              </a:rPr>
              <a:t>BARCELONA</a:t>
            </a:r>
            <a:endParaRPr lang="en-US" sz="1000" dirty="0"/>
          </a:p>
        </p:txBody>
      </p:sp>
      <p:sp>
        <p:nvSpPr>
          <p:cNvPr id="17" name="Text 15"/>
          <p:cNvSpPr/>
          <p:nvPr/>
        </p:nvSpPr>
        <p:spPr>
          <a:xfrm>
            <a:off x="4518508" y="2697480"/>
            <a:ext cx="3154680" cy="365760"/>
          </a:xfrm>
          <a:prstGeom prst="rect">
            <a:avLst/>
          </a:prstGeom>
          <a:noFill/>
          <a:ln/>
        </p:spPr>
        <p:txBody>
          <a:bodyPr wrap="square" rtlCol="0" anchor="ctr"/>
          <a:lstStyle/>
          <a:p>
            <a:pPr algn="l" indent="0" marL="0">
              <a:buNone/>
            </a:pPr>
            <a:r>
              <a:rPr lang="en-US" sz="1500" i="1" dirty="0">
                <a:solidFill>
                  <a:srgbClr val="1A1A1A"/>
                </a:solidFill>
                <a:latin typeface="Epilogue" pitchFamily="34" charset="0"/>
                <a:ea typeface="Epilogue" pitchFamily="34" charset="-122"/>
                <a:cs typeface="Epilogue" pitchFamily="34" charset="-120"/>
              </a:rPr>
              <a:t>Sun-lit, warm-toned, slow.</a:t>
            </a:r>
            <a:endParaRPr lang="en-US" sz="1500" dirty="0"/>
          </a:p>
        </p:txBody>
      </p:sp>
      <p:sp>
        <p:nvSpPr>
          <p:cNvPr id="18" name="Text 16"/>
          <p:cNvSpPr/>
          <p:nvPr/>
        </p:nvSpPr>
        <p:spPr>
          <a:xfrm>
            <a:off x="4518508" y="3154680"/>
            <a:ext cx="3154680" cy="1143000"/>
          </a:xfrm>
          <a:prstGeom prst="rect">
            <a:avLst/>
          </a:prstGeom>
          <a:noFill/>
          <a:ln/>
        </p:spPr>
        <p:txBody>
          <a:bodyPr wrap="square" lIns="0" tIns="0" rIns="0" bIns="0" rtlCol="0" anchor="t"/>
          <a:lstStyle/>
          <a:p>
            <a:pPr algn="l" indent="0" marL="0">
              <a:lnSpc>
                <a:spcPct val="140000"/>
              </a:lnSpc>
              <a:buNone/>
            </a:pPr>
            <a:r>
              <a:rPr lang="en-US" sz="1000" dirty="0">
                <a:solidFill>
                  <a:srgbClr val="4A4A4A"/>
                </a:solidFill>
                <a:latin typeface="Epilogue" pitchFamily="34" charset="0"/>
                <a:ea typeface="Epilogue" pitchFamily="34" charset="-122"/>
                <a:cs typeface="Epilogue" pitchFamily="34" charset="-120"/>
              </a:rPr>
              <a:t>Ceramic, terra cotta, raw linen. Dried fig and white peach. Espadrille and bare ankle. The bicycle, the balcony, the morning espresso, the late lunch. International expat meets Catalan. Cosmopolitan but rooted.</a:t>
            </a:r>
            <a:endParaRPr lang="en-US" sz="1000" dirty="0"/>
          </a:p>
        </p:txBody>
      </p:sp>
      <p:sp>
        <p:nvSpPr>
          <p:cNvPr id="19" name="Shape 17"/>
          <p:cNvSpPr/>
          <p:nvPr/>
        </p:nvSpPr>
        <p:spPr>
          <a:xfrm>
            <a:off x="8130388" y="2194560"/>
            <a:ext cx="3703320" cy="2194560"/>
          </a:xfrm>
          <a:prstGeom prst="rect">
            <a:avLst/>
          </a:prstGeom>
          <a:solidFill>
            <a:srgbClr val="1A1A1A"/>
          </a:solidFill>
          <a:ln w="12700">
            <a:solidFill>
              <a:srgbClr val="1A1A1A"/>
            </a:solidFill>
            <a:prstDash val="solid"/>
          </a:ln>
        </p:spPr>
      </p:sp>
      <p:sp>
        <p:nvSpPr>
          <p:cNvPr id="20" name="Text 18"/>
          <p:cNvSpPr/>
          <p:nvPr/>
        </p:nvSpPr>
        <p:spPr>
          <a:xfrm>
            <a:off x="8404708" y="2377440"/>
            <a:ext cx="3154680" cy="274320"/>
          </a:xfrm>
          <a:prstGeom prst="rect">
            <a:avLst/>
          </a:prstGeom>
          <a:noFill/>
          <a:ln/>
        </p:spPr>
        <p:txBody>
          <a:bodyPr wrap="square" rtlCol="0" anchor="ctr"/>
          <a:lstStyle/>
          <a:p>
            <a:pPr algn="l" indent="0" marL="0">
              <a:buNone/>
            </a:pPr>
            <a:r>
              <a:rPr lang="en-US" sz="1000" b="1" spc="300" kern="0" dirty="0">
                <a:solidFill>
                  <a:srgbClr val="B07A5A"/>
                </a:solidFill>
                <a:latin typeface="Epilogue" pitchFamily="34" charset="0"/>
                <a:ea typeface="Epilogue" pitchFamily="34" charset="-122"/>
                <a:cs typeface="Epilogue" pitchFamily="34" charset="-120"/>
              </a:rPr>
              <a:t>THE SYNTHESIS</a:t>
            </a:r>
            <a:endParaRPr lang="en-US" sz="1000" dirty="0"/>
          </a:p>
        </p:txBody>
      </p:sp>
      <p:sp>
        <p:nvSpPr>
          <p:cNvPr id="21" name="Text 19"/>
          <p:cNvSpPr/>
          <p:nvPr/>
        </p:nvSpPr>
        <p:spPr>
          <a:xfrm>
            <a:off x="8404708" y="2697480"/>
            <a:ext cx="3154680" cy="731520"/>
          </a:xfrm>
          <a:prstGeom prst="rect">
            <a:avLst/>
          </a:prstGeom>
          <a:noFill/>
          <a:ln/>
        </p:spPr>
        <p:txBody>
          <a:bodyPr wrap="square" rtlCol="0" anchor="t"/>
          <a:lstStyle/>
          <a:p>
            <a:pPr algn="l" indent="0" marL="0">
              <a:lnSpc>
                <a:spcPct val="120000"/>
              </a:lnSpc>
              <a:buNone/>
            </a:pPr>
            <a:r>
              <a:rPr lang="en-US" sz="1300" i="1" dirty="0">
                <a:solidFill>
                  <a:srgbClr val="FFFFFF"/>
                </a:solidFill>
                <a:latin typeface="Epilogue" pitchFamily="34" charset="0"/>
                <a:ea typeface="Epilogue" pitchFamily="34" charset="-122"/>
                <a:cs typeface="Epilogue" pitchFamily="34" charset="-120"/>
              </a:rPr>
              <a:t>The bicycle on Gran Via, the linen bag carrying a Beigic essence.</a:t>
            </a:r>
            <a:endParaRPr lang="en-US" sz="1300" dirty="0"/>
          </a:p>
        </p:txBody>
      </p:sp>
      <p:sp>
        <p:nvSpPr>
          <p:cNvPr id="22" name="Text 20"/>
          <p:cNvSpPr/>
          <p:nvPr/>
        </p:nvSpPr>
        <p:spPr>
          <a:xfrm>
            <a:off x="8404708" y="3566160"/>
            <a:ext cx="3154680" cy="731520"/>
          </a:xfrm>
          <a:prstGeom prst="rect">
            <a:avLst/>
          </a:prstGeom>
          <a:noFill/>
          <a:ln/>
        </p:spPr>
        <p:txBody>
          <a:bodyPr wrap="square" rtlCol="0" anchor="t"/>
          <a:lstStyle/>
          <a:p>
            <a:pPr algn="l" indent="0" marL="0">
              <a:lnSpc>
                <a:spcPct val="140000"/>
              </a:lnSpc>
              <a:buNone/>
            </a:pPr>
            <a:r>
              <a:rPr lang="en-US" sz="1000" dirty="0">
                <a:solidFill>
                  <a:srgbClr val="DDDBD6"/>
                </a:solidFill>
                <a:latin typeface="Epilogue" pitchFamily="34" charset="0"/>
                <a:ea typeface="Epilogue" pitchFamily="34" charset="-122"/>
                <a:cs typeface="Epilogue" pitchFamily="34" charset="-120"/>
              </a:rPr>
              <a:t>The light of Barcelona on the botanicals of Korean masstige. Uncopyable when lived.</a:t>
            </a:r>
            <a:endParaRPr lang="en-US" sz="1000" dirty="0"/>
          </a:p>
        </p:txBody>
      </p:sp>
      <p:sp>
        <p:nvSpPr>
          <p:cNvPr id="23" name="Shape 21"/>
          <p:cNvSpPr/>
          <p:nvPr/>
        </p:nvSpPr>
        <p:spPr>
          <a:xfrm>
            <a:off x="457200" y="4526280"/>
            <a:ext cx="11277295" cy="1691640"/>
          </a:xfrm>
          <a:prstGeom prst="rect">
            <a:avLst/>
          </a:prstGeom>
          <a:solidFill>
            <a:srgbClr val="E8E6E1"/>
          </a:solidFill>
          <a:ln w="6350">
            <a:solidFill>
              <a:srgbClr val="1A1A1A"/>
            </a:solidFill>
            <a:prstDash val="solid"/>
          </a:ln>
        </p:spPr>
      </p:sp>
      <p:sp>
        <p:nvSpPr>
          <p:cNvPr id="24" name="Text 22"/>
          <p:cNvSpPr/>
          <p:nvPr/>
        </p:nvSpPr>
        <p:spPr>
          <a:xfrm>
            <a:off x="640080" y="4690872"/>
            <a:ext cx="10911535" cy="274320"/>
          </a:xfrm>
          <a:prstGeom prst="rect">
            <a:avLst/>
          </a:prstGeom>
          <a:noFill/>
          <a:ln/>
        </p:spPr>
        <p:txBody>
          <a:bodyPr wrap="square" rtlCol="0" anchor="ctr"/>
          <a:lstStyle/>
          <a:p>
            <a:pPr algn="l" indent="0" marL="0">
              <a:buNone/>
            </a:pPr>
            <a:r>
              <a:rPr lang="en-US" sz="900" b="1" spc="250" kern="0" dirty="0">
                <a:solidFill>
                  <a:srgbClr val="8E5D40"/>
                </a:solidFill>
                <a:latin typeface="Epilogue" pitchFamily="34" charset="0"/>
                <a:ea typeface="Epilogue" pitchFamily="34" charset="-122"/>
                <a:cs typeface="Epilogue" pitchFamily="34" charset="-120"/>
              </a:rPr>
              <a:t>THE REAL BARCELONA  ·  NOT THE GUIRI BARCELONA</a:t>
            </a:r>
            <a:endParaRPr lang="en-US" sz="900" dirty="0"/>
          </a:p>
        </p:txBody>
      </p:sp>
      <p:sp>
        <p:nvSpPr>
          <p:cNvPr id="25" name="Text 23"/>
          <p:cNvSpPr/>
          <p:nvPr/>
        </p:nvSpPr>
        <p:spPr>
          <a:xfrm>
            <a:off x="640080" y="4983480"/>
            <a:ext cx="10911535" cy="320040"/>
          </a:xfrm>
          <a:prstGeom prst="rect">
            <a:avLst/>
          </a:prstGeom>
          <a:noFill/>
          <a:ln/>
        </p:spPr>
        <p:txBody>
          <a:bodyPr wrap="square"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Not the Sagrada Familia. Not the Boqueria selfie. The neighbourhoods where the women we are building for actually live:</a:t>
            </a:r>
            <a:endParaRPr lang="en-US" sz="1200" dirty="0"/>
          </a:p>
        </p:txBody>
      </p:sp>
      <p:sp>
        <p:nvSpPr>
          <p:cNvPr id="26" name="Text 24"/>
          <p:cNvSpPr/>
          <p:nvPr/>
        </p:nvSpPr>
        <p:spPr>
          <a:xfrm>
            <a:off x="640080" y="5394960"/>
            <a:ext cx="10911535" cy="320040"/>
          </a:xfrm>
          <a:prstGeom prst="rect">
            <a:avLst/>
          </a:prstGeom>
          <a:noFill/>
          <a:ln/>
        </p:spPr>
        <p:txBody>
          <a:bodyPr wrap="square" lIns="0" tIns="0" rIns="0" bIns="0" rtlCol="0" anchor="ctr"/>
          <a:lstStyle/>
          <a:p>
            <a:pPr algn="l" indent="0" marL="0">
              <a:buNone/>
            </a:pPr>
            <a:r>
              <a:rPr lang="en-US" sz="1300" i="1" dirty="0">
                <a:solidFill>
                  <a:srgbClr val="8E5D40"/>
                </a:solidFill>
                <a:latin typeface="Epilogue" pitchFamily="34" charset="0"/>
                <a:ea typeface="Epilogue" pitchFamily="34" charset="-122"/>
                <a:cs typeface="Epilogue" pitchFamily="34" charset="-120"/>
              </a:rPr>
              <a:t>Upper Eixample.  </a:t>
            </a:r>
            <a:pPr algn="l" indent="0" marL="0">
              <a:buNone/>
            </a:pPr>
            <a:r>
              <a:rPr lang="en-US" sz="1300" i="1" dirty="0">
                <a:solidFill>
                  <a:srgbClr val="8E5D40"/>
                </a:solidFill>
                <a:latin typeface="Epilogue" pitchFamily="34" charset="0"/>
                <a:ea typeface="Epilogue" pitchFamily="34" charset="-122"/>
                <a:cs typeface="Epilogue" pitchFamily="34" charset="-120"/>
              </a:rPr>
              <a:t>Diagonal.  </a:t>
            </a:r>
            <a:pPr algn="l" indent="0" marL="0">
              <a:buNone/>
            </a:pPr>
            <a:r>
              <a:rPr lang="en-US" sz="1300" i="1" dirty="0">
                <a:solidFill>
                  <a:srgbClr val="8E5D40"/>
                </a:solidFill>
                <a:latin typeface="Epilogue" pitchFamily="34" charset="0"/>
                <a:ea typeface="Epilogue" pitchFamily="34" charset="-122"/>
                <a:cs typeface="Epilogue" pitchFamily="34" charset="-120"/>
              </a:rPr>
              <a:t>Sarrià.  </a:t>
            </a:r>
            <a:pPr algn="l" indent="0" marL="0">
              <a:buNone/>
            </a:pPr>
            <a:r>
              <a:rPr lang="en-US" sz="1300" i="1" dirty="0">
                <a:solidFill>
                  <a:srgbClr val="8E5D40"/>
                </a:solidFill>
                <a:latin typeface="Epilogue" pitchFamily="34" charset="0"/>
                <a:ea typeface="Epilogue" pitchFamily="34" charset="-122"/>
                <a:cs typeface="Epilogue" pitchFamily="34" charset="-120"/>
              </a:rPr>
              <a:t>Born, by the park.  </a:t>
            </a:r>
            <a:pPr algn="l" indent="0" marL="0">
              <a:buNone/>
            </a:pPr>
            <a:r>
              <a:rPr lang="en-US" sz="1300" i="1" dirty="0">
                <a:solidFill>
                  <a:srgbClr val="8E5D40"/>
                </a:solidFill>
                <a:latin typeface="Epilogue" pitchFamily="34" charset="0"/>
                <a:ea typeface="Epilogue" pitchFamily="34" charset="-122"/>
                <a:cs typeface="Epilogue" pitchFamily="34" charset="-120"/>
              </a:rPr>
              <a:t>Sant Gervasi.  </a:t>
            </a:r>
            <a:pPr algn="l" indent="0" marL="0">
              <a:buNone/>
            </a:pPr>
            <a:r>
              <a:rPr lang="en-US" sz="1300" i="1" dirty="0">
                <a:solidFill>
                  <a:srgbClr val="8E5D40"/>
                </a:solidFill>
                <a:latin typeface="Epilogue" pitchFamily="34" charset="0"/>
                <a:ea typeface="Epilogue" pitchFamily="34" charset="-122"/>
                <a:cs typeface="Epilogue" pitchFamily="34" charset="-120"/>
              </a:rPr>
              <a:t>Gràcia.</a:t>
            </a:r>
            <a:endParaRPr lang="en-US" sz="1300" dirty="0"/>
          </a:p>
        </p:txBody>
      </p:sp>
      <p:sp>
        <p:nvSpPr>
          <p:cNvPr id="27" name="Text 25"/>
          <p:cNvSpPr/>
          <p:nvPr/>
        </p:nvSpPr>
        <p:spPr>
          <a:xfrm>
            <a:off x="640080" y="5715000"/>
            <a:ext cx="10911535" cy="457200"/>
          </a:xfrm>
          <a:prstGeom prst="rect">
            <a:avLst/>
          </a:prstGeom>
          <a:noFill/>
          <a:ln/>
        </p:spPr>
        <p:txBody>
          <a:bodyPr wrap="square" rtlCol="0" anchor="t"/>
          <a:lstStyle/>
          <a:p>
            <a:pPr algn="l" indent="0" marL="0">
              <a:lnSpc>
                <a:spcPct val="140000"/>
              </a:lnSpc>
              <a:buNone/>
            </a:pPr>
            <a:r>
              <a:rPr lang="en-US" sz="1000" dirty="0">
                <a:solidFill>
                  <a:srgbClr val="4A4A4A"/>
                </a:solidFill>
                <a:latin typeface="Epilogue" pitchFamily="34" charset="0"/>
                <a:ea typeface="Epilogue" pitchFamily="34" charset="-122"/>
                <a:cs typeface="Epilogue" pitchFamily="34" charset="-120"/>
              </a:rPr>
              <a:t>The academic at her desk in Gràcia. The founder running her firm in Sant Gervasi. The consultant pushing a stroller through Eixample. Whatever her day, her life is the subject — the brand is the hand pointing at her. This is the Belén Hostalet vibe: a Barcelona woman who has always been cool.</a:t>
            </a:r>
            <a:endParaRPr lang="en-US" sz="1000" dirty="0"/>
          </a:p>
        </p:txBody>
      </p:sp>
      <p:sp>
        <p:nvSpPr>
          <p:cNvPr id="28" name="Text 26"/>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18  ·  Visual Direction</a:t>
            </a:r>
            <a:endParaRPr lang="en-US" sz="800" dirty="0"/>
          </a:p>
        </p:txBody>
      </p:sp>
      <p:sp>
        <p:nvSpPr>
          <p:cNvPr id="29" name="Text 27"/>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The European reference for Korean skincare, with the Barcelona woman as protagonist</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188720"/>
            <a:ext cx="5669280" cy="868680"/>
          </a:xfrm>
          <a:prstGeom prst="rect">
            <a:avLst/>
          </a:prstGeom>
          <a:noFill/>
          <a:ln/>
        </p:spPr>
        <p:txBody>
          <a:bodyPr wrap="square" lIns="0" tIns="0" rIns="0" bIns="0" rtlCol="0" anchor="ctr"/>
          <a:lstStyle/>
          <a:p>
            <a:pPr algn="l" indent="0" marL="0">
              <a:buNone/>
            </a:pPr>
            <a:r>
              <a:rPr lang="en-US" sz="5800" spc="-100" kern="0" dirty="0">
                <a:solidFill>
                  <a:srgbClr val="1A1A1A"/>
                </a:solidFill>
                <a:latin typeface="Epilogue" pitchFamily="34" charset="0"/>
                <a:ea typeface="Epilogue" pitchFamily="34" charset="-122"/>
                <a:cs typeface="Epilogue" pitchFamily="34" charset="-120"/>
              </a:rPr>
              <a:t>Marketing</a:t>
            </a:r>
            <a:endParaRPr lang="en-US" sz="5800" dirty="0"/>
          </a:p>
        </p:txBody>
      </p:sp>
      <p:sp>
        <p:nvSpPr>
          <p:cNvPr id="10" name="Text 8"/>
          <p:cNvSpPr/>
          <p:nvPr/>
        </p:nvSpPr>
        <p:spPr>
          <a:xfrm>
            <a:off x="457200" y="2011680"/>
            <a:ext cx="5669280" cy="868680"/>
          </a:xfrm>
          <a:prstGeom prst="rect">
            <a:avLst/>
          </a:prstGeom>
          <a:noFill/>
          <a:ln/>
        </p:spPr>
        <p:txBody>
          <a:bodyPr wrap="square" lIns="0" tIns="0" rIns="0" bIns="0" rtlCol="0" anchor="ctr"/>
          <a:lstStyle/>
          <a:p>
            <a:pPr algn="l" indent="0" marL="0">
              <a:buNone/>
            </a:pPr>
            <a:r>
              <a:rPr lang="en-US" sz="5800" spc="-100" kern="0" dirty="0">
                <a:solidFill>
                  <a:srgbClr val="1A1A1A"/>
                </a:solidFill>
                <a:latin typeface="Epilogue" pitchFamily="34" charset="0"/>
                <a:ea typeface="Epilogue" pitchFamily="34" charset="-122"/>
                <a:cs typeface="Epilogue" pitchFamily="34" charset="-120"/>
              </a:rPr>
              <a:t>Channels</a:t>
            </a:r>
            <a:endParaRPr lang="en-US" sz="5800" dirty="0"/>
          </a:p>
        </p:txBody>
      </p:sp>
      <p:sp>
        <p:nvSpPr>
          <p:cNvPr id="11" name="Text 9"/>
          <p:cNvSpPr/>
          <p:nvPr/>
        </p:nvSpPr>
        <p:spPr>
          <a:xfrm>
            <a:off x="457200" y="3108960"/>
            <a:ext cx="5669280" cy="914400"/>
          </a:xfrm>
          <a:prstGeom prst="rect">
            <a:avLst/>
          </a:prstGeom>
          <a:noFill/>
          <a:ln/>
        </p:spPr>
        <p:txBody>
          <a:bodyPr wrap="square" rtlCol="0" anchor="t"/>
          <a:lstStyle/>
          <a:p>
            <a:pPr algn="l" indent="0" marL="0">
              <a:lnSpc>
                <a:spcPct val="145000"/>
              </a:lnSpc>
              <a:buNone/>
            </a:pPr>
            <a:r>
              <a:rPr lang="en-US" sz="1200" dirty="0">
                <a:solidFill>
                  <a:srgbClr val="4A4A4A"/>
                </a:solidFill>
                <a:latin typeface="Epilogue" pitchFamily="34" charset="0"/>
                <a:ea typeface="Epilogue" pitchFamily="34" charset="-122"/>
                <a:cs typeface="Epilogue" pitchFamily="34" charset="-120"/>
              </a:rPr>
              <a:t>Seven campaigns, May → September 2026, compounding toward the door at Enric Granados. One creative system. One voice. One face. Ani is the bridge.</a:t>
            </a:r>
            <a:endParaRPr lang="en-US" sz="1200" dirty="0"/>
          </a:p>
        </p:txBody>
      </p:sp>
      <p:sp>
        <p:nvSpPr>
          <p:cNvPr id="12" name="Text 10"/>
          <p:cNvSpPr/>
          <p:nvPr/>
        </p:nvSpPr>
        <p:spPr>
          <a:xfrm>
            <a:off x="6400800" y="1188720"/>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01</a:t>
            </a:r>
            <a:endParaRPr lang="en-US" sz="1600" dirty="0"/>
          </a:p>
        </p:txBody>
      </p:sp>
      <p:sp>
        <p:nvSpPr>
          <p:cNvPr id="13" name="Text 11"/>
          <p:cNvSpPr/>
          <p:nvPr/>
        </p:nvSpPr>
        <p:spPr>
          <a:xfrm>
            <a:off x="6903720" y="1188720"/>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The Site Relaunch</a:t>
            </a:r>
            <a:endParaRPr lang="en-US" sz="1200" dirty="0"/>
          </a:p>
        </p:txBody>
      </p:sp>
      <p:sp>
        <p:nvSpPr>
          <p:cNvPr id="14" name="Text 12"/>
          <p:cNvSpPr/>
          <p:nvPr/>
        </p:nvSpPr>
        <p:spPr>
          <a:xfrm>
            <a:off x="9692640" y="1188720"/>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May → June</a:t>
            </a:r>
            <a:endParaRPr lang="en-US" sz="900" dirty="0"/>
          </a:p>
        </p:txBody>
      </p:sp>
      <p:sp>
        <p:nvSpPr>
          <p:cNvPr id="15" name="Text 13"/>
          <p:cNvSpPr/>
          <p:nvPr/>
        </p:nvSpPr>
        <p:spPr>
          <a:xfrm>
            <a:off x="6903720" y="1481328"/>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yaksok.com today is a product list. By end of June it is a brand.</a:t>
            </a:r>
            <a:endParaRPr lang="en-US" sz="950" dirty="0"/>
          </a:p>
        </p:txBody>
      </p:sp>
      <p:sp>
        <p:nvSpPr>
          <p:cNvPr id="16" name="Shape 14"/>
          <p:cNvSpPr/>
          <p:nvPr/>
        </p:nvSpPr>
        <p:spPr>
          <a:xfrm>
            <a:off x="6400800" y="1847088"/>
            <a:ext cx="5330952" cy="0"/>
          </a:xfrm>
          <a:prstGeom prst="line">
            <a:avLst/>
          </a:prstGeom>
          <a:noFill/>
          <a:ln w="5080">
            <a:solidFill>
              <a:srgbClr val="B5B3AE"/>
            </a:solidFill>
            <a:prstDash val="solid"/>
          </a:ln>
        </p:spPr>
      </p:sp>
      <p:sp>
        <p:nvSpPr>
          <p:cNvPr id="17" name="Text 15"/>
          <p:cNvSpPr/>
          <p:nvPr/>
        </p:nvSpPr>
        <p:spPr>
          <a:xfrm>
            <a:off x="6400800" y="1901952"/>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02</a:t>
            </a:r>
            <a:endParaRPr lang="en-US" sz="1600" dirty="0"/>
          </a:p>
        </p:txBody>
      </p:sp>
      <p:sp>
        <p:nvSpPr>
          <p:cNvPr id="18" name="Text 16"/>
          <p:cNvSpPr/>
          <p:nvPr/>
        </p:nvSpPr>
        <p:spPr>
          <a:xfrm>
            <a:off x="6903720" y="1901952"/>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The Arrivals</a:t>
            </a:r>
            <a:endParaRPr lang="en-US" sz="1200" dirty="0"/>
          </a:p>
        </p:txBody>
      </p:sp>
      <p:sp>
        <p:nvSpPr>
          <p:cNvPr id="19" name="Text 17"/>
          <p:cNvSpPr/>
          <p:nvPr/>
        </p:nvSpPr>
        <p:spPr>
          <a:xfrm>
            <a:off x="9692640" y="1901952"/>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June → September</a:t>
            </a:r>
            <a:endParaRPr lang="en-US" sz="900" dirty="0"/>
          </a:p>
        </p:txBody>
      </p:sp>
      <p:sp>
        <p:nvSpPr>
          <p:cNvPr id="20" name="Text 18"/>
          <p:cNvSpPr/>
          <p:nvPr/>
        </p:nvSpPr>
        <p:spPr>
          <a:xfrm>
            <a:off x="6903720" y="2194560"/>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The visual system that becomes the brand at a glance.</a:t>
            </a:r>
            <a:endParaRPr lang="en-US" sz="950" dirty="0"/>
          </a:p>
        </p:txBody>
      </p:sp>
      <p:sp>
        <p:nvSpPr>
          <p:cNvPr id="21" name="Shape 19"/>
          <p:cNvSpPr/>
          <p:nvPr/>
        </p:nvSpPr>
        <p:spPr>
          <a:xfrm>
            <a:off x="6400800" y="2560320"/>
            <a:ext cx="5330952" cy="0"/>
          </a:xfrm>
          <a:prstGeom prst="line">
            <a:avLst/>
          </a:prstGeom>
          <a:noFill/>
          <a:ln w="5080">
            <a:solidFill>
              <a:srgbClr val="B5B3AE"/>
            </a:solidFill>
            <a:prstDash val="solid"/>
          </a:ln>
        </p:spPr>
      </p:sp>
      <p:sp>
        <p:nvSpPr>
          <p:cNvPr id="22" name="Text 20"/>
          <p:cNvSpPr/>
          <p:nvPr/>
        </p:nvSpPr>
        <p:spPr>
          <a:xfrm>
            <a:off x="6400800" y="2615184"/>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03</a:t>
            </a:r>
            <a:endParaRPr lang="en-US" sz="1600" dirty="0"/>
          </a:p>
        </p:txBody>
      </p:sp>
      <p:sp>
        <p:nvSpPr>
          <p:cNvPr id="23" name="Text 21"/>
          <p:cNvSpPr/>
          <p:nvPr/>
        </p:nvSpPr>
        <p:spPr>
          <a:xfrm>
            <a:off x="6903720" y="2615184"/>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Paid, Scaled</a:t>
            </a:r>
            <a:endParaRPr lang="en-US" sz="1200" dirty="0"/>
          </a:p>
        </p:txBody>
      </p:sp>
      <p:sp>
        <p:nvSpPr>
          <p:cNvPr id="24" name="Text 22"/>
          <p:cNvSpPr/>
          <p:nvPr/>
        </p:nvSpPr>
        <p:spPr>
          <a:xfrm>
            <a:off x="9692640" y="2615184"/>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Rolling, ramping</a:t>
            </a:r>
            <a:endParaRPr lang="en-US" sz="900" dirty="0"/>
          </a:p>
        </p:txBody>
      </p:sp>
      <p:sp>
        <p:nvSpPr>
          <p:cNvPr id="25" name="Text 23"/>
          <p:cNvSpPr/>
          <p:nvPr/>
        </p:nvSpPr>
        <p:spPr>
          <a:xfrm>
            <a:off x="6903720" y="2907792"/>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From €3k/month to the brand's primary acquisition engine.</a:t>
            </a:r>
            <a:endParaRPr lang="en-US" sz="950" dirty="0"/>
          </a:p>
        </p:txBody>
      </p:sp>
      <p:sp>
        <p:nvSpPr>
          <p:cNvPr id="26" name="Shape 24"/>
          <p:cNvSpPr/>
          <p:nvPr/>
        </p:nvSpPr>
        <p:spPr>
          <a:xfrm>
            <a:off x="6400800" y="3273552"/>
            <a:ext cx="5330952" cy="0"/>
          </a:xfrm>
          <a:prstGeom prst="line">
            <a:avLst/>
          </a:prstGeom>
          <a:noFill/>
          <a:ln w="5080">
            <a:solidFill>
              <a:srgbClr val="B5B3AE"/>
            </a:solidFill>
            <a:prstDash val="solid"/>
          </a:ln>
        </p:spPr>
      </p:sp>
      <p:sp>
        <p:nvSpPr>
          <p:cNvPr id="27" name="Text 25"/>
          <p:cNvSpPr/>
          <p:nvPr/>
        </p:nvSpPr>
        <p:spPr>
          <a:xfrm>
            <a:off x="6400800" y="3328416"/>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04</a:t>
            </a:r>
            <a:endParaRPr lang="en-US" sz="1600" dirty="0"/>
          </a:p>
        </p:txBody>
      </p:sp>
      <p:sp>
        <p:nvSpPr>
          <p:cNvPr id="28" name="Text 26"/>
          <p:cNvSpPr/>
          <p:nvPr/>
        </p:nvSpPr>
        <p:spPr>
          <a:xfrm>
            <a:off x="6903720" y="3328416"/>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Ani, the Curator</a:t>
            </a:r>
            <a:endParaRPr lang="en-US" sz="1200" dirty="0"/>
          </a:p>
        </p:txBody>
      </p:sp>
      <p:sp>
        <p:nvSpPr>
          <p:cNvPr id="29" name="Text 27"/>
          <p:cNvSpPr/>
          <p:nvPr/>
        </p:nvSpPr>
        <p:spPr>
          <a:xfrm>
            <a:off x="9692640" y="3328416"/>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Always-on</a:t>
            </a:r>
            <a:endParaRPr lang="en-US" sz="900" dirty="0"/>
          </a:p>
        </p:txBody>
      </p:sp>
      <p:sp>
        <p:nvSpPr>
          <p:cNvPr id="30" name="Text 28"/>
          <p:cNvSpPr/>
          <p:nvPr/>
        </p:nvSpPr>
        <p:spPr>
          <a:xfrm>
            <a:off x="6903720" y="3621024"/>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Founder-led. The cheapest, fastest, most authentic awareness lever.</a:t>
            </a:r>
            <a:endParaRPr lang="en-US" sz="950" dirty="0"/>
          </a:p>
        </p:txBody>
      </p:sp>
      <p:sp>
        <p:nvSpPr>
          <p:cNvPr id="31" name="Shape 29"/>
          <p:cNvSpPr/>
          <p:nvPr/>
        </p:nvSpPr>
        <p:spPr>
          <a:xfrm>
            <a:off x="6400800" y="3986784"/>
            <a:ext cx="5330952" cy="0"/>
          </a:xfrm>
          <a:prstGeom prst="line">
            <a:avLst/>
          </a:prstGeom>
          <a:noFill/>
          <a:ln w="5080">
            <a:solidFill>
              <a:srgbClr val="B5B3AE"/>
            </a:solidFill>
            <a:prstDash val="solid"/>
          </a:ln>
        </p:spPr>
      </p:sp>
      <p:sp>
        <p:nvSpPr>
          <p:cNvPr id="32" name="Text 30"/>
          <p:cNvSpPr/>
          <p:nvPr/>
        </p:nvSpPr>
        <p:spPr>
          <a:xfrm>
            <a:off x="6400800" y="4041648"/>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05</a:t>
            </a:r>
            <a:endParaRPr lang="en-US" sz="1600" dirty="0"/>
          </a:p>
        </p:txBody>
      </p:sp>
      <p:sp>
        <p:nvSpPr>
          <p:cNvPr id="33" name="Text 31"/>
          <p:cNvSpPr/>
          <p:nvPr/>
        </p:nvSpPr>
        <p:spPr>
          <a:xfrm>
            <a:off x="6903720" y="4041648"/>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The Seeding Campaign</a:t>
            </a:r>
            <a:endParaRPr lang="en-US" sz="1200" dirty="0"/>
          </a:p>
        </p:txBody>
      </p:sp>
      <p:sp>
        <p:nvSpPr>
          <p:cNvPr id="34" name="Text 32"/>
          <p:cNvSpPr/>
          <p:nvPr/>
        </p:nvSpPr>
        <p:spPr>
          <a:xfrm>
            <a:off x="9692640" y="4041648"/>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June → August</a:t>
            </a:r>
            <a:endParaRPr lang="en-US" sz="900" dirty="0"/>
          </a:p>
        </p:txBody>
      </p:sp>
      <p:sp>
        <p:nvSpPr>
          <p:cNvPr id="35" name="Text 33"/>
          <p:cNvSpPr/>
          <p:nvPr/>
        </p:nvSpPr>
        <p:spPr>
          <a:xfrm>
            <a:off x="6903720" y="4334256"/>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100 women across Europe, each chosen by name. Casting, not influencer marketing.</a:t>
            </a:r>
            <a:endParaRPr lang="en-US" sz="950" dirty="0"/>
          </a:p>
        </p:txBody>
      </p:sp>
      <p:sp>
        <p:nvSpPr>
          <p:cNvPr id="36" name="Shape 34"/>
          <p:cNvSpPr/>
          <p:nvPr/>
        </p:nvSpPr>
        <p:spPr>
          <a:xfrm>
            <a:off x="6400800" y="4700016"/>
            <a:ext cx="5330952" cy="0"/>
          </a:xfrm>
          <a:prstGeom prst="line">
            <a:avLst/>
          </a:prstGeom>
          <a:noFill/>
          <a:ln w="5080">
            <a:solidFill>
              <a:srgbClr val="B5B3AE"/>
            </a:solidFill>
            <a:prstDash val="solid"/>
          </a:ln>
        </p:spPr>
      </p:sp>
      <p:sp>
        <p:nvSpPr>
          <p:cNvPr id="37" name="Text 35"/>
          <p:cNvSpPr/>
          <p:nvPr/>
        </p:nvSpPr>
        <p:spPr>
          <a:xfrm>
            <a:off x="6400800" y="4754880"/>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06</a:t>
            </a:r>
            <a:endParaRPr lang="en-US" sz="1600" dirty="0"/>
          </a:p>
        </p:txBody>
      </p:sp>
      <p:sp>
        <p:nvSpPr>
          <p:cNvPr id="38" name="Text 36"/>
          <p:cNvSpPr/>
          <p:nvPr/>
        </p:nvSpPr>
        <p:spPr>
          <a:xfrm>
            <a:off x="6903720" y="4754880"/>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Press &amp; Partnerships</a:t>
            </a:r>
            <a:endParaRPr lang="en-US" sz="1200" dirty="0"/>
          </a:p>
        </p:txBody>
      </p:sp>
      <p:sp>
        <p:nvSpPr>
          <p:cNvPr id="39" name="Text 37"/>
          <p:cNvSpPr/>
          <p:nvPr/>
        </p:nvSpPr>
        <p:spPr>
          <a:xfrm>
            <a:off x="9692640" y="4754880"/>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August → September</a:t>
            </a:r>
            <a:endParaRPr lang="en-US" sz="900" dirty="0"/>
          </a:p>
        </p:txBody>
      </p:sp>
      <p:sp>
        <p:nvSpPr>
          <p:cNvPr id="40" name="Text 38"/>
          <p:cNvSpPr/>
          <p:nvPr/>
        </p:nvSpPr>
        <p:spPr>
          <a:xfrm>
            <a:off x="6903720" y="5047488"/>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Vogue España, Madame Figaro, La Vanguardia, FT How To Spend It.</a:t>
            </a:r>
            <a:endParaRPr lang="en-US" sz="950" dirty="0"/>
          </a:p>
        </p:txBody>
      </p:sp>
      <p:sp>
        <p:nvSpPr>
          <p:cNvPr id="41" name="Shape 39"/>
          <p:cNvSpPr/>
          <p:nvPr/>
        </p:nvSpPr>
        <p:spPr>
          <a:xfrm>
            <a:off x="6400800" y="5413248"/>
            <a:ext cx="5330952" cy="0"/>
          </a:xfrm>
          <a:prstGeom prst="line">
            <a:avLst/>
          </a:prstGeom>
          <a:noFill/>
          <a:ln w="5080">
            <a:solidFill>
              <a:srgbClr val="B5B3AE"/>
            </a:solidFill>
            <a:prstDash val="solid"/>
          </a:ln>
        </p:spPr>
      </p:sp>
      <p:sp>
        <p:nvSpPr>
          <p:cNvPr id="42" name="Text 40"/>
          <p:cNvSpPr/>
          <p:nvPr/>
        </p:nvSpPr>
        <p:spPr>
          <a:xfrm>
            <a:off x="6400800" y="5468112"/>
            <a:ext cx="502920" cy="274320"/>
          </a:xfrm>
          <a:prstGeom prst="rect">
            <a:avLst/>
          </a:prstGeom>
          <a:noFill/>
          <a:ln/>
        </p:spPr>
        <p:txBody>
          <a:bodyPr wrap="square" rtlCol="0" anchor="t"/>
          <a:lstStyle/>
          <a:p>
            <a:pPr algn="l" indent="0" marL="0">
              <a:buNone/>
            </a:pPr>
            <a:r>
              <a:rPr lang="en-US" sz="1600" i="1" dirty="0">
                <a:solidFill>
                  <a:srgbClr val="8E5D40"/>
                </a:solidFill>
                <a:latin typeface="Epilogue" pitchFamily="34" charset="0"/>
                <a:ea typeface="Epilogue" pitchFamily="34" charset="-122"/>
                <a:cs typeface="Epilogue" pitchFamily="34" charset="-120"/>
              </a:rPr>
              <a:t>07</a:t>
            </a:r>
            <a:endParaRPr lang="en-US" sz="1600" dirty="0"/>
          </a:p>
        </p:txBody>
      </p:sp>
      <p:sp>
        <p:nvSpPr>
          <p:cNvPr id="43" name="Text 41"/>
          <p:cNvSpPr/>
          <p:nvPr/>
        </p:nvSpPr>
        <p:spPr>
          <a:xfrm>
            <a:off x="6903720" y="5468112"/>
            <a:ext cx="2743200" cy="274320"/>
          </a:xfrm>
          <a:prstGeom prst="rect">
            <a:avLst/>
          </a:prstGeom>
          <a:noFill/>
          <a:ln/>
        </p:spPr>
        <p:txBody>
          <a:bodyPr wrap="square" rtlCol="0" anchor="t"/>
          <a:lstStyle/>
          <a:p>
            <a:pPr algn="l" indent="0" marL="0">
              <a:buNone/>
            </a:pPr>
            <a:r>
              <a:rPr lang="en-US" sz="1200" b="1" dirty="0">
                <a:solidFill>
                  <a:srgbClr val="1A1A1A"/>
                </a:solidFill>
                <a:latin typeface="Epilogue" pitchFamily="34" charset="0"/>
                <a:ea typeface="Epilogue" pitchFamily="34" charset="-122"/>
                <a:cs typeface="Epilogue" pitchFamily="34" charset="-120"/>
              </a:rPr>
              <a:t>The Opening</a:t>
            </a:r>
            <a:endParaRPr lang="en-US" sz="1200" dirty="0"/>
          </a:p>
        </p:txBody>
      </p:sp>
      <p:sp>
        <p:nvSpPr>
          <p:cNvPr id="44" name="Text 42"/>
          <p:cNvSpPr/>
          <p:nvPr/>
        </p:nvSpPr>
        <p:spPr>
          <a:xfrm>
            <a:off x="9692640" y="5468112"/>
            <a:ext cx="2011680" cy="274320"/>
          </a:xfrm>
          <a:prstGeom prst="rect">
            <a:avLst/>
          </a:prstGeom>
          <a:noFill/>
          <a:ln/>
        </p:spPr>
        <p:txBody>
          <a:bodyPr wrap="square" rtlCol="0" anchor="t"/>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September</a:t>
            </a:r>
            <a:endParaRPr lang="en-US" sz="900" dirty="0"/>
          </a:p>
        </p:txBody>
      </p:sp>
      <p:sp>
        <p:nvSpPr>
          <p:cNvPr id="45" name="Text 43"/>
          <p:cNvSpPr/>
          <p:nvPr/>
        </p:nvSpPr>
        <p:spPr>
          <a:xfrm>
            <a:off x="6903720" y="5760720"/>
            <a:ext cx="4828032" cy="36576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A ceremony, not a launch. The brand's first public appearance.</a:t>
            </a:r>
            <a:endParaRPr lang="en-US" sz="950" dirty="0"/>
          </a:p>
        </p:txBody>
      </p:sp>
      <p:sp>
        <p:nvSpPr>
          <p:cNvPr id="46" name="Text 4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19  ·  Marketing Channels</a:t>
            </a:r>
            <a:endParaRPr lang="en-US" sz="800" dirty="0"/>
          </a:p>
        </p:txBody>
      </p:sp>
      <p:sp>
        <p:nvSpPr>
          <p:cNvPr id="47" name="Text 4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Seven campaigns  ·  May → September 2026</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914400"/>
          </a:xfrm>
          <a:prstGeom prst="rect">
            <a:avLst/>
          </a:prstGeom>
          <a:noFill/>
          <a:ln/>
        </p:spPr>
        <p:txBody>
          <a:bodyPr wrap="square" lIns="0" tIns="0" rIns="0" bIns="0" rtlCol="0" anchor="ctr"/>
          <a:lstStyle/>
          <a:p>
            <a:pPr algn="ctr" indent="0" marL="0">
              <a:buNone/>
            </a:pPr>
            <a:r>
              <a:rPr lang="en-US" sz="5400" spc="-100" kern="0" dirty="0">
                <a:solidFill>
                  <a:srgbClr val="1A1A1A"/>
                </a:solidFill>
                <a:latin typeface="Epilogue" pitchFamily="34" charset="0"/>
                <a:ea typeface="Epilogue" pitchFamily="34" charset="-122"/>
                <a:cs typeface="Epilogue" pitchFamily="34" charset="-120"/>
              </a:rPr>
              <a:t>Marketing Structure</a:t>
            </a:r>
            <a:endParaRPr lang="en-US" sz="5400" dirty="0"/>
          </a:p>
        </p:txBody>
      </p:sp>
      <p:sp>
        <p:nvSpPr>
          <p:cNvPr id="10" name="Text 8"/>
          <p:cNvSpPr/>
          <p:nvPr/>
        </p:nvSpPr>
        <p:spPr>
          <a:xfrm>
            <a:off x="457200" y="1783080"/>
            <a:ext cx="11277295" cy="365760"/>
          </a:xfrm>
          <a:prstGeom prst="rect">
            <a:avLst/>
          </a:prstGeom>
          <a:noFill/>
          <a:ln/>
        </p:spPr>
        <p:txBody>
          <a:bodyPr wrap="square" rtlCol="0" anchor="ctr"/>
          <a:lstStyle/>
          <a:p>
            <a:pPr algn="ctr" indent="0" marL="0">
              <a:buNone/>
            </a:pPr>
            <a:r>
              <a:rPr lang="en-US" sz="1500" i="1" dirty="0">
                <a:solidFill>
                  <a:srgbClr val="8E5D40"/>
                </a:solidFill>
                <a:latin typeface="Epilogue" pitchFamily="34" charset="0"/>
                <a:ea typeface="Epilogue" pitchFamily="34" charset="-122"/>
                <a:cs typeface="Epilogue" pitchFamily="34" charset="-120"/>
              </a:rPr>
              <a:t>"Be an owner, not a renter."</a:t>
            </a:r>
            <a:endParaRPr lang="en-US" sz="1500" dirty="0"/>
          </a:p>
        </p:txBody>
      </p:sp>
      <p:sp>
        <p:nvSpPr>
          <p:cNvPr id="11" name="Text 9"/>
          <p:cNvSpPr/>
          <p:nvPr/>
        </p:nvSpPr>
        <p:spPr>
          <a:xfrm>
            <a:off x="457200" y="2377440"/>
            <a:ext cx="59436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THE NINE AREAS  ·  AND WHO OWNS THEM</a:t>
            </a:r>
            <a:endParaRPr lang="en-US" sz="900" dirty="0"/>
          </a:p>
        </p:txBody>
      </p:sp>
      <p:sp>
        <p:nvSpPr>
          <p:cNvPr id="12" name="Text 10"/>
          <p:cNvSpPr/>
          <p:nvPr/>
        </p:nvSpPr>
        <p:spPr>
          <a:xfrm>
            <a:off x="457200" y="269748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Social media</a:t>
            </a:r>
            <a:endParaRPr lang="en-US" sz="1250" dirty="0"/>
          </a:p>
        </p:txBody>
      </p:sp>
      <p:sp>
        <p:nvSpPr>
          <p:cNvPr id="13" name="Text 11"/>
          <p:cNvSpPr/>
          <p:nvPr/>
        </p:nvSpPr>
        <p:spPr>
          <a:xfrm>
            <a:off x="3200400" y="269748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Nia  ·  organic + community</a:t>
            </a:r>
            <a:endParaRPr lang="en-US" sz="1000" dirty="0"/>
          </a:p>
        </p:txBody>
      </p:sp>
      <p:sp>
        <p:nvSpPr>
          <p:cNvPr id="14" name="Shape 12"/>
          <p:cNvSpPr/>
          <p:nvPr/>
        </p:nvSpPr>
        <p:spPr>
          <a:xfrm>
            <a:off x="457200" y="3008376"/>
            <a:ext cx="5943600" cy="0"/>
          </a:xfrm>
          <a:prstGeom prst="line">
            <a:avLst/>
          </a:prstGeom>
          <a:noFill/>
          <a:ln w="6350">
            <a:solidFill>
              <a:srgbClr val="B5B3AE"/>
            </a:solidFill>
            <a:prstDash val="solid"/>
          </a:ln>
        </p:spPr>
      </p:sp>
      <p:sp>
        <p:nvSpPr>
          <p:cNvPr id="15" name="Text 13"/>
          <p:cNvSpPr/>
          <p:nvPr/>
        </p:nvSpPr>
        <p:spPr>
          <a:xfrm>
            <a:off x="457200" y="301752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Content asset creation</a:t>
            </a:r>
            <a:endParaRPr lang="en-US" sz="1250" dirty="0"/>
          </a:p>
        </p:txBody>
      </p:sp>
      <p:sp>
        <p:nvSpPr>
          <p:cNvPr id="16" name="Text 14"/>
          <p:cNvSpPr/>
          <p:nvPr/>
        </p:nvSpPr>
        <p:spPr>
          <a:xfrm>
            <a:off x="3200400" y="301752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Laia  ·  photo, video, UGC</a:t>
            </a:r>
            <a:endParaRPr lang="en-US" sz="1000" dirty="0"/>
          </a:p>
        </p:txBody>
      </p:sp>
      <p:sp>
        <p:nvSpPr>
          <p:cNvPr id="17" name="Shape 15"/>
          <p:cNvSpPr/>
          <p:nvPr/>
        </p:nvSpPr>
        <p:spPr>
          <a:xfrm>
            <a:off x="457200" y="3328416"/>
            <a:ext cx="5943600" cy="0"/>
          </a:xfrm>
          <a:prstGeom prst="line">
            <a:avLst/>
          </a:prstGeom>
          <a:noFill/>
          <a:ln w="6350">
            <a:solidFill>
              <a:srgbClr val="B5B3AE"/>
            </a:solidFill>
            <a:prstDash val="solid"/>
          </a:ln>
        </p:spPr>
      </p:sp>
      <p:sp>
        <p:nvSpPr>
          <p:cNvPr id="18" name="Text 16"/>
          <p:cNvSpPr/>
          <p:nvPr/>
        </p:nvSpPr>
        <p:spPr>
          <a:xfrm>
            <a:off x="457200" y="333756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Performance marketing</a:t>
            </a:r>
            <a:endParaRPr lang="en-US" sz="1250" dirty="0"/>
          </a:p>
        </p:txBody>
      </p:sp>
      <p:sp>
        <p:nvSpPr>
          <p:cNvPr id="19" name="Text 17"/>
          <p:cNvSpPr/>
          <p:nvPr/>
        </p:nvSpPr>
        <p:spPr>
          <a:xfrm>
            <a:off x="3200400" y="333756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Alejandro  ·  Meta, Google</a:t>
            </a:r>
            <a:endParaRPr lang="en-US" sz="1000" dirty="0"/>
          </a:p>
        </p:txBody>
      </p:sp>
      <p:sp>
        <p:nvSpPr>
          <p:cNvPr id="20" name="Shape 18"/>
          <p:cNvSpPr/>
          <p:nvPr/>
        </p:nvSpPr>
        <p:spPr>
          <a:xfrm>
            <a:off x="457200" y="3648456"/>
            <a:ext cx="5943600" cy="0"/>
          </a:xfrm>
          <a:prstGeom prst="line">
            <a:avLst/>
          </a:prstGeom>
          <a:noFill/>
          <a:ln w="6350">
            <a:solidFill>
              <a:srgbClr val="B5B3AE"/>
            </a:solidFill>
            <a:prstDash val="solid"/>
          </a:ln>
        </p:spPr>
      </p:sp>
      <p:sp>
        <p:nvSpPr>
          <p:cNvPr id="21" name="Text 19"/>
          <p:cNvSpPr/>
          <p:nvPr/>
        </p:nvSpPr>
        <p:spPr>
          <a:xfrm>
            <a:off x="457200" y="365760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SEO &amp; LMO</a:t>
            </a:r>
            <a:endParaRPr lang="en-US" sz="1250" dirty="0"/>
          </a:p>
        </p:txBody>
      </p:sp>
      <p:sp>
        <p:nvSpPr>
          <p:cNvPr id="22" name="Text 20"/>
          <p:cNvSpPr/>
          <p:nvPr/>
        </p:nvSpPr>
        <p:spPr>
          <a:xfrm>
            <a:off x="3200400" y="365760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Alejandro</a:t>
            </a:r>
            <a:endParaRPr lang="en-US" sz="1000" dirty="0"/>
          </a:p>
        </p:txBody>
      </p:sp>
      <p:sp>
        <p:nvSpPr>
          <p:cNvPr id="23" name="Shape 21"/>
          <p:cNvSpPr/>
          <p:nvPr/>
        </p:nvSpPr>
        <p:spPr>
          <a:xfrm>
            <a:off x="457200" y="3968496"/>
            <a:ext cx="5943600" cy="0"/>
          </a:xfrm>
          <a:prstGeom prst="line">
            <a:avLst/>
          </a:prstGeom>
          <a:noFill/>
          <a:ln w="6350">
            <a:solidFill>
              <a:srgbClr val="B5B3AE"/>
            </a:solidFill>
            <a:prstDash val="solid"/>
          </a:ln>
        </p:spPr>
      </p:sp>
      <p:sp>
        <p:nvSpPr>
          <p:cNvPr id="24" name="Text 22"/>
          <p:cNvSpPr/>
          <p:nvPr/>
        </p:nvSpPr>
        <p:spPr>
          <a:xfrm>
            <a:off x="457200" y="397764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Ecommerce &amp; user lifecycle</a:t>
            </a:r>
            <a:endParaRPr lang="en-US" sz="1250" dirty="0"/>
          </a:p>
        </p:txBody>
      </p:sp>
      <p:sp>
        <p:nvSpPr>
          <p:cNvPr id="25" name="Text 23"/>
          <p:cNvSpPr/>
          <p:nvPr/>
        </p:nvSpPr>
        <p:spPr>
          <a:xfrm>
            <a:off x="3200400" y="397764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Paudelmar  ·  strategy &amp; optimisation</a:t>
            </a:r>
            <a:endParaRPr lang="en-US" sz="1000" dirty="0"/>
          </a:p>
        </p:txBody>
      </p:sp>
      <p:sp>
        <p:nvSpPr>
          <p:cNvPr id="26" name="Shape 24"/>
          <p:cNvSpPr/>
          <p:nvPr/>
        </p:nvSpPr>
        <p:spPr>
          <a:xfrm>
            <a:off x="457200" y="4288536"/>
            <a:ext cx="5943600" cy="0"/>
          </a:xfrm>
          <a:prstGeom prst="line">
            <a:avLst/>
          </a:prstGeom>
          <a:noFill/>
          <a:ln w="6350">
            <a:solidFill>
              <a:srgbClr val="B5B3AE"/>
            </a:solidFill>
            <a:prstDash val="solid"/>
          </a:ln>
        </p:spPr>
      </p:sp>
      <p:sp>
        <p:nvSpPr>
          <p:cNvPr id="27" name="Text 25"/>
          <p:cNvSpPr/>
          <p:nvPr/>
        </p:nvSpPr>
        <p:spPr>
          <a:xfrm>
            <a:off x="457200" y="429768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Email marketing &amp; workflows</a:t>
            </a:r>
            <a:endParaRPr lang="en-US" sz="1250" dirty="0"/>
          </a:p>
        </p:txBody>
      </p:sp>
      <p:sp>
        <p:nvSpPr>
          <p:cNvPr id="28" name="Text 26"/>
          <p:cNvSpPr/>
          <p:nvPr/>
        </p:nvSpPr>
        <p:spPr>
          <a:xfrm>
            <a:off x="3200400" y="429768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Aina  ·  flows, campaigns, list</a:t>
            </a:r>
            <a:endParaRPr lang="en-US" sz="1000" dirty="0"/>
          </a:p>
        </p:txBody>
      </p:sp>
      <p:sp>
        <p:nvSpPr>
          <p:cNvPr id="29" name="Shape 27"/>
          <p:cNvSpPr/>
          <p:nvPr/>
        </p:nvSpPr>
        <p:spPr>
          <a:xfrm>
            <a:off x="457200" y="4608576"/>
            <a:ext cx="5943600" cy="0"/>
          </a:xfrm>
          <a:prstGeom prst="line">
            <a:avLst/>
          </a:prstGeom>
          <a:noFill/>
          <a:ln w="6350">
            <a:solidFill>
              <a:srgbClr val="B5B3AE"/>
            </a:solidFill>
            <a:prstDash val="solid"/>
          </a:ln>
        </p:spPr>
      </p:sp>
      <p:sp>
        <p:nvSpPr>
          <p:cNvPr id="30" name="Text 28"/>
          <p:cNvSpPr/>
          <p:nvPr/>
        </p:nvSpPr>
        <p:spPr>
          <a:xfrm>
            <a:off x="457200" y="461772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Brand campaigns</a:t>
            </a:r>
            <a:endParaRPr lang="en-US" sz="1250" dirty="0"/>
          </a:p>
        </p:txBody>
      </p:sp>
      <p:sp>
        <p:nvSpPr>
          <p:cNvPr id="31" name="Text 29"/>
          <p:cNvSpPr/>
          <p:nvPr/>
        </p:nvSpPr>
        <p:spPr>
          <a:xfrm>
            <a:off x="3200400" y="461772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Paudelmar</a:t>
            </a:r>
            <a:endParaRPr lang="en-US" sz="1000" dirty="0"/>
          </a:p>
        </p:txBody>
      </p:sp>
      <p:sp>
        <p:nvSpPr>
          <p:cNvPr id="32" name="Shape 30"/>
          <p:cNvSpPr/>
          <p:nvPr/>
        </p:nvSpPr>
        <p:spPr>
          <a:xfrm>
            <a:off x="457200" y="4928616"/>
            <a:ext cx="5943600" cy="0"/>
          </a:xfrm>
          <a:prstGeom prst="line">
            <a:avLst/>
          </a:prstGeom>
          <a:noFill/>
          <a:ln w="6350">
            <a:solidFill>
              <a:srgbClr val="B5B3AE"/>
            </a:solidFill>
            <a:prstDash val="solid"/>
          </a:ln>
        </p:spPr>
      </p:sp>
      <p:sp>
        <p:nvSpPr>
          <p:cNvPr id="33" name="Text 31"/>
          <p:cNvSpPr/>
          <p:nvPr/>
        </p:nvSpPr>
        <p:spPr>
          <a:xfrm>
            <a:off x="457200" y="493776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PR &amp; partnerships</a:t>
            </a:r>
            <a:endParaRPr lang="en-US" sz="1250" dirty="0"/>
          </a:p>
        </p:txBody>
      </p:sp>
      <p:sp>
        <p:nvSpPr>
          <p:cNvPr id="34" name="Text 32"/>
          <p:cNvSpPr/>
          <p:nvPr/>
        </p:nvSpPr>
        <p:spPr>
          <a:xfrm>
            <a:off x="3200400" y="493776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Paudelmar</a:t>
            </a:r>
            <a:endParaRPr lang="en-US" sz="1000" dirty="0"/>
          </a:p>
        </p:txBody>
      </p:sp>
      <p:sp>
        <p:nvSpPr>
          <p:cNvPr id="35" name="Shape 33"/>
          <p:cNvSpPr/>
          <p:nvPr/>
        </p:nvSpPr>
        <p:spPr>
          <a:xfrm>
            <a:off x="457200" y="5248656"/>
            <a:ext cx="5943600" cy="0"/>
          </a:xfrm>
          <a:prstGeom prst="line">
            <a:avLst/>
          </a:prstGeom>
          <a:noFill/>
          <a:ln w="6350">
            <a:solidFill>
              <a:srgbClr val="B5B3AE"/>
            </a:solidFill>
            <a:prstDash val="solid"/>
          </a:ln>
        </p:spPr>
      </p:sp>
      <p:sp>
        <p:nvSpPr>
          <p:cNvPr id="36" name="Text 34"/>
          <p:cNvSpPr/>
          <p:nvPr/>
        </p:nvSpPr>
        <p:spPr>
          <a:xfrm>
            <a:off x="457200" y="5257800"/>
            <a:ext cx="2743200" cy="292608"/>
          </a:xfrm>
          <a:prstGeom prst="rect">
            <a:avLst/>
          </a:prstGeom>
          <a:noFill/>
          <a:ln/>
        </p:spPr>
        <p:txBody>
          <a:bodyPr wrap="square" lIns="0" tIns="0" rIns="0" bIns="0" rtlCol="0" anchor="ctr"/>
          <a:lstStyle/>
          <a:p>
            <a:pPr algn="l" indent="0" marL="0">
              <a:buNone/>
            </a:pPr>
            <a:r>
              <a:rPr lang="en-US" sz="1250" i="1" dirty="0">
                <a:solidFill>
                  <a:srgbClr val="1A1A1A"/>
                </a:solidFill>
                <a:latin typeface="Epilogue" pitchFamily="34" charset="0"/>
                <a:ea typeface="Epilogue" pitchFamily="34" charset="-122"/>
                <a:cs typeface="Epilogue" pitchFamily="34" charset="-120"/>
              </a:rPr>
              <a:t>Site build</a:t>
            </a:r>
            <a:endParaRPr lang="en-US" sz="1250" dirty="0"/>
          </a:p>
        </p:txBody>
      </p:sp>
      <p:sp>
        <p:nvSpPr>
          <p:cNvPr id="37" name="Text 35"/>
          <p:cNvSpPr/>
          <p:nvPr/>
        </p:nvSpPr>
        <p:spPr>
          <a:xfrm>
            <a:off x="3200400" y="5257800"/>
            <a:ext cx="3200400" cy="292608"/>
          </a:xfrm>
          <a:prstGeom prst="rect">
            <a:avLst/>
          </a:prstGeom>
          <a:noFill/>
          <a:ln/>
        </p:spPr>
        <p:txBody>
          <a:bodyPr wrap="square" lIns="0" tIns="0" rIns="0" bIns="0" rtlCol="0" anchor="ctr"/>
          <a:lstStyle/>
          <a:p>
            <a:pPr algn="r" indent="0" marL="0">
              <a:buNone/>
            </a:pPr>
            <a:r>
              <a:rPr lang="en-US" sz="1000" dirty="0">
                <a:solidFill>
                  <a:srgbClr val="4A4A4A"/>
                </a:solidFill>
                <a:latin typeface="Epilogue" pitchFamily="34" charset="0"/>
                <a:ea typeface="Epilogue" pitchFamily="34" charset="-122"/>
                <a:cs typeface="Epilogue" pitchFamily="34" charset="-120"/>
              </a:rPr>
              <a:t>Gloria + Caramba  ·  30 June</a:t>
            </a:r>
            <a:endParaRPr lang="en-US" sz="1000" dirty="0"/>
          </a:p>
        </p:txBody>
      </p:sp>
      <p:sp>
        <p:nvSpPr>
          <p:cNvPr id="38" name="Text 36"/>
          <p:cNvSpPr/>
          <p:nvPr/>
        </p:nvSpPr>
        <p:spPr>
          <a:xfrm>
            <a:off x="457200" y="5852160"/>
            <a:ext cx="59436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CHANGES GOING INTO EFFECT</a:t>
            </a:r>
            <a:endParaRPr lang="en-US" sz="900" dirty="0"/>
          </a:p>
        </p:txBody>
      </p:sp>
      <p:sp>
        <p:nvSpPr>
          <p:cNvPr id="39" name="Text 37"/>
          <p:cNvSpPr/>
          <p:nvPr/>
        </p:nvSpPr>
        <p:spPr>
          <a:xfrm>
            <a:off x="457200" y="6126480"/>
            <a:ext cx="5943600" cy="274320"/>
          </a:xfrm>
          <a:prstGeom prst="rect">
            <a:avLst/>
          </a:prstGeom>
          <a:noFill/>
          <a:ln/>
        </p:spPr>
        <p:txBody>
          <a:bodyPr wrap="square" rtlCol="0" anchor="ctr"/>
          <a:lstStyle/>
          <a:p>
            <a:pPr algn="l" indent="0" marL="0">
              <a:buNone/>
            </a:pPr>
            <a:r>
              <a:rPr lang="en-US" sz="950" i="1" dirty="0">
                <a:solidFill>
                  <a:srgbClr val="4A4A4A"/>
                </a:solidFill>
                <a:latin typeface="Epilogue" pitchFamily="34" charset="0"/>
                <a:ea typeface="Epilogue" pitchFamily="34" charset="-122"/>
                <a:cs typeface="Epilogue" pitchFamily="34" charset="-120"/>
              </a:rPr>
              <a:t>Weekly reporting  ·  monthly content cycles  ·  named area ownership  ·  area roadmaps  ·  one asset library</a:t>
            </a:r>
            <a:endParaRPr lang="en-US" sz="950" dirty="0"/>
          </a:p>
        </p:txBody>
      </p:sp>
      <p:sp>
        <p:nvSpPr>
          <p:cNvPr id="40" name="Text 38"/>
          <p:cNvSpPr/>
          <p:nvPr/>
        </p:nvSpPr>
        <p:spPr>
          <a:xfrm>
            <a:off x="6675120" y="2377440"/>
            <a:ext cx="50292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ORG CHART</a:t>
            </a:r>
            <a:endParaRPr lang="en-US" sz="900" dirty="0"/>
          </a:p>
        </p:txBody>
      </p:sp>
      <p:sp>
        <p:nvSpPr>
          <p:cNvPr id="41" name="Shape 39"/>
          <p:cNvSpPr/>
          <p:nvPr/>
        </p:nvSpPr>
        <p:spPr>
          <a:xfrm>
            <a:off x="8366760" y="2743200"/>
            <a:ext cx="1645920" cy="502920"/>
          </a:xfrm>
          <a:prstGeom prst="rect">
            <a:avLst/>
          </a:prstGeom>
          <a:solidFill>
            <a:srgbClr val="EFEDE7"/>
          </a:solidFill>
          <a:ln w="15240">
            <a:solidFill>
              <a:srgbClr val="8E5D40"/>
            </a:solidFill>
            <a:prstDash val="solid"/>
          </a:ln>
        </p:spPr>
      </p:sp>
      <p:sp>
        <p:nvSpPr>
          <p:cNvPr id="42" name="Text 40"/>
          <p:cNvSpPr/>
          <p:nvPr/>
        </p:nvSpPr>
        <p:spPr>
          <a:xfrm>
            <a:off x="8366760" y="2788920"/>
            <a:ext cx="1645920" cy="164592"/>
          </a:xfrm>
          <a:prstGeom prst="rect">
            <a:avLst/>
          </a:prstGeom>
          <a:noFill/>
          <a:ln/>
        </p:spPr>
        <p:txBody>
          <a:bodyPr wrap="square" rtlCol="0" anchor="ctr"/>
          <a:lstStyle/>
          <a:p>
            <a:pPr algn="ctr" indent="0" marL="0">
              <a:buNone/>
            </a:pPr>
            <a:r>
              <a:rPr lang="en-US" sz="700" b="1" spc="250" kern="0" dirty="0">
                <a:solidFill>
                  <a:srgbClr val="8E5D40"/>
                </a:solidFill>
                <a:latin typeface="Epilogue" pitchFamily="34" charset="0"/>
                <a:ea typeface="Epilogue" pitchFamily="34" charset="-122"/>
                <a:cs typeface="Epilogue" pitchFamily="34" charset="-120"/>
              </a:rPr>
              <a:t>FOUNDER</a:t>
            </a:r>
            <a:endParaRPr lang="en-US" sz="700" dirty="0"/>
          </a:p>
        </p:txBody>
      </p:sp>
      <p:sp>
        <p:nvSpPr>
          <p:cNvPr id="43" name="Text 41"/>
          <p:cNvSpPr/>
          <p:nvPr/>
        </p:nvSpPr>
        <p:spPr>
          <a:xfrm>
            <a:off x="8366760" y="2944368"/>
            <a:ext cx="1645920" cy="274320"/>
          </a:xfrm>
          <a:prstGeom prst="rect">
            <a:avLst/>
          </a:prstGeom>
          <a:noFill/>
          <a:ln/>
        </p:spPr>
        <p:txBody>
          <a:bodyPr wrap="square" lIns="0" tIns="0" rIns="0" bIns="0" rtlCol="0" anchor="ctr"/>
          <a:lstStyle/>
          <a:p>
            <a:pPr algn="ctr" indent="0" marL="0">
              <a:buNone/>
            </a:pPr>
            <a:r>
              <a:rPr lang="en-US" sz="1700" i="1" dirty="0">
                <a:solidFill>
                  <a:srgbClr val="1A1A1A"/>
                </a:solidFill>
                <a:latin typeface="Epilogue" pitchFamily="34" charset="0"/>
                <a:ea typeface="Epilogue" pitchFamily="34" charset="-122"/>
                <a:cs typeface="Epilogue" pitchFamily="34" charset="-120"/>
              </a:rPr>
              <a:t>Ani</a:t>
            </a:r>
            <a:endParaRPr lang="en-US" sz="1700" dirty="0"/>
          </a:p>
        </p:txBody>
      </p:sp>
      <p:sp>
        <p:nvSpPr>
          <p:cNvPr id="44" name="Shape 42"/>
          <p:cNvSpPr/>
          <p:nvPr/>
        </p:nvSpPr>
        <p:spPr>
          <a:xfrm>
            <a:off x="9189720" y="3246120"/>
            <a:ext cx="0" cy="228600"/>
          </a:xfrm>
          <a:prstGeom prst="line">
            <a:avLst/>
          </a:prstGeom>
          <a:noFill/>
          <a:ln w="6350">
            <a:solidFill>
              <a:srgbClr val="1A1A1A"/>
            </a:solidFill>
            <a:prstDash val="solid"/>
          </a:ln>
        </p:spPr>
      </p:sp>
      <p:sp>
        <p:nvSpPr>
          <p:cNvPr id="45" name="Shape 43"/>
          <p:cNvSpPr/>
          <p:nvPr/>
        </p:nvSpPr>
        <p:spPr>
          <a:xfrm>
            <a:off x="7315200" y="3474720"/>
            <a:ext cx="3749040" cy="640080"/>
          </a:xfrm>
          <a:prstGeom prst="rect">
            <a:avLst/>
          </a:prstGeom>
          <a:solidFill>
            <a:srgbClr val="1A1A1A"/>
          </a:solidFill>
          <a:ln w="12700">
            <a:solidFill>
              <a:srgbClr val="1A1A1A"/>
            </a:solidFill>
            <a:prstDash val="solid"/>
          </a:ln>
        </p:spPr>
      </p:sp>
      <p:sp>
        <p:nvSpPr>
          <p:cNvPr id="46" name="Text 44"/>
          <p:cNvSpPr/>
          <p:nvPr/>
        </p:nvSpPr>
        <p:spPr>
          <a:xfrm>
            <a:off x="7315200" y="3520440"/>
            <a:ext cx="3749040" cy="182880"/>
          </a:xfrm>
          <a:prstGeom prst="rect">
            <a:avLst/>
          </a:prstGeom>
          <a:noFill/>
          <a:ln/>
        </p:spPr>
        <p:txBody>
          <a:bodyPr wrap="square" rtlCol="0" anchor="ctr"/>
          <a:lstStyle/>
          <a:p>
            <a:pPr algn="ctr" indent="0" marL="0">
              <a:buNone/>
            </a:pPr>
            <a:r>
              <a:rPr lang="en-US" sz="700" b="1" spc="250" kern="0" dirty="0">
                <a:solidFill>
                  <a:srgbClr val="B07A5A"/>
                </a:solidFill>
                <a:latin typeface="Epilogue" pitchFamily="34" charset="0"/>
                <a:ea typeface="Epilogue" pitchFamily="34" charset="-122"/>
                <a:cs typeface="Epilogue" pitchFamily="34" charset="-120"/>
              </a:rPr>
              <a:t>MARKETING LEAD</a:t>
            </a:r>
            <a:endParaRPr lang="en-US" sz="700" dirty="0"/>
          </a:p>
        </p:txBody>
      </p:sp>
      <p:sp>
        <p:nvSpPr>
          <p:cNvPr id="47" name="Text 45"/>
          <p:cNvSpPr/>
          <p:nvPr/>
        </p:nvSpPr>
        <p:spPr>
          <a:xfrm>
            <a:off x="7315200" y="3685032"/>
            <a:ext cx="3749040" cy="292608"/>
          </a:xfrm>
          <a:prstGeom prst="rect">
            <a:avLst/>
          </a:prstGeom>
          <a:noFill/>
          <a:ln/>
        </p:spPr>
        <p:txBody>
          <a:bodyPr wrap="square" lIns="0" tIns="0" rIns="0" bIns="0" rtlCol="0" anchor="ctr"/>
          <a:lstStyle/>
          <a:p>
            <a:pPr algn="ctr" indent="0" marL="0">
              <a:buNone/>
            </a:pPr>
            <a:r>
              <a:rPr lang="en-US" sz="1800" i="1" dirty="0">
                <a:solidFill>
                  <a:srgbClr val="FFFFFF"/>
                </a:solidFill>
                <a:latin typeface="Epilogue" pitchFamily="34" charset="0"/>
                <a:ea typeface="Epilogue" pitchFamily="34" charset="-122"/>
                <a:cs typeface="Epilogue" pitchFamily="34" charset="-120"/>
              </a:rPr>
              <a:t>Paudelmar</a:t>
            </a:r>
            <a:endParaRPr lang="en-US" sz="1800" dirty="0"/>
          </a:p>
        </p:txBody>
      </p:sp>
      <p:sp>
        <p:nvSpPr>
          <p:cNvPr id="48" name="Text 46"/>
          <p:cNvSpPr/>
          <p:nvPr/>
        </p:nvSpPr>
        <p:spPr>
          <a:xfrm>
            <a:off x="7315200" y="3950208"/>
            <a:ext cx="3749040" cy="164592"/>
          </a:xfrm>
          <a:prstGeom prst="rect">
            <a:avLst/>
          </a:prstGeom>
          <a:noFill/>
          <a:ln/>
        </p:spPr>
        <p:txBody>
          <a:bodyPr wrap="square" rtlCol="0" anchor="ctr"/>
          <a:lstStyle/>
          <a:p>
            <a:pPr algn="ctr" indent="0" marL="0">
              <a:buNone/>
            </a:pPr>
            <a:r>
              <a:rPr lang="en-US" sz="800" spc="100" kern="0" dirty="0">
                <a:solidFill>
                  <a:srgbClr val="DDDBD6"/>
                </a:solidFill>
                <a:latin typeface="Epilogue" pitchFamily="34" charset="0"/>
                <a:ea typeface="Epilogue" pitchFamily="34" charset="-122"/>
                <a:cs typeface="Epilogue" pitchFamily="34" charset="-120"/>
              </a:rPr>
              <a:t>Ecom · Email · Brand · PR</a:t>
            </a:r>
            <a:endParaRPr lang="en-US" sz="800" dirty="0"/>
          </a:p>
        </p:txBody>
      </p:sp>
      <p:sp>
        <p:nvSpPr>
          <p:cNvPr id="49" name="Shape 47"/>
          <p:cNvSpPr/>
          <p:nvPr/>
        </p:nvSpPr>
        <p:spPr>
          <a:xfrm>
            <a:off x="9189720" y="4114800"/>
            <a:ext cx="0" cy="182880"/>
          </a:xfrm>
          <a:prstGeom prst="line">
            <a:avLst/>
          </a:prstGeom>
          <a:noFill/>
          <a:ln w="6350">
            <a:solidFill>
              <a:srgbClr val="1A1A1A"/>
            </a:solidFill>
            <a:prstDash val="solid"/>
          </a:ln>
        </p:spPr>
      </p:sp>
      <p:sp>
        <p:nvSpPr>
          <p:cNvPr id="50" name="Shape 48"/>
          <p:cNvSpPr/>
          <p:nvPr/>
        </p:nvSpPr>
        <p:spPr>
          <a:xfrm>
            <a:off x="7680960" y="4297680"/>
            <a:ext cx="3017520" cy="0"/>
          </a:xfrm>
          <a:prstGeom prst="line">
            <a:avLst/>
          </a:prstGeom>
          <a:noFill/>
          <a:ln w="6350">
            <a:solidFill>
              <a:srgbClr val="1A1A1A"/>
            </a:solidFill>
            <a:prstDash val="solid"/>
          </a:ln>
        </p:spPr>
      </p:sp>
      <p:sp>
        <p:nvSpPr>
          <p:cNvPr id="51" name="Shape 49"/>
          <p:cNvSpPr/>
          <p:nvPr/>
        </p:nvSpPr>
        <p:spPr>
          <a:xfrm>
            <a:off x="7342632" y="4297680"/>
            <a:ext cx="0" cy="182880"/>
          </a:xfrm>
          <a:prstGeom prst="line">
            <a:avLst/>
          </a:prstGeom>
          <a:noFill/>
          <a:ln w="6350">
            <a:solidFill>
              <a:srgbClr val="1A1A1A"/>
            </a:solidFill>
            <a:prstDash val="solid"/>
          </a:ln>
        </p:spPr>
      </p:sp>
      <p:sp>
        <p:nvSpPr>
          <p:cNvPr id="52" name="Shape 50"/>
          <p:cNvSpPr/>
          <p:nvPr/>
        </p:nvSpPr>
        <p:spPr>
          <a:xfrm>
            <a:off x="6912864" y="4480560"/>
            <a:ext cx="859536" cy="960120"/>
          </a:xfrm>
          <a:prstGeom prst="rect">
            <a:avLst/>
          </a:prstGeom>
          <a:solidFill>
            <a:srgbClr val="E8E6E1"/>
          </a:solidFill>
          <a:ln w="6350">
            <a:solidFill>
              <a:srgbClr val="1A1A1A"/>
            </a:solidFill>
            <a:prstDash val="solid"/>
          </a:ln>
        </p:spPr>
      </p:sp>
      <p:sp>
        <p:nvSpPr>
          <p:cNvPr id="53" name="Text 51"/>
          <p:cNvSpPr/>
          <p:nvPr/>
        </p:nvSpPr>
        <p:spPr>
          <a:xfrm>
            <a:off x="6958584" y="4535424"/>
            <a:ext cx="768096" cy="164592"/>
          </a:xfrm>
          <a:prstGeom prst="rect">
            <a:avLst/>
          </a:prstGeom>
          <a:noFill/>
          <a:ln/>
        </p:spPr>
        <p:txBody>
          <a:bodyPr wrap="square" rtlCol="0" anchor="ctr"/>
          <a:lstStyle/>
          <a:p>
            <a:pPr algn="ctr" indent="0" marL="0">
              <a:buNone/>
            </a:pPr>
            <a:r>
              <a:rPr lang="en-US" sz="650" b="1" spc="150" kern="0" dirty="0">
                <a:solidFill>
                  <a:srgbClr val="8E5D40"/>
                </a:solidFill>
                <a:latin typeface="Epilogue" pitchFamily="34" charset="0"/>
                <a:ea typeface="Epilogue" pitchFamily="34" charset="-122"/>
                <a:cs typeface="Epilogue" pitchFamily="34" charset="-120"/>
              </a:rPr>
              <a:t>PERF.</a:t>
            </a:r>
            <a:endParaRPr lang="en-US" sz="650" dirty="0"/>
          </a:p>
        </p:txBody>
      </p:sp>
      <p:sp>
        <p:nvSpPr>
          <p:cNvPr id="54" name="Text 52"/>
          <p:cNvSpPr/>
          <p:nvPr/>
        </p:nvSpPr>
        <p:spPr>
          <a:xfrm>
            <a:off x="6958584" y="4709160"/>
            <a:ext cx="768096" cy="320040"/>
          </a:xfrm>
          <a:prstGeom prst="rect">
            <a:avLst/>
          </a:prstGeom>
          <a:noFill/>
          <a:ln/>
        </p:spPr>
        <p:txBody>
          <a:bodyPr wrap="square" lIns="0" tIns="0" rIns="0" bIns="0" rtlCol="0" anchor="ctr"/>
          <a:lstStyle/>
          <a:p>
            <a:pPr algn="ctr" indent="0" marL="0">
              <a:buNone/>
            </a:pPr>
            <a:r>
              <a:rPr lang="en-US" sz="1200" i="1" dirty="0">
                <a:solidFill>
                  <a:srgbClr val="1A1A1A"/>
                </a:solidFill>
                <a:latin typeface="Epilogue" pitchFamily="34" charset="0"/>
                <a:ea typeface="Epilogue" pitchFamily="34" charset="-122"/>
                <a:cs typeface="Epilogue" pitchFamily="34" charset="-120"/>
              </a:rPr>
              <a:t>Alejandro</a:t>
            </a:r>
            <a:endParaRPr lang="en-US" sz="1200" dirty="0"/>
          </a:p>
        </p:txBody>
      </p:sp>
      <p:sp>
        <p:nvSpPr>
          <p:cNvPr id="55" name="Text 53"/>
          <p:cNvSpPr/>
          <p:nvPr/>
        </p:nvSpPr>
        <p:spPr>
          <a:xfrm>
            <a:off x="6958584" y="5029200"/>
            <a:ext cx="768096" cy="384048"/>
          </a:xfrm>
          <a:prstGeom prst="rect">
            <a:avLst/>
          </a:prstGeom>
          <a:noFill/>
          <a:ln/>
        </p:spPr>
        <p:txBody>
          <a:bodyPr wrap="square" lIns="0" tIns="0" rIns="0" bIns="0" rtlCol="0" anchor="t"/>
          <a:lstStyle/>
          <a:p>
            <a:pPr algn="ctr" indent="0" marL="0">
              <a:lnSpc>
                <a:spcPct val="125000"/>
              </a:lnSpc>
              <a:buNone/>
            </a:pPr>
            <a:r>
              <a:rPr lang="en-US" sz="750" dirty="0">
                <a:solidFill>
                  <a:srgbClr val="4A4A4A"/>
                </a:solidFill>
                <a:latin typeface="Epilogue" pitchFamily="34" charset="0"/>
                <a:ea typeface="Epilogue" pitchFamily="34" charset="-122"/>
                <a:cs typeface="Epilogue" pitchFamily="34" charset="-120"/>
              </a:rPr>
              <a:t>Meta · Google · SEO</a:t>
            </a:r>
            <a:endParaRPr lang="en-US" sz="750" dirty="0"/>
          </a:p>
        </p:txBody>
      </p:sp>
      <p:sp>
        <p:nvSpPr>
          <p:cNvPr id="56" name="Shape 54"/>
          <p:cNvSpPr/>
          <p:nvPr/>
        </p:nvSpPr>
        <p:spPr>
          <a:xfrm>
            <a:off x="8266176" y="4297680"/>
            <a:ext cx="0" cy="182880"/>
          </a:xfrm>
          <a:prstGeom prst="line">
            <a:avLst/>
          </a:prstGeom>
          <a:noFill/>
          <a:ln w="6350">
            <a:solidFill>
              <a:srgbClr val="1A1A1A"/>
            </a:solidFill>
            <a:prstDash val="solid"/>
          </a:ln>
        </p:spPr>
      </p:sp>
      <p:sp>
        <p:nvSpPr>
          <p:cNvPr id="57" name="Shape 55"/>
          <p:cNvSpPr/>
          <p:nvPr/>
        </p:nvSpPr>
        <p:spPr>
          <a:xfrm>
            <a:off x="7836408" y="4480560"/>
            <a:ext cx="859536" cy="960120"/>
          </a:xfrm>
          <a:prstGeom prst="rect">
            <a:avLst/>
          </a:prstGeom>
          <a:solidFill>
            <a:srgbClr val="E8E6E1"/>
          </a:solidFill>
          <a:ln w="6350">
            <a:solidFill>
              <a:srgbClr val="1A1A1A"/>
            </a:solidFill>
            <a:prstDash val="solid"/>
          </a:ln>
        </p:spPr>
      </p:sp>
      <p:sp>
        <p:nvSpPr>
          <p:cNvPr id="58" name="Text 56"/>
          <p:cNvSpPr/>
          <p:nvPr/>
        </p:nvSpPr>
        <p:spPr>
          <a:xfrm>
            <a:off x="7882128" y="4535424"/>
            <a:ext cx="768096" cy="164592"/>
          </a:xfrm>
          <a:prstGeom prst="rect">
            <a:avLst/>
          </a:prstGeom>
          <a:noFill/>
          <a:ln/>
        </p:spPr>
        <p:txBody>
          <a:bodyPr wrap="square" rtlCol="0" anchor="ctr"/>
          <a:lstStyle/>
          <a:p>
            <a:pPr algn="ctr" indent="0" marL="0">
              <a:buNone/>
            </a:pPr>
            <a:r>
              <a:rPr lang="en-US" sz="650" b="1" spc="150" kern="0" dirty="0">
                <a:solidFill>
                  <a:srgbClr val="8E5D40"/>
                </a:solidFill>
                <a:latin typeface="Epilogue" pitchFamily="34" charset="0"/>
                <a:ea typeface="Epilogue" pitchFamily="34" charset="-122"/>
                <a:cs typeface="Epilogue" pitchFamily="34" charset="-120"/>
              </a:rPr>
              <a:t>SOCIAL</a:t>
            </a:r>
            <a:endParaRPr lang="en-US" sz="650" dirty="0"/>
          </a:p>
        </p:txBody>
      </p:sp>
      <p:sp>
        <p:nvSpPr>
          <p:cNvPr id="59" name="Text 57"/>
          <p:cNvSpPr/>
          <p:nvPr/>
        </p:nvSpPr>
        <p:spPr>
          <a:xfrm>
            <a:off x="7882128" y="4709160"/>
            <a:ext cx="768096" cy="320040"/>
          </a:xfrm>
          <a:prstGeom prst="rect">
            <a:avLst/>
          </a:prstGeom>
          <a:noFill/>
          <a:ln/>
        </p:spPr>
        <p:txBody>
          <a:bodyPr wrap="square" lIns="0" tIns="0" rIns="0" bIns="0" rtlCol="0" anchor="ctr"/>
          <a:lstStyle/>
          <a:p>
            <a:pPr algn="ctr" indent="0" marL="0">
              <a:buNone/>
            </a:pPr>
            <a:r>
              <a:rPr lang="en-US" sz="1200" i="1" dirty="0">
                <a:solidFill>
                  <a:srgbClr val="1A1A1A"/>
                </a:solidFill>
                <a:latin typeface="Epilogue" pitchFamily="34" charset="0"/>
                <a:ea typeface="Epilogue" pitchFamily="34" charset="-122"/>
                <a:cs typeface="Epilogue" pitchFamily="34" charset="-120"/>
              </a:rPr>
              <a:t>Nia</a:t>
            </a:r>
            <a:endParaRPr lang="en-US" sz="1200" dirty="0"/>
          </a:p>
        </p:txBody>
      </p:sp>
      <p:sp>
        <p:nvSpPr>
          <p:cNvPr id="60" name="Text 58"/>
          <p:cNvSpPr/>
          <p:nvPr/>
        </p:nvSpPr>
        <p:spPr>
          <a:xfrm>
            <a:off x="7882128" y="5029200"/>
            <a:ext cx="768096" cy="384048"/>
          </a:xfrm>
          <a:prstGeom prst="rect">
            <a:avLst/>
          </a:prstGeom>
          <a:noFill/>
          <a:ln/>
        </p:spPr>
        <p:txBody>
          <a:bodyPr wrap="square" lIns="0" tIns="0" rIns="0" bIns="0" rtlCol="0" anchor="t"/>
          <a:lstStyle/>
          <a:p>
            <a:pPr algn="ctr" indent="0" marL="0">
              <a:lnSpc>
                <a:spcPct val="125000"/>
              </a:lnSpc>
              <a:buNone/>
            </a:pPr>
            <a:r>
              <a:rPr lang="en-US" sz="750" dirty="0">
                <a:solidFill>
                  <a:srgbClr val="4A4A4A"/>
                </a:solidFill>
                <a:latin typeface="Epilogue" pitchFamily="34" charset="0"/>
                <a:ea typeface="Epilogue" pitchFamily="34" charset="-122"/>
                <a:cs typeface="Epilogue" pitchFamily="34" charset="-120"/>
              </a:rPr>
              <a:t>Organic + community</a:t>
            </a:r>
            <a:endParaRPr lang="en-US" sz="750" dirty="0"/>
          </a:p>
        </p:txBody>
      </p:sp>
      <p:sp>
        <p:nvSpPr>
          <p:cNvPr id="61" name="Shape 59"/>
          <p:cNvSpPr/>
          <p:nvPr/>
        </p:nvSpPr>
        <p:spPr>
          <a:xfrm>
            <a:off x="9189720" y="4297680"/>
            <a:ext cx="0" cy="182880"/>
          </a:xfrm>
          <a:prstGeom prst="line">
            <a:avLst/>
          </a:prstGeom>
          <a:noFill/>
          <a:ln w="6350">
            <a:solidFill>
              <a:srgbClr val="1A1A1A"/>
            </a:solidFill>
            <a:prstDash val="solid"/>
          </a:ln>
        </p:spPr>
      </p:sp>
      <p:sp>
        <p:nvSpPr>
          <p:cNvPr id="62" name="Shape 60"/>
          <p:cNvSpPr/>
          <p:nvPr/>
        </p:nvSpPr>
        <p:spPr>
          <a:xfrm>
            <a:off x="8759952" y="4480560"/>
            <a:ext cx="859536" cy="960120"/>
          </a:xfrm>
          <a:prstGeom prst="rect">
            <a:avLst/>
          </a:prstGeom>
          <a:solidFill>
            <a:srgbClr val="E8E6E1"/>
          </a:solidFill>
          <a:ln w="6350">
            <a:solidFill>
              <a:srgbClr val="1A1A1A"/>
            </a:solidFill>
            <a:prstDash val="solid"/>
          </a:ln>
        </p:spPr>
      </p:sp>
      <p:sp>
        <p:nvSpPr>
          <p:cNvPr id="63" name="Text 61"/>
          <p:cNvSpPr/>
          <p:nvPr/>
        </p:nvSpPr>
        <p:spPr>
          <a:xfrm>
            <a:off x="8805672" y="4535424"/>
            <a:ext cx="768096" cy="164592"/>
          </a:xfrm>
          <a:prstGeom prst="rect">
            <a:avLst/>
          </a:prstGeom>
          <a:noFill/>
          <a:ln/>
        </p:spPr>
        <p:txBody>
          <a:bodyPr wrap="square" rtlCol="0" anchor="ctr"/>
          <a:lstStyle/>
          <a:p>
            <a:pPr algn="ctr" indent="0" marL="0">
              <a:buNone/>
            </a:pPr>
            <a:r>
              <a:rPr lang="en-US" sz="650" b="1" spc="150" kern="0" dirty="0">
                <a:solidFill>
                  <a:srgbClr val="8E5D40"/>
                </a:solidFill>
                <a:latin typeface="Epilogue" pitchFamily="34" charset="0"/>
                <a:ea typeface="Epilogue" pitchFamily="34" charset="-122"/>
                <a:cs typeface="Epilogue" pitchFamily="34" charset="-120"/>
              </a:rPr>
              <a:t>CONTENT</a:t>
            </a:r>
            <a:endParaRPr lang="en-US" sz="650" dirty="0"/>
          </a:p>
        </p:txBody>
      </p:sp>
      <p:sp>
        <p:nvSpPr>
          <p:cNvPr id="64" name="Text 62"/>
          <p:cNvSpPr/>
          <p:nvPr/>
        </p:nvSpPr>
        <p:spPr>
          <a:xfrm>
            <a:off x="8805672" y="4709160"/>
            <a:ext cx="768096" cy="320040"/>
          </a:xfrm>
          <a:prstGeom prst="rect">
            <a:avLst/>
          </a:prstGeom>
          <a:noFill/>
          <a:ln/>
        </p:spPr>
        <p:txBody>
          <a:bodyPr wrap="square" lIns="0" tIns="0" rIns="0" bIns="0" rtlCol="0" anchor="ctr"/>
          <a:lstStyle/>
          <a:p>
            <a:pPr algn="ctr" indent="0" marL="0">
              <a:buNone/>
            </a:pPr>
            <a:r>
              <a:rPr lang="en-US" sz="1200" i="1" dirty="0">
                <a:solidFill>
                  <a:srgbClr val="1A1A1A"/>
                </a:solidFill>
                <a:latin typeface="Epilogue" pitchFamily="34" charset="0"/>
                <a:ea typeface="Epilogue" pitchFamily="34" charset="-122"/>
                <a:cs typeface="Epilogue" pitchFamily="34" charset="-120"/>
              </a:rPr>
              <a:t>Laia</a:t>
            </a:r>
            <a:endParaRPr lang="en-US" sz="1200" dirty="0"/>
          </a:p>
        </p:txBody>
      </p:sp>
      <p:sp>
        <p:nvSpPr>
          <p:cNvPr id="65" name="Text 63"/>
          <p:cNvSpPr/>
          <p:nvPr/>
        </p:nvSpPr>
        <p:spPr>
          <a:xfrm>
            <a:off x="8805672" y="5029200"/>
            <a:ext cx="768096" cy="384048"/>
          </a:xfrm>
          <a:prstGeom prst="rect">
            <a:avLst/>
          </a:prstGeom>
          <a:noFill/>
          <a:ln/>
        </p:spPr>
        <p:txBody>
          <a:bodyPr wrap="square" lIns="0" tIns="0" rIns="0" bIns="0" rtlCol="0" anchor="t"/>
          <a:lstStyle/>
          <a:p>
            <a:pPr algn="ctr" indent="0" marL="0">
              <a:lnSpc>
                <a:spcPct val="125000"/>
              </a:lnSpc>
              <a:buNone/>
            </a:pPr>
            <a:r>
              <a:rPr lang="en-US" sz="750" dirty="0">
                <a:solidFill>
                  <a:srgbClr val="4A4A4A"/>
                </a:solidFill>
                <a:latin typeface="Epilogue" pitchFamily="34" charset="0"/>
                <a:ea typeface="Epilogue" pitchFamily="34" charset="-122"/>
                <a:cs typeface="Epilogue" pitchFamily="34" charset="-120"/>
              </a:rPr>
              <a:t>Photo · video · UGC</a:t>
            </a:r>
            <a:endParaRPr lang="en-US" sz="750" dirty="0"/>
          </a:p>
        </p:txBody>
      </p:sp>
      <p:sp>
        <p:nvSpPr>
          <p:cNvPr id="66" name="Shape 64"/>
          <p:cNvSpPr/>
          <p:nvPr/>
        </p:nvSpPr>
        <p:spPr>
          <a:xfrm>
            <a:off x="10113264" y="4297680"/>
            <a:ext cx="0" cy="182880"/>
          </a:xfrm>
          <a:prstGeom prst="line">
            <a:avLst/>
          </a:prstGeom>
          <a:noFill/>
          <a:ln w="6350">
            <a:solidFill>
              <a:srgbClr val="1A1A1A"/>
            </a:solidFill>
            <a:prstDash val="solid"/>
          </a:ln>
        </p:spPr>
      </p:sp>
      <p:sp>
        <p:nvSpPr>
          <p:cNvPr id="67" name="Shape 65"/>
          <p:cNvSpPr/>
          <p:nvPr/>
        </p:nvSpPr>
        <p:spPr>
          <a:xfrm>
            <a:off x="9683496" y="4480560"/>
            <a:ext cx="859536" cy="960120"/>
          </a:xfrm>
          <a:prstGeom prst="rect">
            <a:avLst/>
          </a:prstGeom>
          <a:solidFill>
            <a:srgbClr val="E8E6E1"/>
          </a:solidFill>
          <a:ln w="6350">
            <a:solidFill>
              <a:srgbClr val="1A1A1A"/>
            </a:solidFill>
            <a:prstDash val="solid"/>
          </a:ln>
        </p:spPr>
      </p:sp>
      <p:sp>
        <p:nvSpPr>
          <p:cNvPr id="68" name="Text 66"/>
          <p:cNvSpPr/>
          <p:nvPr/>
        </p:nvSpPr>
        <p:spPr>
          <a:xfrm>
            <a:off x="9729216" y="4535424"/>
            <a:ext cx="768096" cy="164592"/>
          </a:xfrm>
          <a:prstGeom prst="rect">
            <a:avLst/>
          </a:prstGeom>
          <a:noFill/>
          <a:ln/>
        </p:spPr>
        <p:txBody>
          <a:bodyPr wrap="square" rtlCol="0" anchor="ctr"/>
          <a:lstStyle/>
          <a:p>
            <a:pPr algn="ctr" indent="0" marL="0">
              <a:buNone/>
            </a:pPr>
            <a:r>
              <a:rPr lang="en-US" sz="650" b="1" spc="150" kern="0" dirty="0">
                <a:solidFill>
                  <a:srgbClr val="8E5D40"/>
                </a:solidFill>
                <a:latin typeface="Epilogue" pitchFamily="34" charset="0"/>
                <a:ea typeface="Epilogue" pitchFamily="34" charset="-122"/>
                <a:cs typeface="Epilogue" pitchFamily="34" charset="-120"/>
              </a:rPr>
              <a:t>EMAIL</a:t>
            </a:r>
            <a:endParaRPr lang="en-US" sz="650" dirty="0"/>
          </a:p>
        </p:txBody>
      </p:sp>
      <p:sp>
        <p:nvSpPr>
          <p:cNvPr id="69" name="Text 67"/>
          <p:cNvSpPr/>
          <p:nvPr/>
        </p:nvSpPr>
        <p:spPr>
          <a:xfrm>
            <a:off x="9729216" y="4709160"/>
            <a:ext cx="768096" cy="320040"/>
          </a:xfrm>
          <a:prstGeom prst="rect">
            <a:avLst/>
          </a:prstGeom>
          <a:noFill/>
          <a:ln/>
        </p:spPr>
        <p:txBody>
          <a:bodyPr wrap="square" lIns="0" tIns="0" rIns="0" bIns="0" rtlCol="0" anchor="ctr"/>
          <a:lstStyle/>
          <a:p>
            <a:pPr algn="ctr" indent="0" marL="0">
              <a:buNone/>
            </a:pPr>
            <a:r>
              <a:rPr lang="en-US" sz="1200" i="1" dirty="0">
                <a:solidFill>
                  <a:srgbClr val="1A1A1A"/>
                </a:solidFill>
                <a:latin typeface="Epilogue" pitchFamily="34" charset="0"/>
                <a:ea typeface="Epilogue" pitchFamily="34" charset="-122"/>
                <a:cs typeface="Epilogue" pitchFamily="34" charset="-120"/>
              </a:rPr>
              <a:t>Aina</a:t>
            </a:r>
            <a:endParaRPr lang="en-US" sz="1200" dirty="0"/>
          </a:p>
        </p:txBody>
      </p:sp>
      <p:sp>
        <p:nvSpPr>
          <p:cNvPr id="70" name="Text 68"/>
          <p:cNvSpPr/>
          <p:nvPr/>
        </p:nvSpPr>
        <p:spPr>
          <a:xfrm>
            <a:off x="9729216" y="5029200"/>
            <a:ext cx="768096" cy="384048"/>
          </a:xfrm>
          <a:prstGeom prst="rect">
            <a:avLst/>
          </a:prstGeom>
          <a:noFill/>
          <a:ln/>
        </p:spPr>
        <p:txBody>
          <a:bodyPr wrap="square" lIns="0" tIns="0" rIns="0" bIns="0" rtlCol="0" anchor="t"/>
          <a:lstStyle/>
          <a:p>
            <a:pPr algn="ctr" indent="0" marL="0">
              <a:lnSpc>
                <a:spcPct val="125000"/>
              </a:lnSpc>
              <a:buNone/>
            </a:pPr>
            <a:r>
              <a:rPr lang="en-US" sz="750" dirty="0">
                <a:solidFill>
                  <a:srgbClr val="4A4A4A"/>
                </a:solidFill>
                <a:latin typeface="Epilogue" pitchFamily="34" charset="0"/>
                <a:ea typeface="Epilogue" pitchFamily="34" charset="-122"/>
                <a:cs typeface="Epilogue" pitchFamily="34" charset="-120"/>
              </a:rPr>
              <a:t>Flows · campaigns · list</a:t>
            </a:r>
            <a:endParaRPr lang="en-US" sz="750" dirty="0"/>
          </a:p>
        </p:txBody>
      </p:sp>
      <p:sp>
        <p:nvSpPr>
          <p:cNvPr id="71" name="Shape 69"/>
          <p:cNvSpPr/>
          <p:nvPr/>
        </p:nvSpPr>
        <p:spPr>
          <a:xfrm>
            <a:off x="11036808" y="4297680"/>
            <a:ext cx="0" cy="182880"/>
          </a:xfrm>
          <a:prstGeom prst="line">
            <a:avLst/>
          </a:prstGeom>
          <a:noFill/>
          <a:ln w="6350">
            <a:solidFill>
              <a:srgbClr val="1A1A1A"/>
            </a:solidFill>
            <a:prstDash val="solid"/>
          </a:ln>
        </p:spPr>
      </p:sp>
      <p:sp>
        <p:nvSpPr>
          <p:cNvPr id="72" name="Shape 70"/>
          <p:cNvSpPr/>
          <p:nvPr/>
        </p:nvSpPr>
        <p:spPr>
          <a:xfrm>
            <a:off x="10607040" y="4480560"/>
            <a:ext cx="859536" cy="960120"/>
          </a:xfrm>
          <a:prstGeom prst="rect">
            <a:avLst/>
          </a:prstGeom>
          <a:solidFill>
            <a:srgbClr val="E8E6E1"/>
          </a:solidFill>
          <a:ln w="6350">
            <a:solidFill>
              <a:srgbClr val="1A1A1A"/>
            </a:solidFill>
            <a:prstDash val="solid"/>
          </a:ln>
        </p:spPr>
      </p:sp>
      <p:sp>
        <p:nvSpPr>
          <p:cNvPr id="73" name="Text 71"/>
          <p:cNvSpPr/>
          <p:nvPr/>
        </p:nvSpPr>
        <p:spPr>
          <a:xfrm>
            <a:off x="10652760" y="4535424"/>
            <a:ext cx="768096" cy="164592"/>
          </a:xfrm>
          <a:prstGeom prst="rect">
            <a:avLst/>
          </a:prstGeom>
          <a:noFill/>
          <a:ln/>
        </p:spPr>
        <p:txBody>
          <a:bodyPr wrap="square" rtlCol="0" anchor="ctr"/>
          <a:lstStyle/>
          <a:p>
            <a:pPr algn="ctr" indent="0" marL="0">
              <a:buNone/>
            </a:pPr>
            <a:r>
              <a:rPr lang="en-US" sz="650" b="1" spc="150" kern="0" dirty="0">
                <a:solidFill>
                  <a:srgbClr val="8E5D40"/>
                </a:solidFill>
                <a:latin typeface="Epilogue" pitchFamily="34" charset="0"/>
                <a:ea typeface="Epilogue" pitchFamily="34" charset="-122"/>
                <a:cs typeface="Epilogue" pitchFamily="34" charset="-120"/>
              </a:rPr>
              <a:t>SITE</a:t>
            </a:r>
            <a:endParaRPr lang="en-US" sz="650" dirty="0"/>
          </a:p>
        </p:txBody>
      </p:sp>
      <p:sp>
        <p:nvSpPr>
          <p:cNvPr id="74" name="Text 72"/>
          <p:cNvSpPr/>
          <p:nvPr/>
        </p:nvSpPr>
        <p:spPr>
          <a:xfrm>
            <a:off x="10652760" y="4709160"/>
            <a:ext cx="768096" cy="320040"/>
          </a:xfrm>
          <a:prstGeom prst="rect">
            <a:avLst/>
          </a:prstGeom>
          <a:noFill/>
          <a:ln/>
        </p:spPr>
        <p:txBody>
          <a:bodyPr wrap="square" lIns="0" tIns="0" rIns="0" bIns="0" rtlCol="0" anchor="ctr"/>
          <a:lstStyle/>
          <a:p>
            <a:pPr algn="ctr" indent="0" marL="0">
              <a:buNone/>
            </a:pPr>
            <a:r>
              <a:rPr lang="en-US" sz="1200" i="1" dirty="0">
                <a:solidFill>
                  <a:srgbClr val="1A1A1A"/>
                </a:solidFill>
                <a:latin typeface="Epilogue" pitchFamily="34" charset="0"/>
                <a:ea typeface="Epilogue" pitchFamily="34" charset="-122"/>
                <a:cs typeface="Epilogue" pitchFamily="34" charset="-120"/>
              </a:rPr>
              <a:t>Gloria + Caramba</a:t>
            </a:r>
            <a:endParaRPr lang="en-US" sz="1200" dirty="0"/>
          </a:p>
        </p:txBody>
      </p:sp>
      <p:sp>
        <p:nvSpPr>
          <p:cNvPr id="75" name="Text 73"/>
          <p:cNvSpPr/>
          <p:nvPr/>
        </p:nvSpPr>
        <p:spPr>
          <a:xfrm>
            <a:off x="10652760" y="5029200"/>
            <a:ext cx="768096" cy="384048"/>
          </a:xfrm>
          <a:prstGeom prst="rect">
            <a:avLst/>
          </a:prstGeom>
          <a:noFill/>
          <a:ln/>
        </p:spPr>
        <p:txBody>
          <a:bodyPr wrap="square" lIns="0" tIns="0" rIns="0" bIns="0" rtlCol="0" anchor="t"/>
          <a:lstStyle/>
          <a:p>
            <a:pPr algn="ctr" indent="0" marL="0">
              <a:lnSpc>
                <a:spcPct val="125000"/>
              </a:lnSpc>
              <a:buNone/>
            </a:pPr>
            <a:r>
              <a:rPr lang="en-US" sz="750" dirty="0">
                <a:solidFill>
                  <a:srgbClr val="4A4A4A"/>
                </a:solidFill>
                <a:latin typeface="Epilogue" pitchFamily="34" charset="0"/>
                <a:ea typeface="Epilogue" pitchFamily="34" charset="-122"/>
                <a:cs typeface="Epilogue" pitchFamily="34" charset="-120"/>
              </a:rPr>
              <a:t>30 June deadline</a:t>
            </a:r>
            <a:endParaRPr lang="en-US" sz="750" dirty="0"/>
          </a:p>
        </p:txBody>
      </p:sp>
      <p:sp>
        <p:nvSpPr>
          <p:cNvPr id="76" name="Text 74"/>
          <p:cNvSpPr/>
          <p:nvPr/>
        </p:nvSpPr>
        <p:spPr>
          <a:xfrm>
            <a:off x="6675120" y="5669280"/>
            <a:ext cx="50292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THE MONTHLY CONTENT CYCLE</a:t>
            </a:r>
            <a:endParaRPr lang="en-US" sz="900" dirty="0"/>
          </a:p>
        </p:txBody>
      </p:sp>
      <p:sp>
        <p:nvSpPr>
          <p:cNvPr id="77" name="Text 75"/>
          <p:cNvSpPr/>
          <p:nvPr/>
        </p:nvSpPr>
        <p:spPr>
          <a:xfrm>
            <a:off x="6675120" y="5989320"/>
            <a:ext cx="5029200" cy="411480"/>
          </a:xfrm>
          <a:prstGeom prst="rect">
            <a:avLst/>
          </a:prstGeom>
          <a:noFill/>
          <a:ln/>
        </p:spPr>
        <p:txBody>
          <a:bodyPr wrap="square" rtlCol="0" anchor="t"/>
          <a:lstStyle/>
          <a:p>
            <a:pPr algn="l" indent="0" marL="0">
              <a:lnSpc>
                <a:spcPct val="140000"/>
              </a:lnSpc>
              <a:buNone/>
            </a:pPr>
            <a:r>
              <a:rPr lang="en-US" sz="950" i="1" dirty="0">
                <a:solidFill>
                  <a:srgbClr val="4A4A4A"/>
                </a:solidFill>
                <a:latin typeface="Epilogue" pitchFamily="34" charset="0"/>
                <a:ea typeface="Epilogue" pitchFamily="34" charset="-122"/>
                <a:cs typeface="Epilogue" pitchFamily="34" charset="-120"/>
              </a:rPr>
              <a:t>Week 1: production. Week 2: approval &amp; revisions. Weeks 3–4: auto-pilot · community management · next cycle research.</a:t>
            </a:r>
            <a:endParaRPr lang="en-US" sz="950" dirty="0"/>
          </a:p>
        </p:txBody>
      </p:sp>
      <p:sp>
        <p:nvSpPr>
          <p:cNvPr id="78" name="Text 76"/>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20  ·  Marketing Structure</a:t>
            </a:r>
            <a:endParaRPr lang="en-US" sz="800" dirty="0"/>
          </a:p>
        </p:txBody>
      </p:sp>
      <p:sp>
        <p:nvSpPr>
          <p:cNvPr id="79" name="Text 77"/>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Nine areas  ·  named ownership  ·  weekly cadence</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868680"/>
            <a:ext cx="11277295" cy="777240"/>
          </a:xfrm>
          <a:prstGeom prst="rect">
            <a:avLst/>
          </a:prstGeom>
          <a:noFill/>
          <a:ln/>
        </p:spPr>
        <p:txBody>
          <a:bodyPr wrap="square" lIns="0" tIns="0" rIns="0" bIns="0" rtlCol="0" anchor="ctr"/>
          <a:lstStyle/>
          <a:p>
            <a:pPr algn="ctr" indent="0" marL="0">
              <a:buNone/>
            </a:pPr>
            <a:r>
              <a:rPr lang="en-US" sz="5000" spc="-100" kern="0" dirty="0">
                <a:solidFill>
                  <a:srgbClr val="1A1A1A"/>
                </a:solidFill>
                <a:latin typeface="Epilogue" pitchFamily="34" charset="0"/>
                <a:ea typeface="Epilogue" pitchFamily="34" charset="-122"/>
                <a:cs typeface="Epilogue" pitchFamily="34" charset="-120"/>
              </a:rPr>
              <a:t>Success Metrics</a:t>
            </a:r>
            <a:endParaRPr lang="en-US" sz="5000" dirty="0"/>
          </a:p>
        </p:txBody>
      </p:sp>
      <p:sp>
        <p:nvSpPr>
          <p:cNvPr id="10" name="Text 8"/>
          <p:cNvSpPr/>
          <p:nvPr/>
        </p:nvSpPr>
        <p:spPr>
          <a:xfrm>
            <a:off x="457200" y="1600200"/>
            <a:ext cx="11277295" cy="32004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The immediate goal, the team's contribution, and the three horizons</a:t>
            </a:r>
            <a:endParaRPr lang="en-US" sz="1300" dirty="0"/>
          </a:p>
        </p:txBody>
      </p:sp>
      <p:sp>
        <p:nvSpPr>
          <p:cNvPr id="11" name="Shape 9"/>
          <p:cNvSpPr/>
          <p:nvPr/>
        </p:nvSpPr>
        <p:spPr>
          <a:xfrm>
            <a:off x="457200" y="2103120"/>
            <a:ext cx="5029200" cy="2103120"/>
          </a:xfrm>
          <a:prstGeom prst="rect">
            <a:avLst/>
          </a:prstGeom>
          <a:solidFill>
            <a:srgbClr val="1A1A1A"/>
          </a:solidFill>
          <a:ln w="12700">
            <a:solidFill>
              <a:srgbClr val="1A1A1A"/>
            </a:solidFill>
            <a:prstDash val="solid"/>
          </a:ln>
        </p:spPr>
      </p:sp>
      <p:sp>
        <p:nvSpPr>
          <p:cNvPr id="12" name="Text 10"/>
          <p:cNvSpPr/>
          <p:nvPr/>
        </p:nvSpPr>
        <p:spPr>
          <a:xfrm>
            <a:off x="685800" y="2240280"/>
            <a:ext cx="4572000"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THE IMMEDIATE GOAL</a:t>
            </a:r>
            <a:endParaRPr lang="en-US" sz="900" dirty="0"/>
          </a:p>
        </p:txBody>
      </p:sp>
      <p:sp>
        <p:nvSpPr>
          <p:cNvPr id="13" name="Text 11"/>
          <p:cNvSpPr/>
          <p:nvPr/>
        </p:nvSpPr>
        <p:spPr>
          <a:xfrm>
            <a:off x="685800" y="2560320"/>
            <a:ext cx="4572000" cy="960120"/>
          </a:xfrm>
          <a:prstGeom prst="rect">
            <a:avLst/>
          </a:prstGeom>
          <a:noFill/>
          <a:ln/>
        </p:spPr>
        <p:txBody>
          <a:bodyPr wrap="square" lIns="0" tIns="0" rIns="0" bIns="0" rtlCol="0" anchor="ctr"/>
          <a:lstStyle/>
          <a:p>
            <a:pPr algn="l" indent="0" marL="0">
              <a:buNone/>
            </a:pPr>
            <a:r>
              <a:rPr lang="en-US" sz="8200" spc="-300" kern="0" dirty="0">
                <a:solidFill>
                  <a:srgbClr val="FFFFFF"/>
                </a:solidFill>
                <a:latin typeface="Epilogue" pitchFamily="34" charset="0"/>
                <a:ea typeface="Epilogue" pitchFamily="34" charset="-122"/>
                <a:cs typeface="Epilogue" pitchFamily="34" charset="-120"/>
              </a:rPr>
              <a:t>€20k</a:t>
            </a:r>
            <a:endParaRPr lang="en-US" sz="8200" dirty="0"/>
          </a:p>
        </p:txBody>
      </p:sp>
      <p:sp>
        <p:nvSpPr>
          <p:cNvPr id="14" name="Text 12"/>
          <p:cNvSpPr/>
          <p:nvPr/>
        </p:nvSpPr>
        <p:spPr>
          <a:xfrm>
            <a:off x="685800" y="3566160"/>
            <a:ext cx="4572000" cy="320040"/>
          </a:xfrm>
          <a:prstGeom prst="rect">
            <a:avLst/>
          </a:prstGeom>
          <a:noFill/>
          <a:ln/>
        </p:spPr>
        <p:txBody>
          <a:bodyPr wrap="square" rtlCol="0" anchor="ctr"/>
          <a:lstStyle/>
          <a:p>
            <a:pPr algn="l" indent="0" marL="0">
              <a:buNone/>
            </a:pPr>
            <a:r>
              <a:rPr lang="en-US" sz="1400" i="1" dirty="0">
                <a:solidFill>
                  <a:srgbClr val="B07A5A"/>
                </a:solidFill>
                <a:latin typeface="Epilogue" pitchFamily="34" charset="0"/>
                <a:ea typeface="Epilogue" pitchFamily="34" charset="-122"/>
                <a:cs typeface="Epilogue" pitchFamily="34" charset="-120"/>
              </a:rPr>
              <a:t>monthly online revenue by November 2026.</a:t>
            </a:r>
            <a:endParaRPr lang="en-US" sz="1400" dirty="0"/>
          </a:p>
        </p:txBody>
      </p:sp>
      <p:sp>
        <p:nvSpPr>
          <p:cNvPr id="15" name="Text 13"/>
          <p:cNvSpPr/>
          <p:nvPr/>
        </p:nvSpPr>
        <p:spPr>
          <a:xfrm>
            <a:off x="685800" y="3886200"/>
            <a:ext cx="4572000" cy="274320"/>
          </a:xfrm>
          <a:prstGeom prst="rect">
            <a:avLst/>
          </a:prstGeom>
          <a:noFill/>
          <a:ln/>
        </p:spPr>
        <p:txBody>
          <a:bodyPr wrap="square" rtlCol="0" anchor="ctr"/>
          <a:lstStyle/>
          <a:p>
            <a:pPr algn="l" indent="0" marL="0">
              <a:buNone/>
            </a:pPr>
            <a:r>
              <a:rPr lang="en-US" sz="1000" dirty="0">
                <a:solidFill>
                  <a:srgbClr val="DDDBD6"/>
                </a:solidFill>
                <a:latin typeface="Epilogue" pitchFamily="34" charset="0"/>
                <a:ea typeface="Epilogue" pitchFamily="34" charset="-122"/>
                <a:cs typeface="Epilogue" pitchFamily="34" charset="-120"/>
              </a:rPr>
              <a:t>From €3k baseline. A 6–7× lift sustained on a system, not a sprint.</a:t>
            </a:r>
            <a:endParaRPr lang="en-US" sz="1000" dirty="0"/>
          </a:p>
        </p:txBody>
      </p:sp>
      <p:sp>
        <p:nvSpPr>
          <p:cNvPr id="16" name="Text 14"/>
          <p:cNvSpPr/>
          <p:nvPr/>
        </p:nvSpPr>
        <p:spPr>
          <a:xfrm>
            <a:off x="5669280" y="2103120"/>
            <a:ext cx="603504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HOW EACH OWNER CONTRIBUTES</a:t>
            </a:r>
            <a:endParaRPr lang="en-US" sz="900" dirty="0"/>
          </a:p>
        </p:txBody>
      </p:sp>
      <p:sp>
        <p:nvSpPr>
          <p:cNvPr id="17" name="Text 15"/>
          <p:cNvSpPr/>
          <p:nvPr/>
        </p:nvSpPr>
        <p:spPr>
          <a:xfrm>
            <a:off x="5669280" y="2331720"/>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Alejandro</a:t>
            </a:r>
            <a:endParaRPr lang="en-US" sz="1200" dirty="0"/>
          </a:p>
        </p:txBody>
      </p:sp>
      <p:sp>
        <p:nvSpPr>
          <p:cNvPr id="18" name="Text 16"/>
          <p:cNvSpPr/>
          <p:nvPr/>
        </p:nvSpPr>
        <p:spPr>
          <a:xfrm>
            <a:off x="7360920" y="2331720"/>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PERFORMANCE</a:t>
            </a:r>
            <a:endParaRPr lang="en-US" sz="800" dirty="0"/>
          </a:p>
        </p:txBody>
      </p:sp>
      <p:sp>
        <p:nvSpPr>
          <p:cNvPr id="19" name="Text 17"/>
          <p:cNvSpPr/>
          <p:nvPr/>
        </p:nvSpPr>
        <p:spPr>
          <a:xfrm>
            <a:off x="5669280" y="2606040"/>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Scaling Meta, Google, TikTok from €3k baseline to the primary acquisition engine</a:t>
            </a:r>
            <a:endParaRPr lang="en-US" sz="850" dirty="0"/>
          </a:p>
        </p:txBody>
      </p:sp>
      <p:sp>
        <p:nvSpPr>
          <p:cNvPr id="20" name="Shape 18"/>
          <p:cNvSpPr/>
          <p:nvPr/>
        </p:nvSpPr>
        <p:spPr>
          <a:xfrm>
            <a:off x="5669280" y="2862072"/>
            <a:ext cx="6035040" cy="0"/>
          </a:xfrm>
          <a:prstGeom prst="line">
            <a:avLst/>
          </a:prstGeom>
          <a:noFill/>
          <a:ln w="5080">
            <a:solidFill>
              <a:srgbClr val="B5B3AE"/>
            </a:solidFill>
            <a:prstDash val="solid"/>
          </a:ln>
        </p:spPr>
      </p:sp>
      <p:sp>
        <p:nvSpPr>
          <p:cNvPr id="21" name="Text 19"/>
          <p:cNvSpPr/>
          <p:nvPr/>
        </p:nvSpPr>
        <p:spPr>
          <a:xfrm>
            <a:off x="5669280" y="2724912"/>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Nia</a:t>
            </a:r>
            <a:endParaRPr lang="en-US" sz="1200" dirty="0"/>
          </a:p>
        </p:txBody>
      </p:sp>
      <p:sp>
        <p:nvSpPr>
          <p:cNvPr id="22" name="Text 20"/>
          <p:cNvSpPr/>
          <p:nvPr/>
        </p:nvSpPr>
        <p:spPr>
          <a:xfrm>
            <a:off x="7360920" y="2724912"/>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SOCIAL</a:t>
            </a:r>
            <a:endParaRPr lang="en-US" sz="800" dirty="0"/>
          </a:p>
        </p:txBody>
      </p:sp>
      <p:sp>
        <p:nvSpPr>
          <p:cNvPr id="23" name="Text 21"/>
          <p:cNvSpPr/>
          <p:nvPr/>
        </p:nvSpPr>
        <p:spPr>
          <a:xfrm>
            <a:off x="5669280" y="2999232"/>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Organic following + founder-led content + Spark Ads — cheaper CPMs, higher save rate</a:t>
            </a:r>
            <a:endParaRPr lang="en-US" sz="850" dirty="0"/>
          </a:p>
        </p:txBody>
      </p:sp>
      <p:sp>
        <p:nvSpPr>
          <p:cNvPr id="24" name="Shape 22"/>
          <p:cNvSpPr/>
          <p:nvPr/>
        </p:nvSpPr>
        <p:spPr>
          <a:xfrm>
            <a:off x="5669280" y="3255264"/>
            <a:ext cx="6035040" cy="0"/>
          </a:xfrm>
          <a:prstGeom prst="line">
            <a:avLst/>
          </a:prstGeom>
          <a:noFill/>
          <a:ln w="5080">
            <a:solidFill>
              <a:srgbClr val="B5B3AE"/>
            </a:solidFill>
            <a:prstDash val="solid"/>
          </a:ln>
        </p:spPr>
      </p:sp>
      <p:sp>
        <p:nvSpPr>
          <p:cNvPr id="25" name="Text 23"/>
          <p:cNvSpPr/>
          <p:nvPr/>
        </p:nvSpPr>
        <p:spPr>
          <a:xfrm>
            <a:off x="5669280" y="3118104"/>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Laia</a:t>
            </a:r>
            <a:endParaRPr lang="en-US" sz="1200" dirty="0"/>
          </a:p>
        </p:txBody>
      </p:sp>
      <p:sp>
        <p:nvSpPr>
          <p:cNvPr id="26" name="Text 24"/>
          <p:cNvSpPr/>
          <p:nvPr/>
        </p:nvSpPr>
        <p:spPr>
          <a:xfrm>
            <a:off x="7360920" y="3118104"/>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CONTENT</a:t>
            </a:r>
            <a:endParaRPr lang="en-US" sz="800" dirty="0"/>
          </a:p>
        </p:txBody>
      </p:sp>
      <p:sp>
        <p:nvSpPr>
          <p:cNvPr id="27" name="Text 25"/>
          <p:cNvSpPr/>
          <p:nvPr/>
        </p:nvSpPr>
        <p:spPr>
          <a:xfrm>
            <a:off x="5669280" y="3392424"/>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Photo, video, and UGC production velocity — no bottleneck on the 2–3 new creatives shipped per week</a:t>
            </a:r>
            <a:endParaRPr lang="en-US" sz="850" dirty="0"/>
          </a:p>
        </p:txBody>
      </p:sp>
      <p:sp>
        <p:nvSpPr>
          <p:cNvPr id="28" name="Shape 26"/>
          <p:cNvSpPr/>
          <p:nvPr/>
        </p:nvSpPr>
        <p:spPr>
          <a:xfrm>
            <a:off x="5669280" y="3648456"/>
            <a:ext cx="6035040" cy="0"/>
          </a:xfrm>
          <a:prstGeom prst="line">
            <a:avLst/>
          </a:prstGeom>
          <a:noFill/>
          <a:ln w="5080">
            <a:solidFill>
              <a:srgbClr val="B5B3AE"/>
            </a:solidFill>
            <a:prstDash val="solid"/>
          </a:ln>
        </p:spPr>
      </p:sp>
      <p:sp>
        <p:nvSpPr>
          <p:cNvPr id="29" name="Text 27"/>
          <p:cNvSpPr/>
          <p:nvPr/>
        </p:nvSpPr>
        <p:spPr>
          <a:xfrm>
            <a:off x="5669280" y="3511296"/>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Aina</a:t>
            </a:r>
            <a:endParaRPr lang="en-US" sz="1200" dirty="0"/>
          </a:p>
        </p:txBody>
      </p:sp>
      <p:sp>
        <p:nvSpPr>
          <p:cNvPr id="30" name="Text 28"/>
          <p:cNvSpPr/>
          <p:nvPr/>
        </p:nvSpPr>
        <p:spPr>
          <a:xfrm>
            <a:off x="7360920" y="3511296"/>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EMAIL</a:t>
            </a:r>
            <a:endParaRPr lang="en-US" sz="800" dirty="0"/>
          </a:p>
        </p:txBody>
      </p:sp>
      <p:sp>
        <p:nvSpPr>
          <p:cNvPr id="31" name="Text 29"/>
          <p:cNvSpPr/>
          <p:nvPr/>
        </p:nvSpPr>
        <p:spPr>
          <a:xfrm>
            <a:off x="5669280" y="3785616"/>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Klaviyo flows, lifecycle campaigns, list growth — the LTV engine the brand has been missing</a:t>
            </a:r>
            <a:endParaRPr lang="en-US" sz="850" dirty="0"/>
          </a:p>
        </p:txBody>
      </p:sp>
      <p:sp>
        <p:nvSpPr>
          <p:cNvPr id="32" name="Shape 30"/>
          <p:cNvSpPr/>
          <p:nvPr/>
        </p:nvSpPr>
        <p:spPr>
          <a:xfrm>
            <a:off x="5669280" y="4041648"/>
            <a:ext cx="6035040" cy="0"/>
          </a:xfrm>
          <a:prstGeom prst="line">
            <a:avLst/>
          </a:prstGeom>
          <a:noFill/>
          <a:ln w="5080">
            <a:solidFill>
              <a:srgbClr val="B5B3AE"/>
            </a:solidFill>
            <a:prstDash val="solid"/>
          </a:ln>
        </p:spPr>
      </p:sp>
      <p:sp>
        <p:nvSpPr>
          <p:cNvPr id="33" name="Text 31"/>
          <p:cNvSpPr/>
          <p:nvPr/>
        </p:nvSpPr>
        <p:spPr>
          <a:xfrm>
            <a:off x="5669280" y="3904488"/>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Paudelmar</a:t>
            </a:r>
            <a:endParaRPr lang="en-US" sz="1200" dirty="0"/>
          </a:p>
        </p:txBody>
      </p:sp>
      <p:sp>
        <p:nvSpPr>
          <p:cNvPr id="34" name="Text 32"/>
          <p:cNvSpPr/>
          <p:nvPr/>
        </p:nvSpPr>
        <p:spPr>
          <a:xfrm>
            <a:off x="7360920" y="3904488"/>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BRAND</a:t>
            </a:r>
            <a:endParaRPr lang="en-US" sz="800" dirty="0"/>
          </a:p>
        </p:txBody>
      </p:sp>
      <p:sp>
        <p:nvSpPr>
          <p:cNvPr id="35" name="Text 33"/>
          <p:cNvSpPr/>
          <p:nvPr/>
        </p:nvSpPr>
        <p:spPr>
          <a:xfrm>
            <a:off x="5669280" y="4178808"/>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Brand campaigns  ·  PR driving branded search lift  ·  ecommerce strategy</a:t>
            </a:r>
            <a:endParaRPr lang="en-US" sz="850" dirty="0"/>
          </a:p>
        </p:txBody>
      </p:sp>
      <p:sp>
        <p:nvSpPr>
          <p:cNvPr id="36" name="Shape 34"/>
          <p:cNvSpPr/>
          <p:nvPr/>
        </p:nvSpPr>
        <p:spPr>
          <a:xfrm>
            <a:off x="5669280" y="4434840"/>
            <a:ext cx="6035040" cy="0"/>
          </a:xfrm>
          <a:prstGeom prst="line">
            <a:avLst/>
          </a:prstGeom>
          <a:noFill/>
          <a:ln w="5080">
            <a:solidFill>
              <a:srgbClr val="B5B3AE"/>
            </a:solidFill>
            <a:prstDash val="solid"/>
          </a:ln>
        </p:spPr>
      </p:sp>
      <p:sp>
        <p:nvSpPr>
          <p:cNvPr id="37" name="Text 35"/>
          <p:cNvSpPr/>
          <p:nvPr/>
        </p:nvSpPr>
        <p:spPr>
          <a:xfrm>
            <a:off x="5669280" y="4297680"/>
            <a:ext cx="1691640" cy="292608"/>
          </a:xfrm>
          <a:prstGeom prst="rect">
            <a:avLst/>
          </a:prstGeom>
          <a:noFill/>
          <a:ln/>
        </p:spPr>
        <p:txBody>
          <a:bodyPr wrap="square" lIns="0" tIns="0" rIns="0" bIns="0" rtlCol="0" anchor="ctr"/>
          <a:lstStyle/>
          <a:p>
            <a:pPr algn="l" indent="0" marL="0">
              <a:buNone/>
            </a:pPr>
            <a:r>
              <a:rPr lang="en-US" sz="1200" i="1" dirty="0">
                <a:solidFill>
                  <a:srgbClr val="1A1A1A"/>
                </a:solidFill>
                <a:latin typeface="Epilogue" pitchFamily="34" charset="0"/>
                <a:ea typeface="Epilogue" pitchFamily="34" charset="-122"/>
                <a:cs typeface="Epilogue" pitchFamily="34" charset="-120"/>
              </a:rPr>
              <a:t>Gloria + Caramba</a:t>
            </a:r>
            <a:endParaRPr lang="en-US" sz="1200" dirty="0"/>
          </a:p>
        </p:txBody>
      </p:sp>
      <p:sp>
        <p:nvSpPr>
          <p:cNvPr id="38" name="Text 36"/>
          <p:cNvSpPr/>
          <p:nvPr/>
        </p:nvSpPr>
        <p:spPr>
          <a:xfrm>
            <a:off x="7360920" y="4297680"/>
            <a:ext cx="1463040" cy="292608"/>
          </a:xfrm>
          <a:prstGeom prst="rect">
            <a:avLst/>
          </a:prstGeom>
          <a:noFill/>
          <a:ln/>
        </p:spPr>
        <p:txBody>
          <a:bodyPr wrap="square" rtlCol="0" anchor="ctr"/>
          <a:lstStyle/>
          <a:p>
            <a:pPr algn="l" indent="0" marL="0">
              <a:buNone/>
            </a:pPr>
            <a:r>
              <a:rPr lang="en-US" sz="800" b="1" spc="150" kern="0" dirty="0">
                <a:solidFill>
                  <a:srgbClr val="8E5D40"/>
                </a:solidFill>
                <a:latin typeface="Epilogue" pitchFamily="34" charset="0"/>
                <a:ea typeface="Epilogue" pitchFamily="34" charset="-122"/>
                <a:cs typeface="Epilogue" pitchFamily="34" charset="-120"/>
              </a:rPr>
              <a:t>SITE</a:t>
            </a:r>
            <a:endParaRPr lang="en-US" sz="800" dirty="0"/>
          </a:p>
        </p:txBody>
      </p:sp>
      <p:sp>
        <p:nvSpPr>
          <p:cNvPr id="39" name="Text 37"/>
          <p:cNvSpPr/>
          <p:nvPr/>
        </p:nvSpPr>
        <p:spPr>
          <a:xfrm>
            <a:off x="5669280" y="4572000"/>
            <a:ext cx="6035040" cy="237744"/>
          </a:xfrm>
          <a:prstGeom prst="rect">
            <a:avLst/>
          </a:prstGeom>
          <a:noFill/>
          <a:ln/>
        </p:spPr>
        <p:txBody>
          <a:bodyPr wrap="square" lIns="0" tIns="0" rIns="0" bIns="0" rtlCol="0" anchor="ctr"/>
          <a:lstStyle/>
          <a:p>
            <a:pPr algn="l" indent="0" marL="0">
              <a:buNone/>
            </a:pPr>
            <a:r>
              <a:rPr lang="en-US" sz="850" i="1" dirty="0">
                <a:solidFill>
                  <a:srgbClr val="4A4A4A"/>
                </a:solidFill>
                <a:latin typeface="Epilogue" pitchFamily="34" charset="0"/>
                <a:ea typeface="Epilogue" pitchFamily="34" charset="-122"/>
                <a:cs typeface="Epilogue" pitchFamily="34" charset="-120"/>
              </a:rPr>
              <a:t>Site that converts at 2–3× current rate — the foundation everything else compounds on</a:t>
            </a:r>
            <a:endParaRPr lang="en-US" sz="850" dirty="0"/>
          </a:p>
        </p:txBody>
      </p:sp>
      <p:sp>
        <p:nvSpPr>
          <p:cNvPr id="40" name="Text 38"/>
          <p:cNvSpPr/>
          <p:nvPr/>
        </p:nvSpPr>
        <p:spPr>
          <a:xfrm>
            <a:off x="457200" y="4800600"/>
            <a:ext cx="11277295"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THE THREE HORIZONS</a:t>
            </a:r>
            <a:endParaRPr lang="en-US" sz="900" dirty="0"/>
          </a:p>
        </p:txBody>
      </p:sp>
      <p:sp>
        <p:nvSpPr>
          <p:cNvPr id="41" name="Shape 39"/>
          <p:cNvSpPr/>
          <p:nvPr/>
        </p:nvSpPr>
        <p:spPr>
          <a:xfrm>
            <a:off x="325984" y="5120640"/>
            <a:ext cx="3749040" cy="1280160"/>
          </a:xfrm>
          <a:prstGeom prst="rect">
            <a:avLst/>
          </a:prstGeom>
          <a:solidFill>
            <a:srgbClr val="EFEDE7"/>
          </a:solidFill>
          <a:ln w="6350">
            <a:solidFill>
              <a:srgbClr val="1A1A1A"/>
            </a:solidFill>
            <a:prstDash val="solid"/>
          </a:ln>
        </p:spPr>
      </p:sp>
      <p:sp>
        <p:nvSpPr>
          <p:cNvPr id="42" name="Text 40"/>
          <p:cNvSpPr/>
          <p:nvPr/>
        </p:nvSpPr>
        <p:spPr>
          <a:xfrm>
            <a:off x="527152" y="5230368"/>
            <a:ext cx="3346704" cy="228600"/>
          </a:xfrm>
          <a:prstGeom prst="rect">
            <a:avLst/>
          </a:prstGeom>
          <a:noFill/>
          <a:ln/>
        </p:spPr>
        <p:txBody>
          <a:bodyPr wrap="square" rtlCol="0" anchor="ctr"/>
          <a:lstStyle/>
          <a:p>
            <a:pPr algn="l" indent="0" marL="0">
              <a:buNone/>
            </a:pPr>
            <a:r>
              <a:rPr lang="en-US" sz="800" b="1" spc="200" kern="0" dirty="0">
                <a:solidFill>
                  <a:srgbClr val="8E5D40"/>
                </a:solidFill>
                <a:latin typeface="Epilogue" pitchFamily="34" charset="0"/>
                <a:ea typeface="Epilogue" pitchFamily="34" charset="-122"/>
                <a:cs typeface="Epilogue" pitchFamily="34" charset="-120"/>
              </a:rPr>
              <a:t>12 MONTHS  ·  Q1 2027</a:t>
            </a:r>
            <a:endParaRPr lang="en-US" sz="800" dirty="0"/>
          </a:p>
        </p:txBody>
      </p:sp>
      <p:sp>
        <p:nvSpPr>
          <p:cNvPr id="43" name="Text 41"/>
          <p:cNvSpPr/>
          <p:nvPr/>
        </p:nvSpPr>
        <p:spPr>
          <a:xfrm>
            <a:off x="527152" y="5468112"/>
            <a:ext cx="3346704" cy="292608"/>
          </a:xfrm>
          <a:prstGeom prst="rect">
            <a:avLst/>
          </a:prstGeom>
          <a:noFill/>
          <a:ln/>
        </p:spPr>
        <p:txBody>
          <a:bodyPr wrap="square" lIns="0" tIns="0" rIns="0" bIns="0" rtlCol="0" anchor="ctr"/>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The brand's birth</a:t>
            </a:r>
            <a:endParaRPr lang="en-US" sz="1400" dirty="0"/>
          </a:p>
        </p:txBody>
      </p:sp>
      <p:sp>
        <p:nvSpPr>
          <p:cNvPr id="44" name="Shape 42"/>
          <p:cNvSpPr/>
          <p:nvPr/>
        </p:nvSpPr>
        <p:spPr>
          <a:xfrm>
            <a:off x="527152" y="5788152"/>
            <a:ext cx="457200" cy="0"/>
          </a:xfrm>
          <a:prstGeom prst="line">
            <a:avLst/>
          </a:prstGeom>
          <a:noFill/>
          <a:ln w="12700">
            <a:solidFill>
              <a:srgbClr val="8E5D40"/>
            </a:solidFill>
            <a:prstDash val="solid"/>
          </a:ln>
        </p:spPr>
      </p:sp>
      <p:sp>
        <p:nvSpPr>
          <p:cNvPr id="45" name="Text 43"/>
          <p:cNvSpPr/>
          <p:nvPr/>
        </p:nvSpPr>
        <p:spPr>
          <a:xfrm>
            <a:off x="527152" y="5870448"/>
            <a:ext cx="3346704" cy="475488"/>
          </a:xfrm>
          <a:prstGeom prst="rect">
            <a:avLst/>
          </a:prstGeom>
          <a:noFill/>
          <a:ln/>
        </p:spPr>
        <p:txBody>
          <a:bodyPr wrap="square" lIns="0" tIns="0" rIns="0" bIns="0" rtlCol="0" anchor="t"/>
          <a:lstStyle/>
          <a:p>
            <a:pPr algn="l" indent="0" marL="0">
              <a:lnSpc>
                <a:spcPct val="135000"/>
              </a:lnSpc>
              <a:buNone/>
            </a:pPr>
            <a:r>
              <a:rPr lang="en-US" sz="850" dirty="0">
                <a:solidFill>
                  <a:srgbClr val="4A4A4A"/>
                </a:solidFill>
                <a:latin typeface="Epilogue" pitchFamily="34" charset="0"/>
                <a:ea typeface="Epilogue" pitchFamily="34" charset="-122"/>
                <a:cs typeface="Epilogue" pitchFamily="34" charset="-120"/>
              </a:rPr>
              <a:t>Chosen by the press she reads — Vogue España, Madame Figaro, La Vanguardia, FT How To Spend It. The editorial voice is in market.</a:t>
            </a:r>
            <a:endParaRPr lang="en-US" sz="850" dirty="0"/>
          </a:p>
        </p:txBody>
      </p:sp>
      <p:sp>
        <p:nvSpPr>
          <p:cNvPr id="46" name="Shape 44"/>
          <p:cNvSpPr/>
          <p:nvPr/>
        </p:nvSpPr>
        <p:spPr>
          <a:xfrm>
            <a:off x="4221328" y="5120640"/>
            <a:ext cx="3749040" cy="1280160"/>
          </a:xfrm>
          <a:prstGeom prst="rect">
            <a:avLst/>
          </a:prstGeom>
          <a:solidFill>
            <a:srgbClr val="EFEDE7"/>
          </a:solidFill>
          <a:ln w="6350">
            <a:solidFill>
              <a:srgbClr val="1A1A1A"/>
            </a:solidFill>
            <a:prstDash val="solid"/>
          </a:ln>
        </p:spPr>
      </p:sp>
      <p:sp>
        <p:nvSpPr>
          <p:cNvPr id="47" name="Text 45"/>
          <p:cNvSpPr/>
          <p:nvPr/>
        </p:nvSpPr>
        <p:spPr>
          <a:xfrm>
            <a:off x="4422496" y="5230368"/>
            <a:ext cx="3346704" cy="228600"/>
          </a:xfrm>
          <a:prstGeom prst="rect">
            <a:avLst/>
          </a:prstGeom>
          <a:noFill/>
          <a:ln/>
        </p:spPr>
        <p:txBody>
          <a:bodyPr wrap="square" rtlCol="0" anchor="ctr"/>
          <a:lstStyle/>
          <a:p>
            <a:pPr algn="l" indent="0" marL="0">
              <a:buNone/>
            </a:pPr>
            <a:r>
              <a:rPr lang="en-US" sz="800" b="1" spc="200" kern="0" dirty="0">
                <a:solidFill>
                  <a:srgbClr val="8E5D40"/>
                </a:solidFill>
                <a:latin typeface="Epilogue" pitchFamily="34" charset="0"/>
                <a:ea typeface="Epilogue" pitchFamily="34" charset="-122"/>
                <a:cs typeface="Epilogue" pitchFamily="34" charset="-120"/>
              </a:rPr>
              <a:t>3 YEARS  ·  2029</a:t>
            </a:r>
            <a:endParaRPr lang="en-US" sz="800" dirty="0"/>
          </a:p>
        </p:txBody>
      </p:sp>
      <p:sp>
        <p:nvSpPr>
          <p:cNvPr id="48" name="Text 46"/>
          <p:cNvSpPr/>
          <p:nvPr/>
        </p:nvSpPr>
        <p:spPr>
          <a:xfrm>
            <a:off x="4422496" y="5468112"/>
            <a:ext cx="3346704" cy="292608"/>
          </a:xfrm>
          <a:prstGeom prst="rect">
            <a:avLst/>
          </a:prstGeom>
          <a:noFill/>
          <a:ln/>
        </p:spPr>
        <p:txBody>
          <a:bodyPr wrap="square" lIns="0" tIns="0" rIns="0" bIns="0" rtlCol="0" anchor="ctr"/>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Consolidation</a:t>
            </a:r>
            <a:endParaRPr lang="en-US" sz="1400" dirty="0"/>
          </a:p>
        </p:txBody>
      </p:sp>
      <p:sp>
        <p:nvSpPr>
          <p:cNvPr id="49" name="Shape 47"/>
          <p:cNvSpPr/>
          <p:nvPr/>
        </p:nvSpPr>
        <p:spPr>
          <a:xfrm>
            <a:off x="4422496" y="5788152"/>
            <a:ext cx="457200" cy="0"/>
          </a:xfrm>
          <a:prstGeom prst="line">
            <a:avLst/>
          </a:prstGeom>
          <a:noFill/>
          <a:ln w="12700">
            <a:solidFill>
              <a:srgbClr val="8E5D40"/>
            </a:solidFill>
            <a:prstDash val="solid"/>
          </a:ln>
        </p:spPr>
      </p:sp>
      <p:sp>
        <p:nvSpPr>
          <p:cNvPr id="50" name="Text 48"/>
          <p:cNvSpPr/>
          <p:nvPr/>
        </p:nvSpPr>
        <p:spPr>
          <a:xfrm>
            <a:off x="4422496" y="5870448"/>
            <a:ext cx="3346704" cy="475488"/>
          </a:xfrm>
          <a:prstGeom prst="rect">
            <a:avLst/>
          </a:prstGeom>
          <a:noFill/>
          <a:ln/>
        </p:spPr>
        <p:txBody>
          <a:bodyPr wrap="square" lIns="0" tIns="0" rIns="0" bIns="0" rtlCol="0" anchor="t"/>
          <a:lstStyle/>
          <a:p>
            <a:pPr algn="l" indent="0" marL="0">
              <a:lnSpc>
                <a:spcPct val="135000"/>
              </a:lnSpc>
              <a:buNone/>
            </a:pPr>
            <a:r>
              <a:rPr lang="en-US" sz="850" dirty="0">
                <a:solidFill>
                  <a:srgbClr val="4A4A4A"/>
                </a:solidFill>
                <a:latin typeface="Epilogue" pitchFamily="34" charset="0"/>
                <a:ea typeface="Epilogue" pitchFamily="34" charset="-122"/>
                <a:cs typeface="Epilogue" pitchFamily="34" charset="-120"/>
              </a:rPr>
              <a:t>In the same sentence as Cult Beauty, Oh My Cream, Niche Beauty. Stocked at Le Bon Marché. Quoted by Sali Hughes.</a:t>
            </a:r>
            <a:endParaRPr lang="en-US" sz="850" dirty="0"/>
          </a:p>
        </p:txBody>
      </p:sp>
      <p:sp>
        <p:nvSpPr>
          <p:cNvPr id="51" name="Shape 49"/>
          <p:cNvSpPr/>
          <p:nvPr/>
        </p:nvSpPr>
        <p:spPr>
          <a:xfrm>
            <a:off x="8116672" y="5120640"/>
            <a:ext cx="3749040" cy="1280160"/>
          </a:xfrm>
          <a:prstGeom prst="rect">
            <a:avLst/>
          </a:prstGeom>
          <a:solidFill>
            <a:srgbClr val="EFEDE7"/>
          </a:solidFill>
          <a:ln w="6350">
            <a:solidFill>
              <a:srgbClr val="1A1A1A"/>
            </a:solidFill>
            <a:prstDash val="solid"/>
          </a:ln>
        </p:spPr>
      </p:sp>
      <p:sp>
        <p:nvSpPr>
          <p:cNvPr id="52" name="Text 50"/>
          <p:cNvSpPr/>
          <p:nvPr/>
        </p:nvSpPr>
        <p:spPr>
          <a:xfrm>
            <a:off x="8317840" y="5230368"/>
            <a:ext cx="3346704" cy="228600"/>
          </a:xfrm>
          <a:prstGeom prst="rect">
            <a:avLst/>
          </a:prstGeom>
          <a:noFill/>
          <a:ln/>
        </p:spPr>
        <p:txBody>
          <a:bodyPr wrap="square" rtlCol="0" anchor="ctr"/>
          <a:lstStyle/>
          <a:p>
            <a:pPr algn="l" indent="0" marL="0">
              <a:buNone/>
            </a:pPr>
            <a:r>
              <a:rPr lang="en-US" sz="800" b="1" spc="200" kern="0" dirty="0">
                <a:solidFill>
                  <a:srgbClr val="8E5D40"/>
                </a:solidFill>
                <a:latin typeface="Epilogue" pitchFamily="34" charset="0"/>
                <a:ea typeface="Epilogue" pitchFamily="34" charset="-122"/>
                <a:cs typeface="Epilogue" pitchFamily="34" charset="-120"/>
              </a:rPr>
              <a:t>LONG ARC  ·  2032+</a:t>
            </a:r>
            <a:endParaRPr lang="en-US" sz="800" dirty="0"/>
          </a:p>
        </p:txBody>
      </p:sp>
      <p:sp>
        <p:nvSpPr>
          <p:cNvPr id="53" name="Text 51"/>
          <p:cNvSpPr/>
          <p:nvPr/>
        </p:nvSpPr>
        <p:spPr>
          <a:xfrm>
            <a:off x="8317840" y="5468112"/>
            <a:ext cx="3346704" cy="292608"/>
          </a:xfrm>
          <a:prstGeom prst="rect">
            <a:avLst/>
          </a:prstGeom>
          <a:noFill/>
          <a:ln/>
        </p:spPr>
        <p:txBody>
          <a:bodyPr wrap="square" lIns="0" tIns="0" rIns="0" bIns="0" rtlCol="0" anchor="ctr"/>
          <a:lstStyle/>
          <a:p>
            <a:pPr algn="l" indent="0" marL="0">
              <a:buNone/>
            </a:pPr>
            <a:r>
              <a:rPr lang="en-US" sz="1400" spc="-30" kern="0" dirty="0">
                <a:solidFill>
                  <a:srgbClr val="1A1A1A"/>
                </a:solidFill>
                <a:latin typeface="Epilogue" pitchFamily="34" charset="0"/>
                <a:ea typeface="Epilogue" pitchFamily="34" charset="-122"/>
                <a:cs typeface="Epilogue" pitchFamily="34" charset="-120"/>
              </a:rPr>
              <a:t>Definitional position</a:t>
            </a:r>
            <a:endParaRPr lang="en-US" sz="1400" dirty="0"/>
          </a:p>
        </p:txBody>
      </p:sp>
      <p:sp>
        <p:nvSpPr>
          <p:cNvPr id="54" name="Shape 52"/>
          <p:cNvSpPr/>
          <p:nvPr/>
        </p:nvSpPr>
        <p:spPr>
          <a:xfrm>
            <a:off x="8317840" y="5788152"/>
            <a:ext cx="457200" cy="0"/>
          </a:xfrm>
          <a:prstGeom prst="line">
            <a:avLst/>
          </a:prstGeom>
          <a:noFill/>
          <a:ln w="12700">
            <a:solidFill>
              <a:srgbClr val="8E5D40"/>
            </a:solidFill>
            <a:prstDash val="solid"/>
          </a:ln>
        </p:spPr>
      </p:sp>
      <p:sp>
        <p:nvSpPr>
          <p:cNvPr id="55" name="Text 53"/>
          <p:cNvSpPr/>
          <p:nvPr/>
        </p:nvSpPr>
        <p:spPr>
          <a:xfrm>
            <a:off x="8317840" y="5870448"/>
            <a:ext cx="3346704" cy="475488"/>
          </a:xfrm>
          <a:prstGeom prst="rect">
            <a:avLst/>
          </a:prstGeom>
          <a:noFill/>
          <a:ln/>
        </p:spPr>
        <p:txBody>
          <a:bodyPr wrap="square" lIns="0" tIns="0" rIns="0" bIns="0" rtlCol="0" anchor="t"/>
          <a:lstStyle/>
          <a:p>
            <a:pPr algn="l" indent="0" marL="0">
              <a:lnSpc>
                <a:spcPct val="135000"/>
              </a:lnSpc>
              <a:buNone/>
            </a:pPr>
            <a:r>
              <a:rPr lang="en-US" sz="850" dirty="0">
                <a:solidFill>
                  <a:srgbClr val="4A4A4A"/>
                </a:solidFill>
                <a:latin typeface="Epilogue" pitchFamily="34" charset="0"/>
                <a:ea typeface="Epilogue" pitchFamily="34" charset="-122"/>
                <a:cs typeface="Epilogue" pitchFamily="34" charset="-120"/>
              </a:rPr>
              <a:t>The European reference for Korean skincare in the considered register. Others position themselves in relation to Yaksok.</a:t>
            </a:r>
            <a:endParaRPr lang="en-US" sz="850" dirty="0"/>
          </a:p>
        </p:txBody>
      </p:sp>
      <p:sp>
        <p:nvSpPr>
          <p:cNvPr id="56" name="Text 5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21  ·  Success Metrics</a:t>
            </a:r>
            <a:endParaRPr lang="en-US" sz="800" dirty="0"/>
          </a:p>
        </p:txBody>
      </p:sp>
      <p:sp>
        <p:nvSpPr>
          <p:cNvPr id="57" name="Text 5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€20k by November  ·  team-owned  ·  three horizons</a:t>
            </a:r>
            <a:endParaRPr lang="en-US" sz="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640080" y="1463040"/>
            <a:ext cx="7772400" cy="1188720"/>
          </a:xfrm>
          <a:prstGeom prst="rect">
            <a:avLst/>
          </a:prstGeom>
          <a:noFill/>
          <a:ln/>
        </p:spPr>
        <p:txBody>
          <a:bodyPr wrap="square" lIns="0" tIns="0" rIns="0" bIns="0" rtlCol="0" anchor="ctr"/>
          <a:lstStyle/>
          <a:p>
            <a:pPr algn="l" indent="0" marL="0">
              <a:buNone/>
            </a:pPr>
            <a:r>
              <a:rPr lang="en-US" sz="7200" spc="-150" kern="0" dirty="0">
                <a:solidFill>
                  <a:srgbClr val="1A1A1A"/>
                </a:solidFill>
                <a:latin typeface="Epilogue" pitchFamily="34" charset="0"/>
                <a:ea typeface="Epilogue" pitchFamily="34" charset="-122"/>
                <a:cs typeface="Epilogue" pitchFamily="34" charset="-120"/>
              </a:rPr>
              <a:t>Let's bring this</a:t>
            </a:r>
            <a:endParaRPr lang="en-US" sz="7200" dirty="0"/>
          </a:p>
        </p:txBody>
      </p:sp>
      <p:sp>
        <p:nvSpPr>
          <p:cNvPr id="10" name="Text 8"/>
          <p:cNvSpPr/>
          <p:nvPr/>
        </p:nvSpPr>
        <p:spPr>
          <a:xfrm>
            <a:off x="640080" y="2468880"/>
            <a:ext cx="7772400" cy="1188720"/>
          </a:xfrm>
          <a:prstGeom prst="rect">
            <a:avLst/>
          </a:prstGeom>
          <a:noFill/>
          <a:ln/>
        </p:spPr>
        <p:txBody>
          <a:bodyPr wrap="square" lIns="0" tIns="0" rIns="0" bIns="0" rtlCol="0" anchor="ctr"/>
          <a:lstStyle/>
          <a:p>
            <a:pPr algn="l" indent="0" marL="0">
              <a:buNone/>
            </a:pPr>
            <a:r>
              <a:rPr lang="en-US" sz="7200" spc="-150" kern="0" dirty="0">
                <a:solidFill>
                  <a:srgbClr val="1A1A1A"/>
                </a:solidFill>
                <a:latin typeface="Epilogue" pitchFamily="34" charset="0"/>
                <a:ea typeface="Epilogue" pitchFamily="34" charset="-122"/>
                <a:cs typeface="Epilogue" pitchFamily="34" charset="-120"/>
              </a:rPr>
              <a:t>brand to </a:t>
            </a:r>
            <a:pPr algn="l" indent="0" marL="0">
              <a:buNone/>
            </a:pPr>
            <a:r>
              <a:rPr lang="en-US" sz="7200" i="1" spc="-150" kern="0" dirty="0">
                <a:solidFill>
                  <a:srgbClr val="8E5D40"/>
                </a:solidFill>
                <a:latin typeface="Epilogue" pitchFamily="34" charset="0"/>
                <a:ea typeface="Epilogue" pitchFamily="34" charset="-122"/>
                <a:cs typeface="Epilogue" pitchFamily="34" charset="-120"/>
              </a:rPr>
              <a:t>life.</a:t>
            </a:r>
            <a:endParaRPr lang="en-US" sz="7200" dirty="0"/>
          </a:p>
        </p:txBody>
      </p:sp>
      <p:sp>
        <p:nvSpPr>
          <p:cNvPr id="11" name="Text 9"/>
          <p:cNvSpPr/>
          <p:nvPr/>
        </p:nvSpPr>
        <p:spPr>
          <a:xfrm>
            <a:off x="640080" y="4023360"/>
            <a:ext cx="6858000" cy="1280160"/>
          </a:xfrm>
          <a:prstGeom prst="rect">
            <a:avLst/>
          </a:prstGeom>
          <a:noFill/>
          <a:ln/>
        </p:spPr>
        <p:txBody>
          <a:bodyPr wrap="square" rtlCol="0" anchor="t"/>
          <a:lstStyle/>
          <a:p>
            <a:pPr algn="l" indent="0" marL="0">
              <a:lnSpc>
                <a:spcPct val="135000"/>
              </a:lnSpc>
              <a:buNone/>
            </a:pPr>
            <a:r>
              <a:rPr lang="en-US" sz="1800" i="1" dirty="0">
                <a:solidFill>
                  <a:srgbClr val="4A4A4A"/>
                </a:solidFill>
                <a:latin typeface="Epilogue" pitchFamily="34" charset="0"/>
                <a:ea typeface="Epilogue" pitchFamily="34" charset="-122"/>
                <a:cs typeface="Epilogue" pitchFamily="34" charset="-120"/>
              </a:rPr>
              <a:t>Yaksok is the Korean word for promise. Every page of this document is one more place that promise is asked to keep itself.</a:t>
            </a:r>
            <a:endParaRPr lang="en-US" sz="1800" dirty="0"/>
          </a:p>
        </p:txBody>
      </p:sp>
      <p:sp>
        <p:nvSpPr>
          <p:cNvPr id="12" name="Text 10"/>
          <p:cNvSpPr/>
          <p:nvPr/>
        </p:nvSpPr>
        <p:spPr>
          <a:xfrm>
            <a:off x="640080" y="5440680"/>
            <a:ext cx="6858000" cy="320040"/>
          </a:xfrm>
          <a:prstGeom prst="rect">
            <a:avLst/>
          </a:prstGeom>
          <a:noFill/>
          <a:ln/>
        </p:spPr>
        <p:txBody>
          <a:bodyPr wrap="square" rtlCol="0" anchor="ctr"/>
          <a:lstStyle/>
          <a:p>
            <a:pPr algn="l" indent="0" marL="0">
              <a:buNone/>
            </a:pPr>
            <a:r>
              <a:rPr lang="en-US" sz="1100" i="1" dirty="0">
                <a:solidFill>
                  <a:srgbClr val="8A8A8A"/>
                </a:solidFill>
                <a:latin typeface="Epilogue" pitchFamily="34" charset="0"/>
                <a:ea typeface="Epilogue" pitchFamily="34" charset="-122"/>
                <a:cs typeface="Epilogue" pitchFamily="34" charset="-120"/>
              </a:rPr>
              <a:t>— Paudelmar Creative House, for Ani &amp; the studio.</a:t>
            </a:r>
            <a:endParaRPr lang="en-US" sz="1100" dirty="0"/>
          </a:p>
        </p:txBody>
      </p:sp>
      <p:sp>
        <p:nvSpPr>
          <p:cNvPr id="13" name="Shape 11"/>
          <p:cNvSpPr/>
          <p:nvPr/>
        </p:nvSpPr>
        <p:spPr>
          <a:xfrm>
            <a:off x="8686800" y="1463040"/>
            <a:ext cx="3044952" cy="4572000"/>
          </a:xfrm>
          <a:prstGeom prst="rect">
            <a:avLst/>
          </a:prstGeom>
          <a:solidFill>
            <a:srgbClr val="EFEDE7"/>
          </a:solidFill>
          <a:ln w="6350">
            <a:solidFill>
              <a:srgbClr val="1A1A1A"/>
            </a:solidFill>
            <a:prstDash val="solid"/>
          </a:ln>
        </p:spPr>
      </p:sp>
      <p:sp>
        <p:nvSpPr>
          <p:cNvPr id="14" name="Text 12"/>
          <p:cNvSpPr/>
          <p:nvPr/>
        </p:nvSpPr>
        <p:spPr>
          <a:xfrm>
            <a:off x="8869680" y="1691640"/>
            <a:ext cx="27432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NEXT STEPS</a:t>
            </a:r>
            <a:endParaRPr lang="en-US" sz="900" dirty="0"/>
          </a:p>
        </p:txBody>
      </p:sp>
      <p:sp>
        <p:nvSpPr>
          <p:cNvPr id="15" name="Text 13"/>
          <p:cNvSpPr/>
          <p:nvPr/>
        </p:nvSpPr>
        <p:spPr>
          <a:xfrm>
            <a:off x="8869680" y="219456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May</a:t>
            </a:r>
            <a:endParaRPr lang="en-US" sz="1300" dirty="0"/>
          </a:p>
        </p:txBody>
      </p:sp>
      <p:sp>
        <p:nvSpPr>
          <p:cNvPr id="16" name="Text 14"/>
          <p:cNvSpPr/>
          <p:nvPr/>
        </p:nvSpPr>
        <p:spPr>
          <a:xfrm>
            <a:off x="9829800" y="219456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Site relaunch foundation</a:t>
            </a:r>
            <a:endParaRPr lang="en-US" sz="950" dirty="0"/>
          </a:p>
        </p:txBody>
      </p:sp>
      <p:sp>
        <p:nvSpPr>
          <p:cNvPr id="17" name="Text 15"/>
          <p:cNvSpPr/>
          <p:nvPr/>
        </p:nvSpPr>
        <p:spPr>
          <a:xfrm>
            <a:off x="8869680" y="260604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June</a:t>
            </a:r>
            <a:endParaRPr lang="en-US" sz="1300" dirty="0"/>
          </a:p>
        </p:txBody>
      </p:sp>
      <p:sp>
        <p:nvSpPr>
          <p:cNvPr id="18" name="Text 16"/>
          <p:cNvSpPr/>
          <p:nvPr/>
        </p:nvSpPr>
        <p:spPr>
          <a:xfrm>
            <a:off x="9829800" y="260604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Arrivals visual world live</a:t>
            </a:r>
            <a:endParaRPr lang="en-US" sz="950" dirty="0"/>
          </a:p>
        </p:txBody>
      </p:sp>
      <p:sp>
        <p:nvSpPr>
          <p:cNvPr id="19" name="Text 17"/>
          <p:cNvSpPr/>
          <p:nvPr/>
        </p:nvSpPr>
        <p:spPr>
          <a:xfrm>
            <a:off x="8869680" y="301752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July</a:t>
            </a:r>
            <a:endParaRPr lang="en-US" sz="1300" dirty="0"/>
          </a:p>
        </p:txBody>
      </p:sp>
      <p:sp>
        <p:nvSpPr>
          <p:cNvPr id="20" name="Text 18"/>
          <p:cNvSpPr/>
          <p:nvPr/>
        </p:nvSpPr>
        <p:spPr>
          <a:xfrm>
            <a:off x="9829800" y="301752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Seeding wave one  ·  paid scales</a:t>
            </a:r>
            <a:endParaRPr lang="en-US" sz="950" dirty="0"/>
          </a:p>
        </p:txBody>
      </p:sp>
      <p:sp>
        <p:nvSpPr>
          <p:cNvPr id="21" name="Text 19"/>
          <p:cNvSpPr/>
          <p:nvPr/>
        </p:nvSpPr>
        <p:spPr>
          <a:xfrm>
            <a:off x="8869680" y="342900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August</a:t>
            </a:r>
            <a:endParaRPr lang="en-US" sz="1300" dirty="0"/>
          </a:p>
        </p:txBody>
      </p:sp>
      <p:sp>
        <p:nvSpPr>
          <p:cNvPr id="22" name="Text 20"/>
          <p:cNvSpPr/>
          <p:nvPr/>
        </p:nvSpPr>
        <p:spPr>
          <a:xfrm>
            <a:off x="9829800" y="342900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Press dinner  ·  seeding wave two</a:t>
            </a:r>
            <a:endParaRPr lang="en-US" sz="950" dirty="0"/>
          </a:p>
        </p:txBody>
      </p:sp>
      <p:sp>
        <p:nvSpPr>
          <p:cNvPr id="23" name="Text 21"/>
          <p:cNvSpPr/>
          <p:nvPr/>
        </p:nvSpPr>
        <p:spPr>
          <a:xfrm>
            <a:off x="8869680" y="384048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Sept</a:t>
            </a:r>
            <a:endParaRPr lang="en-US" sz="1300" dirty="0"/>
          </a:p>
        </p:txBody>
      </p:sp>
      <p:sp>
        <p:nvSpPr>
          <p:cNvPr id="24" name="Text 22"/>
          <p:cNvSpPr/>
          <p:nvPr/>
        </p:nvSpPr>
        <p:spPr>
          <a:xfrm>
            <a:off x="9829800" y="384048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The door opens at Enric Granados</a:t>
            </a:r>
            <a:endParaRPr lang="en-US" sz="950" dirty="0"/>
          </a:p>
        </p:txBody>
      </p:sp>
      <p:sp>
        <p:nvSpPr>
          <p:cNvPr id="25" name="Text 23"/>
          <p:cNvSpPr/>
          <p:nvPr/>
        </p:nvSpPr>
        <p:spPr>
          <a:xfrm>
            <a:off x="8869680" y="4251960"/>
            <a:ext cx="914400" cy="320040"/>
          </a:xfrm>
          <a:prstGeom prst="rect">
            <a:avLst/>
          </a:prstGeom>
          <a:noFill/>
          <a:ln/>
        </p:spPr>
        <p:txBody>
          <a:bodyPr wrap="square" rtlCol="0" anchor="ctr"/>
          <a:lstStyle/>
          <a:p>
            <a:pPr algn="l" indent="0" marL="0">
              <a:buNone/>
            </a:pPr>
            <a:r>
              <a:rPr lang="en-US" sz="1300" i="1" dirty="0">
                <a:solidFill>
                  <a:srgbClr val="1A1A1A"/>
                </a:solidFill>
                <a:latin typeface="Epilogue" pitchFamily="34" charset="0"/>
                <a:ea typeface="Epilogue" pitchFamily="34" charset="-122"/>
                <a:cs typeface="Epilogue" pitchFamily="34" charset="-120"/>
              </a:rPr>
              <a:t>Nov</a:t>
            </a:r>
            <a:endParaRPr lang="en-US" sz="1300" dirty="0"/>
          </a:p>
        </p:txBody>
      </p:sp>
      <p:sp>
        <p:nvSpPr>
          <p:cNvPr id="26" name="Text 24"/>
          <p:cNvSpPr/>
          <p:nvPr/>
        </p:nvSpPr>
        <p:spPr>
          <a:xfrm>
            <a:off x="9829800" y="4251960"/>
            <a:ext cx="1828800" cy="32004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€20k monthly revenue · checkpoint</a:t>
            </a:r>
            <a:endParaRPr lang="en-US" sz="950" dirty="0"/>
          </a:p>
        </p:txBody>
      </p:sp>
      <p:sp>
        <p:nvSpPr>
          <p:cNvPr id="27" name="Shape 25"/>
          <p:cNvSpPr/>
          <p:nvPr/>
        </p:nvSpPr>
        <p:spPr>
          <a:xfrm>
            <a:off x="8869680" y="4800600"/>
            <a:ext cx="2743200" cy="0"/>
          </a:xfrm>
          <a:prstGeom prst="line">
            <a:avLst/>
          </a:prstGeom>
          <a:noFill/>
          <a:ln w="6350">
            <a:solidFill>
              <a:srgbClr val="B5B3AE"/>
            </a:solidFill>
            <a:prstDash val="solid"/>
          </a:ln>
        </p:spPr>
      </p:sp>
      <p:sp>
        <p:nvSpPr>
          <p:cNvPr id="28" name="Text 26"/>
          <p:cNvSpPr/>
          <p:nvPr/>
        </p:nvSpPr>
        <p:spPr>
          <a:xfrm>
            <a:off x="8869680" y="4937760"/>
            <a:ext cx="274320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CONTACT</a:t>
            </a:r>
            <a:endParaRPr lang="en-US" sz="900" dirty="0"/>
          </a:p>
        </p:txBody>
      </p:sp>
      <p:sp>
        <p:nvSpPr>
          <p:cNvPr id="29" name="Text 27"/>
          <p:cNvSpPr/>
          <p:nvPr/>
        </p:nvSpPr>
        <p:spPr>
          <a:xfrm>
            <a:off x="8869680" y="5212080"/>
            <a:ext cx="2743200" cy="274320"/>
          </a:xfrm>
          <a:prstGeom prst="rect">
            <a:avLst/>
          </a:prstGeom>
          <a:noFill/>
          <a:ln/>
        </p:spPr>
        <p:txBody>
          <a:bodyPr wrap="square" rtlCol="0" anchor="ctr"/>
          <a:lstStyle/>
          <a:p>
            <a:pPr algn="l" indent="0" marL="0">
              <a:buNone/>
            </a:pPr>
            <a:r>
              <a:rPr lang="en-US" sz="1050" b="1" dirty="0">
                <a:solidFill>
                  <a:srgbClr val="1A1A1A"/>
                </a:solidFill>
                <a:latin typeface="Epilogue" pitchFamily="34" charset="0"/>
                <a:ea typeface="Epilogue" pitchFamily="34" charset="-122"/>
                <a:cs typeface="Epilogue" pitchFamily="34" charset="-120"/>
              </a:rPr>
              <a:t>Paudelmar Creative House</a:t>
            </a:r>
            <a:endParaRPr lang="en-US" sz="1050" dirty="0"/>
          </a:p>
        </p:txBody>
      </p:sp>
      <p:sp>
        <p:nvSpPr>
          <p:cNvPr id="30" name="Text 28"/>
          <p:cNvSpPr/>
          <p:nvPr/>
        </p:nvSpPr>
        <p:spPr>
          <a:xfrm>
            <a:off x="8869680" y="5440680"/>
            <a:ext cx="2743200" cy="274320"/>
          </a:xfrm>
          <a:prstGeom prst="rect">
            <a:avLst/>
          </a:prstGeom>
          <a:noFill/>
          <a:ln/>
        </p:spPr>
        <p:txBody>
          <a:bodyPr wrap="square" rtlCol="0" anchor="ctr"/>
          <a:lstStyle/>
          <a:p>
            <a:pPr algn="l" indent="0" marL="0">
              <a:buNone/>
            </a:pPr>
            <a:r>
              <a:rPr lang="en-US" sz="950" dirty="0">
                <a:solidFill>
                  <a:srgbClr val="4A4A4A"/>
                </a:solidFill>
                <a:latin typeface="Epilogue" pitchFamily="34" charset="0"/>
                <a:ea typeface="Epilogue" pitchFamily="34" charset="-122"/>
                <a:cs typeface="Epilogue" pitchFamily="34" charset="-120"/>
              </a:rPr>
              <a:t>Barcelona  ·  hello@paudelmar.co</a:t>
            </a:r>
            <a:endParaRPr lang="en-US" sz="950" dirty="0"/>
          </a:p>
        </p:txBody>
      </p:sp>
      <p:sp>
        <p:nvSpPr>
          <p:cNvPr id="31" name="Text 29"/>
          <p:cNvSpPr/>
          <p:nvPr/>
        </p:nvSpPr>
        <p:spPr>
          <a:xfrm>
            <a:off x="8869680" y="5669280"/>
            <a:ext cx="2743200" cy="274320"/>
          </a:xfrm>
          <a:prstGeom prst="rect">
            <a:avLst/>
          </a:prstGeom>
          <a:noFill/>
          <a:ln/>
        </p:spPr>
        <p:txBody>
          <a:bodyPr wrap="square" rtlCol="0" anchor="ctr"/>
          <a:lstStyle/>
          <a:p>
            <a:pPr algn="l" indent="0" marL="0">
              <a:buNone/>
            </a:pPr>
            <a:r>
              <a:rPr lang="en-US" sz="950" i="1" dirty="0">
                <a:solidFill>
                  <a:srgbClr val="4A4A4A"/>
                </a:solidFill>
                <a:latin typeface="Epilogue" pitchFamily="34" charset="0"/>
                <a:ea typeface="Epilogue" pitchFamily="34" charset="-122"/>
                <a:cs typeface="Epilogue" pitchFamily="34" charset="-120"/>
              </a:rPr>
              <a:t>yaksok.com</a:t>
            </a:r>
            <a:endParaRPr lang="en-US" sz="950" dirty="0"/>
          </a:p>
        </p:txBody>
      </p:sp>
      <p:sp>
        <p:nvSpPr>
          <p:cNvPr id="32" name="Text 30"/>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iii  ·  Closing</a:t>
            </a:r>
            <a:endParaRPr lang="en-US" sz="800" dirty="0"/>
          </a:p>
        </p:txBody>
      </p:sp>
      <p:sp>
        <p:nvSpPr>
          <p:cNvPr id="33" name="Text 31"/>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A kept word.</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97280"/>
            <a:ext cx="11277295" cy="1188720"/>
          </a:xfrm>
          <a:prstGeom prst="rect">
            <a:avLst/>
          </a:prstGeom>
          <a:noFill/>
          <a:ln/>
        </p:spPr>
        <p:txBody>
          <a:bodyPr wrap="square" lIns="0" tIns="0" rIns="0" bIns="0" rtlCol="0" anchor="ctr"/>
          <a:lstStyle/>
          <a:p>
            <a:pPr algn="ctr" indent="0" marL="0">
              <a:buNone/>
            </a:pPr>
            <a:r>
              <a:rPr lang="en-US" sz="7200" spc="-150" kern="0" dirty="0">
                <a:solidFill>
                  <a:srgbClr val="1A1A1A"/>
                </a:solidFill>
                <a:latin typeface="Epilogue" pitchFamily="34" charset="0"/>
                <a:ea typeface="Epilogue" pitchFamily="34" charset="-122"/>
                <a:cs typeface="Epilogue" pitchFamily="34" charset="-120"/>
              </a:rPr>
              <a:t>Brand Purpose</a:t>
            </a:r>
            <a:endParaRPr lang="en-US" sz="7200" dirty="0"/>
          </a:p>
        </p:txBody>
      </p:sp>
      <p:sp>
        <p:nvSpPr>
          <p:cNvPr id="10" name="Shape 8"/>
          <p:cNvSpPr/>
          <p:nvPr/>
        </p:nvSpPr>
        <p:spPr>
          <a:xfrm>
            <a:off x="1645920" y="2926080"/>
            <a:ext cx="2011680" cy="502920"/>
          </a:xfrm>
          <a:prstGeom prst="roundRect">
            <a:avLst>
              <a:gd name="adj" fmla="val 50000"/>
            </a:avLst>
          </a:prstGeom>
          <a:solidFill>
            <a:srgbClr val="E8E6E1"/>
          </a:solidFill>
          <a:ln w="12700">
            <a:solidFill>
              <a:srgbClr val="1A1A1A"/>
            </a:solidFill>
            <a:prstDash val="solid"/>
          </a:ln>
        </p:spPr>
      </p:sp>
      <p:sp>
        <p:nvSpPr>
          <p:cNvPr id="11" name="Text 9"/>
          <p:cNvSpPr/>
          <p:nvPr/>
        </p:nvSpPr>
        <p:spPr>
          <a:xfrm>
            <a:off x="1645920" y="2926080"/>
            <a:ext cx="2011680" cy="502920"/>
          </a:xfrm>
          <a:prstGeom prst="rect">
            <a:avLst/>
          </a:prstGeom>
          <a:noFill/>
          <a:ln/>
        </p:spPr>
        <p:txBody>
          <a:bodyPr wrap="square" rtlCol="0" anchor="ctr"/>
          <a:lstStyle/>
          <a:p>
            <a:pPr algn="ctr" indent="0" marL="0">
              <a:buNone/>
            </a:pPr>
            <a:r>
              <a:rPr lang="en-US" sz="1500" dirty="0">
                <a:solidFill>
                  <a:srgbClr val="1A1A1A"/>
                </a:solidFill>
                <a:latin typeface="Epilogue" pitchFamily="34" charset="0"/>
                <a:ea typeface="Epilogue" pitchFamily="34" charset="-122"/>
                <a:cs typeface="Epilogue" pitchFamily="34" charset="-120"/>
              </a:rPr>
              <a:t>Mission</a:t>
            </a:r>
            <a:endParaRPr lang="en-US" sz="1500" dirty="0"/>
          </a:p>
        </p:txBody>
      </p:sp>
      <p:sp>
        <p:nvSpPr>
          <p:cNvPr id="12" name="Text 10"/>
          <p:cNvSpPr/>
          <p:nvPr/>
        </p:nvSpPr>
        <p:spPr>
          <a:xfrm>
            <a:off x="914400" y="3703320"/>
            <a:ext cx="4572000" cy="1828800"/>
          </a:xfrm>
          <a:prstGeom prst="rect">
            <a:avLst/>
          </a:prstGeom>
          <a:noFill/>
          <a:ln/>
        </p:spPr>
        <p:txBody>
          <a:bodyPr wrap="square" rtlCol="0" anchor="t"/>
          <a:lstStyle/>
          <a:p>
            <a:pPr algn="just" indent="0" marL="0">
              <a:lnSpc>
                <a:spcPct val="135000"/>
              </a:lnSpc>
              <a:buNone/>
            </a:pPr>
            <a:r>
              <a:rPr lang="en-US" sz="1300" dirty="0">
                <a:solidFill>
                  <a:srgbClr val="1A1A1A"/>
                </a:solidFill>
                <a:latin typeface="Epilogue" pitchFamily="34" charset="0"/>
                <a:ea typeface="Epilogue" pitchFamily="34" charset="-122"/>
                <a:cs typeface="Epilogue" pitchFamily="34" charset="-120"/>
              </a:rPr>
              <a:t>To be the Barcelona house where the woman who has built her shelf intelligently can finally trust someone to bring her Korean skincare worth adding. Editorial in voice, additive in advice, slow on purpose.</a:t>
            </a:r>
            <a:endParaRPr lang="en-US" sz="1300" dirty="0"/>
          </a:p>
        </p:txBody>
      </p:sp>
      <p:sp>
        <p:nvSpPr>
          <p:cNvPr id="13" name="Shape 11"/>
          <p:cNvSpPr/>
          <p:nvPr/>
        </p:nvSpPr>
        <p:spPr>
          <a:xfrm>
            <a:off x="7589520" y="2926080"/>
            <a:ext cx="2011680" cy="502920"/>
          </a:xfrm>
          <a:prstGeom prst="roundRect">
            <a:avLst>
              <a:gd name="adj" fmla="val 50000"/>
            </a:avLst>
          </a:prstGeom>
          <a:solidFill>
            <a:srgbClr val="E8E6E1"/>
          </a:solidFill>
          <a:ln w="12700">
            <a:solidFill>
              <a:srgbClr val="1A1A1A"/>
            </a:solidFill>
            <a:prstDash val="solid"/>
          </a:ln>
        </p:spPr>
      </p:sp>
      <p:sp>
        <p:nvSpPr>
          <p:cNvPr id="14" name="Text 12"/>
          <p:cNvSpPr/>
          <p:nvPr/>
        </p:nvSpPr>
        <p:spPr>
          <a:xfrm>
            <a:off x="7589520" y="2926080"/>
            <a:ext cx="2011680" cy="502920"/>
          </a:xfrm>
          <a:prstGeom prst="rect">
            <a:avLst/>
          </a:prstGeom>
          <a:noFill/>
          <a:ln/>
        </p:spPr>
        <p:txBody>
          <a:bodyPr wrap="square" rtlCol="0" anchor="ctr"/>
          <a:lstStyle/>
          <a:p>
            <a:pPr algn="ctr" indent="0" marL="0">
              <a:buNone/>
            </a:pPr>
            <a:r>
              <a:rPr lang="en-US" sz="1500" dirty="0">
                <a:solidFill>
                  <a:srgbClr val="1A1A1A"/>
                </a:solidFill>
                <a:latin typeface="Epilogue" pitchFamily="34" charset="0"/>
                <a:ea typeface="Epilogue" pitchFamily="34" charset="-122"/>
                <a:cs typeface="Epilogue" pitchFamily="34" charset="-120"/>
              </a:rPr>
              <a:t>Vision</a:t>
            </a:r>
            <a:endParaRPr lang="en-US" sz="1500" dirty="0"/>
          </a:p>
        </p:txBody>
      </p:sp>
      <p:sp>
        <p:nvSpPr>
          <p:cNvPr id="15" name="Text 13"/>
          <p:cNvSpPr/>
          <p:nvPr/>
        </p:nvSpPr>
        <p:spPr>
          <a:xfrm>
            <a:off x="6858000" y="3703320"/>
            <a:ext cx="4572000" cy="1828800"/>
          </a:xfrm>
          <a:prstGeom prst="rect">
            <a:avLst/>
          </a:prstGeom>
          <a:noFill/>
          <a:ln/>
        </p:spPr>
        <p:txBody>
          <a:bodyPr wrap="square" rtlCol="0" anchor="t"/>
          <a:lstStyle/>
          <a:p>
            <a:pPr algn="just" indent="0" marL="0">
              <a:lnSpc>
                <a:spcPct val="135000"/>
              </a:lnSpc>
              <a:buNone/>
            </a:pPr>
            <a:r>
              <a:rPr lang="en-US" sz="1300" dirty="0">
                <a:solidFill>
                  <a:srgbClr val="1A1A1A"/>
                </a:solidFill>
                <a:latin typeface="Epilogue" pitchFamily="34" charset="0"/>
                <a:ea typeface="Epilogue" pitchFamily="34" charset="-122"/>
                <a:cs typeface="Epilogue" pitchFamily="34" charset="-120"/>
              </a:rPr>
              <a:t>To become the European reference for editorial Korean skincare — the house serious shelves come to grow. By 2030, the brand European editors mention first when the conversation turns to Korean skincare in the considered register.</a:t>
            </a:r>
            <a:endParaRPr lang="en-US" sz="1300" dirty="0"/>
          </a:p>
        </p:txBody>
      </p:sp>
      <p:sp>
        <p:nvSpPr>
          <p:cNvPr id="16" name="Shape 14"/>
          <p:cNvSpPr/>
          <p:nvPr/>
        </p:nvSpPr>
        <p:spPr>
          <a:xfrm>
            <a:off x="6096305" y="3657600"/>
            <a:ext cx="0" cy="1828800"/>
          </a:xfrm>
          <a:prstGeom prst="line">
            <a:avLst/>
          </a:prstGeom>
          <a:noFill/>
          <a:ln w="6350">
            <a:solidFill>
              <a:srgbClr val="B5B3AE"/>
            </a:solidFill>
            <a:prstDash val="solid"/>
          </a:ln>
        </p:spPr>
      </p:sp>
      <p:sp>
        <p:nvSpPr>
          <p:cNvPr id="17" name="Text 15"/>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01  ·  Brand Purpose</a:t>
            </a:r>
            <a:endParaRPr lang="en-US" sz="800" dirty="0"/>
          </a:p>
        </p:txBody>
      </p:sp>
      <p:sp>
        <p:nvSpPr>
          <p:cNvPr id="18" name="Text 16"/>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Mission &amp; Vision</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640080" y="1371600"/>
            <a:ext cx="6858000" cy="1005840"/>
          </a:xfrm>
          <a:prstGeom prst="rect">
            <a:avLst/>
          </a:prstGeom>
          <a:noFill/>
          <a:ln/>
        </p:spPr>
        <p:txBody>
          <a:bodyPr wrap="square" lIns="0" tIns="0" rIns="0" bIns="0" rtlCol="0" anchor="ctr"/>
          <a:lstStyle/>
          <a:p>
            <a:pPr algn="l" indent="0" marL="0">
              <a:buNone/>
            </a:pPr>
            <a:r>
              <a:rPr lang="en-US" sz="6000" spc="-100" kern="0" dirty="0">
                <a:solidFill>
                  <a:srgbClr val="1A1A1A"/>
                </a:solidFill>
                <a:latin typeface="Epilogue" pitchFamily="34" charset="0"/>
                <a:ea typeface="Epilogue" pitchFamily="34" charset="-122"/>
                <a:cs typeface="Epilogue" pitchFamily="34" charset="-120"/>
              </a:rPr>
              <a:t>Brand Value</a:t>
            </a:r>
            <a:endParaRPr lang="en-US" sz="6000" dirty="0"/>
          </a:p>
        </p:txBody>
      </p:sp>
      <p:sp>
        <p:nvSpPr>
          <p:cNvPr id="10" name="Text 8"/>
          <p:cNvSpPr/>
          <p:nvPr/>
        </p:nvSpPr>
        <p:spPr>
          <a:xfrm>
            <a:off x="640080" y="2651760"/>
            <a:ext cx="6858000" cy="2011680"/>
          </a:xfrm>
          <a:prstGeom prst="rect">
            <a:avLst/>
          </a:prstGeom>
          <a:noFill/>
          <a:ln/>
        </p:spPr>
        <p:txBody>
          <a:bodyPr wrap="square" lIns="0" tIns="0" rIns="0" bIns="0" rtlCol="0" anchor="t"/>
          <a:lstStyle/>
          <a:p>
            <a:pPr algn="l" indent="0" marL="0">
              <a:lnSpc>
                <a:spcPct val="130000"/>
              </a:lnSpc>
              <a:buNone/>
            </a:pPr>
            <a:r>
              <a:rPr lang="en-US" sz="2200" i="1" dirty="0">
                <a:solidFill>
                  <a:srgbClr val="1A1A1A"/>
                </a:solidFill>
                <a:latin typeface="Epilogue" pitchFamily="34" charset="0"/>
                <a:ea typeface="Epilogue" pitchFamily="34" charset="-122"/>
                <a:cs typeface="Epilogue" pitchFamily="34" charset="-120"/>
              </a:rPr>
              <a:t>She is not buying skincare. </a:t>
            </a:r>
            <a:endParaRPr lang="en-US" sz="2200" dirty="0"/>
          </a:p>
          <a:p>
            <a:pPr algn="l" indent="0" marL="0">
              <a:lnSpc>
                <a:spcPct val="130000"/>
              </a:lnSpc>
              <a:buNone/>
            </a:pPr>
            <a:r>
              <a:rPr lang="en-US" sz="2200" i="1" dirty="0">
                <a:solidFill>
                  <a:srgbClr val="1A1A1A"/>
                </a:solidFill>
                <a:latin typeface="Epilogue" pitchFamily="34" charset="0"/>
                <a:ea typeface="Epilogue" pitchFamily="34" charset="-122"/>
                <a:cs typeface="Epilogue" pitchFamily="34" charset="-120"/>
              </a:rPr>
              <a:t>She is buying </a:t>
            </a:r>
            <a:pPr algn="l" indent="0" marL="0">
              <a:lnSpc>
                <a:spcPct val="130000"/>
              </a:lnSpc>
              <a:buNone/>
            </a:pPr>
            <a:r>
              <a:rPr lang="en-US" sz="2200" i="1" dirty="0">
                <a:solidFill>
                  <a:srgbClr val="8E5D40"/>
                </a:solidFill>
                <a:latin typeface="Epilogue" pitchFamily="34" charset="0"/>
                <a:ea typeface="Epilogue" pitchFamily="34" charset="-122"/>
                <a:cs typeface="Epilogue" pitchFamily="34" charset="-120"/>
              </a:rPr>
              <a:t>evidence of a worldview and an evolved beauty-connoisseur identity </a:t>
            </a:r>
            <a:pPr algn="l" indent="0" marL="0">
              <a:lnSpc>
                <a:spcPct val="130000"/>
              </a:lnSpc>
              <a:buNone/>
            </a:pPr>
            <a:r>
              <a:rPr lang="en-US" sz="2200" i="1" dirty="0">
                <a:solidFill>
                  <a:srgbClr val="1A1A1A"/>
                </a:solidFill>
                <a:latin typeface="Epilogue" pitchFamily="34" charset="0"/>
                <a:ea typeface="Epilogue" pitchFamily="34" charset="-122"/>
                <a:cs typeface="Epilogue" pitchFamily="34" charset="-120"/>
              </a:rPr>
              <a:t>she already holds.</a:t>
            </a:r>
            <a:endParaRPr lang="en-US" sz="2200" dirty="0"/>
          </a:p>
        </p:txBody>
      </p:sp>
      <p:sp>
        <p:nvSpPr>
          <p:cNvPr id="11" name="Text 9"/>
          <p:cNvSpPr/>
          <p:nvPr/>
        </p:nvSpPr>
        <p:spPr>
          <a:xfrm>
            <a:off x="640080" y="4709160"/>
            <a:ext cx="6858000" cy="1417320"/>
          </a:xfrm>
          <a:prstGeom prst="rect">
            <a:avLst/>
          </a:prstGeom>
          <a:noFill/>
          <a:ln/>
        </p:spPr>
        <p:txBody>
          <a:bodyPr wrap="square" rtlCol="0" anchor="t"/>
          <a:lstStyle/>
          <a:p>
            <a:pPr algn="just" indent="0" marL="0">
              <a:lnSpc>
                <a:spcPct val="140000"/>
              </a:lnSpc>
              <a:buNone/>
            </a:pPr>
            <a:r>
              <a:rPr lang="en-US" sz="1150" dirty="0">
                <a:solidFill>
                  <a:srgbClr val="4A4A4A"/>
                </a:solidFill>
                <a:latin typeface="Epilogue" pitchFamily="34" charset="0"/>
                <a:ea typeface="Epilogue" pitchFamily="34" charset="-122"/>
                <a:cs typeface="Epilogue" pitchFamily="34" charset="-120"/>
              </a:rPr>
              <a:t>The single most important sentence in the strategy — every other decision is downstream of it. The mass K-beauty buyer uses products to acquire a worldview. The Yaksok customer already has hers. She is a beauty connoisseur in her own right — what she needs from a brand is not coaching toward a new self, but recognition of the self she already is, paired with beautifully made things that fit the life she already lives.</a:t>
            </a:r>
            <a:endParaRPr lang="en-US" sz="1150" dirty="0"/>
          </a:p>
        </p:txBody>
      </p:sp>
      <p:sp>
        <p:nvSpPr>
          <p:cNvPr id="12" name="Shape 10"/>
          <p:cNvSpPr/>
          <p:nvPr/>
        </p:nvSpPr>
        <p:spPr>
          <a:xfrm>
            <a:off x="8229600" y="1828800"/>
            <a:ext cx="3502152" cy="4297680"/>
          </a:xfrm>
          <a:prstGeom prst="rect">
            <a:avLst/>
          </a:prstGeom>
          <a:solidFill>
            <a:srgbClr val="EFEDE7"/>
          </a:solidFill>
          <a:ln w="6350">
            <a:solidFill>
              <a:srgbClr val="1A1A1A"/>
            </a:solidFill>
            <a:prstDash val="solid"/>
          </a:ln>
        </p:spPr>
      </p:sp>
      <p:sp>
        <p:nvSpPr>
          <p:cNvPr id="13" name="Text 11"/>
          <p:cNvSpPr/>
          <p:nvPr/>
        </p:nvSpPr>
        <p:spPr>
          <a:xfrm>
            <a:off x="8458200" y="2011680"/>
            <a:ext cx="3108960"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THE FRAME SHIFT</a:t>
            </a:r>
            <a:endParaRPr lang="en-US" sz="900" dirty="0"/>
          </a:p>
        </p:txBody>
      </p:sp>
      <p:sp>
        <p:nvSpPr>
          <p:cNvPr id="14" name="Text 12"/>
          <p:cNvSpPr/>
          <p:nvPr/>
        </p:nvSpPr>
        <p:spPr>
          <a:xfrm>
            <a:off x="8458200" y="2514600"/>
            <a:ext cx="3108960" cy="274320"/>
          </a:xfrm>
          <a:prstGeom prst="rect">
            <a:avLst/>
          </a:prstGeom>
          <a:noFill/>
          <a:ln/>
        </p:spPr>
        <p:txBody>
          <a:bodyPr wrap="square" rtlCol="0" anchor="ctr"/>
          <a:lstStyle/>
          <a:p>
            <a:pPr algn="l" indent="0" marL="0">
              <a:buNone/>
            </a:pPr>
            <a:r>
              <a:rPr lang="en-US" sz="1000" spc="150" kern="0" dirty="0">
                <a:solidFill>
                  <a:srgbClr val="8A8A8A"/>
                </a:solidFill>
                <a:latin typeface="Epilogue" pitchFamily="34" charset="0"/>
                <a:ea typeface="Epilogue" pitchFamily="34" charset="-122"/>
                <a:cs typeface="Epilogue" pitchFamily="34" charset="-120"/>
              </a:rPr>
              <a:t>We leave</a:t>
            </a:r>
            <a:endParaRPr lang="en-US" sz="1000" dirty="0"/>
          </a:p>
        </p:txBody>
      </p:sp>
      <p:sp>
        <p:nvSpPr>
          <p:cNvPr id="15" name="Text 13"/>
          <p:cNvSpPr/>
          <p:nvPr/>
        </p:nvSpPr>
        <p:spPr>
          <a:xfrm>
            <a:off x="8458200" y="2788920"/>
            <a:ext cx="3108960" cy="457200"/>
          </a:xfrm>
          <a:prstGeom prst="rect">
            <a:avLst/>
          </a:prstGeom>
          <a:noFill/>
          <a:ln/>
        </p:spPr>
        <p:txBody>
          <a:bodyPr wrap="square" rtlCol="0" anchor="ctr"/>
          <a:lstStyle/>
          <a:p>
            <a:pPr algn="l" indent="0" marL="0">
              <a:buNone/>
            </a:pPr>
            <a:r>
              <a:rPr lang="en-US" sz="1800" i="1" dirty="0">
                <a:solidFill>
                  <a:srgbClr val="B5B3AE"/>
                </a:solidFill>
                <a:latin typeface="Epilogue" pitchFamily="34" charset="0"/>
                <a:ea typeface="Epilogue" pitchFamily="34" charset="-122"/>
                <a:cs typeface="Epilogue" pitchFamily="34" charset="-120"/>
              </a:rPr>
              <a:t>"Become someone new."</a:t>
            </a:r>
            <a:endParaRPr lang="en-US" sz="1800" dirty="0"/>
          </a:p>
        </p:txBody>
      </p:sp>
      <p:sp>
        <p:nvSpPr>
          <p:cNvPr id="16" name="Shape 14"/>
          <p:cNvSpPr/>
          <p:nvPr/>
        </p:nvSpPr>
        <p:spPr>
          <a:xfrm>
            <a:off x="8458200" y="3657600"/>
            <a:ext cx="3108960" cy="0"/>
          </a:xfrm>
          <a:prstGeom prst="line">
            <a:avLst/>
          </a:prstGeom>
          <a:noFill/>
          <a:ln w="6350">
            <a:solidFill>
              <a:srgbClr val="B5B3AE"/>
            </a:solidFill>
            <a:prstDash val="solid"/>
          </a:ln>
        </p:spPr>
      </p:sp>
      <p:sp>
        <p:nvSpPr>
          <p:cNvPr id="17" name="Text 15"/>
          <p:cNvSpPr/>
          <p:nvPr/>
        </p:nvSpPr>
        <p:spPr>
          <a:xfrm>
            <a:off x="8458200" y="3840480"/>
            <a:ext cx="3108960" cy="274320"/>
          </a:xfrm>
          <a:prstGeom prst="rect">
            <a:avLst/>
          </a:prstGeom>
          <a:noFill/>
          <a:ln/>
        </p:spPr>
        <p:txBody>
          <a:bodyPr wrap="square" rtlCol="0" anchor="ctr"/>
          <a:lstStyle/>
          <a:p>
            <a:pPr algn="l" indent="0" marL="0">
              <a:buNone/>
            </a:pPr>
            <a:r>
              <a:rPr lang="en-US" sz="1000" spc="150" kern="0" dirty="0">
                <a:solidFill>
                  <a:srgbClr val="8A8A8A"/>
                </a:solidFill>
                <a:latin typeface="Epilogue" pitchFamily="34" charset="0"/>
                <a:ea typeface="Epilogue" pitchFamily="34" charset="-122"/>
                <a:cs typeface="Epilogue" pitchFamily="34" charset="-120"/>
              </a:rPr>
              <a:t>We choose</a:t>
            </a:r>
            <a:endParaRPr lang="en-US" sz="1000" dirty="0"/>
          </a:p>
        </p:txBody>
      </p:sp>
      <p:sp>
        <p:nvSpPr>
          <p:cNvPr id="18" name="Text 16"/>
          <p:cNvSpPr/>
          <p:nvPr/>
        </p:nvSpPr>
        <p:spPr>
          <a:xfrm>
            <a:off x="8458200" y="4114800"/>
            <a:ext cx="3108960" cy="914400"/>
          </a:xfrm>
          <a:prstGeom prst="rect">
            <a:avLst/>
          </a:prstGeom>
          <a:noFill/>
          <a:ln/>
        </p:spPr>
        <p:txBody>
          <a:bodyPr wrap="square" rtlCol="0" anchor="t"/>
          <a:lstStyle/>
          <a:p>
            <a:pPr algn="l" indent="0" marL="0">
              <a:lnSpc>
                <a:spcPct val="115000"/>
              </a:lnSpc>
              <a:buNone/>
            </a:pPr>
            <a:r>
              <a:rPr lang="en-US" sz="1800" i="1" dirty="0">
                <a:solidFill>
                  <a:srgbClr val="1A1A1A"/>
                </a:solidFill>
                <a:latin typeface="Epilogue" pitchFamily="34" charset="0"/>
                <a:ea typeface="Epilogue" pitchFamily="34" charset="-122"/>
                <a:cs typeface="Epilogue" pitchFamily="34" charset="-120"/>
              </a:rPr>
              <a:t>"The brand for the woman you already are."</a:t>
            </a:r>
            <a:endParaRPr lang="en-US" sz="1800" dirty="0"/>
          </a:p>
        </p:txBody>
      </p:sp>
      <p:sp>
        <p:nvSpPr>
          <p:cNvPr id="19" name="Text 17"/>
          <p:cNvSpPr/>
          <p:nvPr/>
        </p:nvSpPr>
        <p:spPr>
          <a:xfrm>
            <a:off x="8458200" y="5532120"/>
            <a:ext cx="3108960" cy="365760"/>
          </a:xfrm>
          <a:prstGeom prst="rect">
            <a:avLst/>
          </a:prstGeom>
          <a:noFill/>
          <a:ln/>
        </p:spPr>
        <p:txBody>
          <a:bodyPr wrap="square" rtlCol="0" anchor="ctr"/>
          <a:lstStyle/>
          <a:p>
            <a:pPr algn="l" indent="0" marL="0">
              <a:buNone/>
            </a:pPr>
            <a:r>
              <a:rPr lang="en-US" sz="1100" b="1" dirty="0">
                <a:solidFill>
                  <a:srgbClr val="8E5D40"/>
                </a:solidFill>
                <a:latin typeface="Epilogue" pitchFamily="34" charset="0"/>
                <a:ea typeface="Epilogue" pitchFamily="34" charset="-122"/>
                <a:cs typeface="Epilogue" pitchFamily="34" charset="-120"/>
              </a:rPr>
              <a:t>Recognition, not transformation.</a:t>
            </a:r>
            <a:endParaRPr lang="en-US" sz="1100" dirty="0"/>
          </a:p>
        </p:txBody>
      </p:sp>
      <p:sp>
        <p:nvSpPr>
          <p:cNvPr id="20" name="Text 18"/>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02  ·  Brand Value</a:t>
            </a:r>
            <a:endParaRPr lang="en-US" sz="800" dirty="0"/>
          </a:p>
        </p:txBody>
      </p:sp>
      <p:sp>
        <p:nvSpPr>
          <p:cNvPr id="21" name="Text 19"/>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The single insight</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914400"/>
          </a:xfrm>
          <a:prstGeom prst="rect">
            <a:avLst/>
          </a:prstGeom>
          <a:noFill/>
          <a:ln/>
        </p:spPr>
        <p:txBody>
          <a:bodyPr wrap="square" lIns="0" tIns="0" rIns="0" bIns="0" rtlCol="0" anchor="ctr"/>
          <a:lstStyle/>
          <a:p>
            <a:pPr algn="ctr" indent="0" marL="0">
              <a:buNone/>
            </a:pPr>
            <a:r>
              <a:rPr lang="en-US" sz="5000" spc="-100" kern="0" dirty="0">
                <a:solidFill>
                  <a:srgbClr val="1A1A1A"/>
                </a:solidFill>
                <a:latin typeface="Epilogue" pitchFamily="34" charset="0"/>
                <a:ea typeface="Epilogue" pitchFamily="34" charset="-122"/>
                <a:cs typeface="Epilogue" pitchFamily="34" charset="-120"/>
              </a:rPr>
              <a:t>Market Landscape</a:t>
            </a:r>
            <a:endParaRPr lang="en-US" sz="5000" dirty="0"/>
          </a:p>
        </p:txBody>
      </p:sp>
      <p:sp>
        <p:nvSpPr>
          <p:cNvPr id="10" name="Text 8"/>
          <p:cNvSpPr/>
          <p:nvPr/>
        </p:nvSpPr>
        <p:spPr>
          <a:xfrm>
            <a:off x="457200" y="1783080"/>
            <a:ext cx="11277295" cy="365760"/>
          </a:xfrm>
          <a:prstGeom prst="rect">
            <a:avLst/>
          </a:prstGeom>
          <a:noFill/>
          <a:ln/>
        </p:spPr>
        <p:txBody>
          <a:bodyPr wrap="square" rtlCol="0" anchor="ctr"/>
          <a:lstStyle/>
          <a:p>
            <a:pPr algn="ctr" indent="0" marL="0">
              <a:buNone/>
            </a:pPr>
            <a:r>
              <a:rPr lang="en-US" sz="1500" i="1" dirty="0">
                <a:solidFill>
                  <a:srgbClr val="8E5D40"/>
                </a:solidFill>
                <a:latin typeface="Epilogue" pitchFamily="34" charset="0"/>
                <a:ea typeface="Epilogue" pitchFamily="34" charset="-122"/>
                <a:cs typeface="Epilogue" pitchFamily="34" charset="-120"/>
              </a:rPr>
              <a:t>Two windows. One brand to take both.</a:t>
            </a:r>
            <a:endParaRPr lang="en-US" sz="1500" dirty="0"/>
          </a:p>
        </p:txBody>
      </p:sp>
      <p:sp>
        <p:nvSpPr>
          <p:cNvPr id="11" name="Shape 9"/>
          <p:cNvSpPr/>
          <p:nvPr/>
        </p:nvSpPr>
        <p:spPr>
          <a:xfrm>
            <a:off x="457200" y="2423160"/>
            <a:ext cx="5623560" cy="3703320"/>
          </a:xfrm>
          <a:prstGeom prst="rect">
            <a:avLst/>
          </a:prstGeom>
          <a:solidFill>
            <a:srgbClr val="1A1A1A"/>
          </a:solidFill>
          <a:ln w="12700">
            <a:solidFill>
              <a:srgbClr val="1A1A1A"/>
            </a:solidFill>
            <a:prstDash val="solid"/>
          </a:ln>
        </p:spPr>
      </p:sp>
      <p:sp>
        <p:nvSpPr>
          <p:cNvPr id="12" name="Text 10"/>
          <p:cNvSpPr/>
          <p:nvPr/>
        </p:nvSpPr>
        <p:spPr>
          <a:xfrm>
            <a:off x="685800" y="2606040"/>
            <a:ext cx="5166360"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EUROPE  ·  THE CURATOR POSITION</a:t>
            </a:r>
            <a:endParaRPr lang="en-US" sz="900" dirty="0"/>
          </a:p>
        </p:txBody>
      </p:sp>
      <p:sp>
        <p:nvSpPr>
          <p:cNvPr id="13" name="Text 11"/>
          <p:cNvSpPr/>
          <p:nvPr/>
        </p:nvSpPr>
        <p:spPr>
          <a:xfrm>
            <a:off x="685800" y="2926080"/>
            <a:ext cx="5166360" cy="777240"/>
          </a:xfrm>
          <a:prstGeom prst="rect">
            <a:avLst/>
          </a:prstGeom>
          <a:noFill/>
          <a:ln/>
        </p:spPr>
        <p:txBody>
          <a:bodyPr wrap="square" lIns="0" tIns="0" rIns="0" bIns="0" rtlCol="0" anchor="ctr"/>
          <a:lstStyle/>
          <a:p>
            <a:pPr algn="l" indent="0" marL="0">
              <a:buNone/>
            </a:pPr>
            <a:r>
              <a:rPr lang="en-US" sz="6000" spc="-200" kern="0" dirty="0">
                <a:solidFill>
                  <a:srgbClr val="FFFFFF"/>
                </a:solidFill>
                <a:latin typeface="Epilogue" pitchFamily="34" charset="0"/>
                <a:ea typeface="Epilogue" pitchFamily="34" charset="-122"/>
                <a:cs typeface="Epilogue" pitchFamily="34" charset="-120"/>
              </a:rPr>
              <a:t>$2.7B</a:t>
            </a:r>
            <a:endParaRPr lang="en-US" sz="6000" dirty="0"/>
          </a:p>
        </p:txBody>
      </p:sp>
      <p:sp>
        <p:nvSpPr>
          <p:cNvPr id="14" name="Text 12"/>
          <p:cNvSpPr/>
          <p:nvPr/>
        </p:nvSpPr>
        <p:spPr>
          <a:xfrm>
            <a:off x="685800" y="3749040"/>
            <a:ext cx="5166360" cy="548640"/>
          </a:xfrm>
          <a:prstGeom prst="rect">
            <a:avLst/>
          </a:prstGeom>
          <a:noFill/>
          <a:ln/>
        </p:spPr>
        <p:txBody>
          <a:bodyPr wrap="square" rtlCol="0" anchor="t"/>
          <a:lstStyle/>
          <a:p>
            <a:pPr algn="l" indent="0" marL="0">
              <a:lnSpc>
                <a:spcPct val="130000"/>
              </a:lnSpc>
              <a:buNone/>
            </a:pPr>
            <a:r>
              <a:rPr lang="en-US" sz="1300" i="1" dirty="0">
                <a:solidFill>
                  <a:srgbClr val="B07A5A"/>
                </a:solidFill>
                <a:latin typeface="Epilogue" pitchFamily="34" charset="0"/>
                <a:ea typeface="Epilogue" pitchFamily="34" charset="-122"/>
                <a:cs typeface="Epilogue" pitchFamily="34" charset="-120"/>
              </a:rPr>
              <a:t>European K-beauty market, 2025. Growing 9.6% CAGR through 2032.</a:t>
            </a:r>
            <a:endParaRPr lang="en-US" sz="1300" dirty="0"/>
          </a:p>
        </p:txBody>
      </p:sp>
      <p:sp>
        <p:nvSpPr>
          <p:cNvPr id="15" name="Shape 13"/>
          <p:cNvSpPr/>
          <p:nvPr/>
        </p:nvSpPr>
        <p:spPr>
          <a:xfrm>
            <a:off x="685800" y="4434840"/>
            <a:ext cx="548640" cy="0"/>
          </a:xfrm>
          <a:prstGeom prst="line">
            <a:avLst/>
          </a:prstGeom>
          <a:noFill/>
          <a:ln w="12700">
            <a:solidFill>
              <a:srgbClr val="B07A5A"/>
            </a:solidFill>
            <a:prstDash val="solid"/>
          </a:ln>
        </p:spPr>
      </p:sp>
      <p:sp>
        <p:nvSpPr>
          <p:cNvPr id="16" name="Text 14"/>
          <p:cNvSpPr/>
          <p:nvPr/>
        </p:nvSpPr>
        <p:spPr>
          <a:xfrm>
            <a:off x="685800" y="4572000"/>
            <a:ext cx="5166360" cy="1005840"/>
          </a:xfrm>
          <a:prstGeom prst="rect">
            <a:avLst/>
          </a:prstGeom>
          <a:noFill/>
          <a:ln/>
        </p:spPr>
        <p:txBody>
          <a:bodyPr wrap="square" rtlCol="0" anchor="t"/>
          <a:lstStyle/>
          <a:p>
            <a:pPr algn="l" indent="0" marL="0">
              <a:lnSpc>
                <a:spcPct val="145000"/>
              </a:lnSpc>
              <a:buNone/>
            </a:pPr>
            <a:r>
              <a:rPr lang="en-US" sz="1100" dirty="0">
                <a:solidFill>
                  <a:srgbClr val="DDDBD6"/>
                </a:solidFill>
                <a:latin typeface="Epilogue" pitchFamily="34" charset="0"/>
                <a:ea typeface="Epilogue" pitchFamily="34" charset="-122"/>
                <a:cs typeface="Epilogue" pitchFamily="34" charset="-120"/>
              </a:rPr>
              <a:t>The category is fragmented. Olive Young is not in Europe. Sephora discounts. The premium curator position — the editorial house that earns its shelf — is sitting open.</a:t>
            </a:r>
            <a:endParaRPr lang="en-US" sz="1100" dirty="0"/>
          </a:p>
        </p:txBody>
      </p:sp>
      <p:sp>
        <p:nvSpPr>
          <p:cNvPr id="17" name="Text 15"/>
          <p:cNvSpPr/>
          <p:nvPr/>
        </p:nvSpPr>
        <p:spPr>
          <a:xfrm>
            <a:off x="685800" y="5623560"/>
            <a:ext cx="5166360" cy="365760"/>
          </a:xfrm>
          <a:prstGeom prst="rect">
            <a:avLst/>
          </a:prstGeom>
          <a:noFill/>
          <a:ln/>
        </p:spPr>
        <p:txBody>
          <a:bodyPr wrap="square" rtlCol="0" anchor="ctr"/>
          <a:lstStyle/>
          <a:p>
            <a:pPr algn="l" indent="0" marL="0">
              <a:buNone/>
            </a:pPr>
            <a:r>
              <a:rPr lang="en-US" sz="1200" i="1" dirty="0">
                <a:solidFill>
                  <a:srgbClr val="FFFFFF"/>
                </a:solidFill>
                <a:latin typeface="Epilogue" pitchFamily="34" charset="0"/>
                <a:ea typeface="Epilogue" pitchFamily="34" charset="-122"/>
                <a:cs typeface="Epilogue" pitchFamily="34" charset="-120"/>
              </a:rPr>
              <a:t>If Yaksok takes 2% of European premium K-beauty by 2030 → ~€40M annual revenue.</a:t>
            </a:r>
            <a:endParaRPr lang="en-US" sz="1200" dirty="0"/>
          </a:p>
        </p:txBody>
      </p:sp>
      <p:sp>
        <p:nvSpPr>
          <p:cNvPr id="18" name="Shape 16"/>
          <p:cNvSpPr/>
          <p:nvPr/>
        </p:nvSpPr>
        <p:spPr>
          <a:xfrm>
            <a:off x="6263640" y="2423160"/>
            <a:ext cx="5468112" cy="3703320"/>
          </a:xfrm>
          <a:prstGeom prst="rect">
            <a:avLst/>
          </a:prstGeom>
          <a:solidFill>
            <a:srgbClr val="EFEDE7"/>
          </a:solidFill>
          <a:ln w="6350">
            <a:solidFill>
              <a:srgbClr val="1A1A1A"/>
            </a:solidFill>
            <a:prstDash val="solid"/>
          </a:ln>
        </p:spPr>
      </p:sp>
      <p:sp>
        <p:nvSpPr>
          <p:cNvPr id="19" name="Text 17"/>
          <p:cNvSpPr/>
          <p:nvPr/>
        </p:nvSpPr>
        <p:spPr>
          <a:xfrm>
            <a:off x="6492240" y="2606040"/>
            <a:ext cx="5010912" cy="274320"/>
          </a:xfrm>
          <a:prstGeom prst="rect">
            <a:avLst/>
          </a:prstGeom>
          <a:noFill/>
          <a:ln/>
        </p:spPr>
        <p:txBody>
          <a:bodyPr wrap="square" rtlCol="0" anchor="ctr"/>
          <a:lstStyle/>
          <a:p>
            <a:pPr algn="l" indent="0" marL="0">
              <a:buNone/>
            </a:pPr>
            <a:r>
              <a:rPr lang="en-US" sz="900" b="1" spc="300" kern="0" dirty="0">
                <a:solidFill>
                  <a:srgbClr val="8E5D40"/>
                </a:solidFill>
                <a:latin typeface="Epilogue" pitchFamily="34" charset="0"/>
                <a:ea typeface="Epilogue" pitchFamily="34" charset="-122"/>
                <a:cs typeface="Epilogue" pitchFamily="34" charset="-120"/>
              </a:rPr>
              <a:t>US  ·  THE WINDOW BEFORE OLIVE YOUNG</a:t>
            </a:r>
            <a:endParaRPr lang="en-US" sz="900" dirty="0"/>
          </a:p>
        </p:txBody>
      </p:sp>
      <p:sp>
        <p:nvSpPr>
          <p:cNvPr id="20" name="Text 18"/>
          <p:cNvSpPr/>
          <p:nvPr/>
        </p:nvSpPr>
        <p:spPr>
          <a:xfrm>
            <a:off x="6492240" y="2926080"/>
            <a:ext cx="5010912" cy="777240"/>
          </a:xfrm>
          <a:prstGeom prst="rect">
            <a:avLst/>
          </a:prstGeom>
          <a:noFill/>
          <a:ln/>
        </p:spPr>
        <p:txBody>
          <a:bodyPr wrap="square" lIns="0" tIns="0" rIns="0" bIns="0" rtlCol="0" anchor="ctr"/>
          <a:lstStyle/>
          <a:p>
            <a:pPr algn="l" indent="0" marL="0">
              <a:buNone/>
            </a:pPr>
            <a:r>
              <a:rPr lang="en-US" sz="6000" spc="-200" kern="0" dirty="0">
                <a:solidFill>
                  <a:srgbClr val="1A1A1A"/>
                </a:solidFill>
                <a:latin typeface="Epilogue" pitchFamily="34" charset="0"/>
                <a:ea typeface="Epilogue" pitchFamily="34" charset="-122"/>
                <a:cs typeface="Epilogue" pitchFamily="34" charset="-120"/>
              </a:rPr>
              <a:t>18–24</a:t>
            </a:r>
            <a:endParaRPr lang="en-US" sz="6000" dirty="0"/>
          </a:p>
        </p:txBody>
      </p:sp>
      <p:sp>
        <p:nvSpPr>
          <p:cNvPr id="21" name="Text 19"/>
          <p:cNvSpPr/>
          <p:nvPr/>
        </p:nvSpPr>
        <p:spPr>
          <a:xfrm>
            <a:off x="6492240" y="3749040"/>
            <a:ext cx="5010912" cy="548640"/>
          </a:xfrm>
          <a:prstGeom prst="rect">
            <a:avLst/>
          </a:prstGeom>
          <a:noFill/>
          <a:ln/>
        </p:spPr>
        <p:txBody>
          <a:bodyPr wrap="square" rtlCol="0" anchor="t"/>
          <a:lstStyle/>
          <a:p>
            <a:pPr algn="l" indent="0" marL="0">
              <a:lnSpc>
                <a:spcPct val="130000"/>
              </a:lnSpc>
              <a:buNone/>
            </a:pPr>
            <a:r>
              <a:rPr lang="en-US" sz="1300" i="1" dirty="0">
                <a:solidFill>
                  <a:srgbClr val="8E5D40"/>
                </a:solidFill>
                <a:latin typeface="Epilogue" pitchFamily="34" charset="0"/>
                <a:ea typeface="Epilogue" pitchFamily="34" charset="-122"/>
                <a:cs typeface="Epilogue" pitchFamily="34" charset="-120"/>
              </a:rPr>
              <a:t>months. The window before Olive Young establishes its US flagship strategy at scale.</a:t>
            </a:r>
            <a:endParaRPr lang="en-US" sz="1300" dirty="0"/>
          </a:p>
        </p:txBody>
      </p:sp>
      <p:sp>
        <p:nvSpPr>
          <p:cNvPr id="22" name="Shape 20"/>
          <p:cNvSpPr/>
          <p:nvPr/>
        </p:nvSpPr>
        <p:spPr>
          <a:xfrm>
            <a:off x="6492240" y="4434840"/>
            <a:ext cx="548640" cy="0"/>
          </a:xfrm>
          <a:prstGeom prst="line">
            <a:avLst/>
          </a:prstGeom>
          <a:noFill/>
          <a:ln w="12700">
            <a:solidFill>
              <a:srgbClr val="8E5D40"/>
            </a:solidFill>
            <a:prstDash val="solid"/>
          </a:ln>
        </p:spPr>
      </p:sp>
      <p:sp>
        <p:nvSpPr>
          <p:cNvPr id="23" name="Text 21"/>
          <p:cNvSpPr/>
          <p:nvPr/>
        </p:nvSpPr>
        <p:spPr>
          <a:xfrm>
            <a:off x="6492240" y="4572000"/>
            <a:ext cx="5010912" cy="1280160"/>
          </a:xfrm>
          <a:prstGeom prst="rect">
            <a:avLst/>
          </a:prstGeom>
          <a:noFill/>
          <a:ln/>
        </p:spPr>
        <p:txBody>
          <a:bodyPr wrap="square" rtlCol="0" anchor="t"/>
          <a:lstStyle/>
          <a:p>
            <a:pPr algn="l" indent="0" marL="0">
              <a:lnSpc>
                <a:spcPct val="145000"/>
              </a:lnSpc>
              <a:buNone/>
            </a:pPr>
            <a:r>
              <a:rPr lang="en-US" sz="1100" dirty="0">
                <a:solidFill>
                  <a:srgbClr val="4A4A4A"/>
                </a:solidFill>
                <a:latin typeface="Epilogue" pitchFamily="34" charset="0"/>
                <a:ea typeface="Epilogue" pitchFamily="34" charset="-122"/>
                <a:cs typeface="Epilogue" pitchFamily="34" charset="-120"/>
              </a:rPr>
              <a:t>Olive Young's US expansion is the inflection point — when it lands at full scale, mass K-beauty in the US consolidates. The premium-curator position is open right now, and a European house that arrives in the US already authored gets to define the lane.</a:t>
            </a:r>
            <a:endParaRPr lang="en-US" sz="1100" dirty="0"/>
          </a:p>
        </p:txBody>
      </p:sp>
      <p:sp>
        <p:nvSpPr>
          <p:cNvPr id="24" name="Text 22"/>
          <p:cNvSpPr/>
          <p:nvPr/>
        </p:nvSpPr>
        <p:spPr>
          <a:xfrm>
            <a:off x="457200" y="6263640"/>
            <a:ext cx="11277295" cy="274320"/>
          </a:xfrm>
          <a:prstGeom prst="rect">
            <a:avLst/>
          </a:prstGeom>
          <a:noFill/>
          <a:ln/>
        </p:spPr>
        <p:txBody>
          <a:bodyPr wrap="square" rtlCol="0" anchor="ctr"/>
          <a:lstStyle/>
          <a:p>
            <a:pPr algn="ctr" indent="0" marL="0">
              <a:buNone/>
            </a:pPr>
            <a:r>
              <a:rPr lang="en-US" sz="1200" i="1" dirty="0">
                <a:solidFill>
                  <a:srgbClr val="8E5D40"/>
                </a:solidFill>
                <a:latin typeface="Epilogue" pitchFamily="34" charset="0"/>
                <a:ea typeface="Epilogue" pitchFamily="34" charset="-122"/>
                <a:cs typeface="Epilogue" pitchFamily="34" charset="-120"/>
              </a:rPr>
              <a:t>The brand that steps in now with a clear point of view becomes the reference point for the decade ahead.</a:t>
            </a:r>
            <a:endParaRPr lang="en-US" sz="1200" dirty="0"/>
          </a:p>
        </p:txBody>
      </p:sp>
      <p:sp>
        <p:nvSpPr>
          <p:cNvPr id="25" name="Text 23"/>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03  ·  Market Landscape</a:t>
            </a:r>
            <a:endParaRPr lang="en-US" sz="800" dirty="0"/>
          </a:p>
        </p:txBody>
      </p:sp>
      <p:sp>
        <p:nvSpPr>
          <p:cNvPr id="26" name="Text 24"/>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Europe to define  ·  US window still open</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914400"/>
            <a:ext cx="11277295" cy="868680"/>
          </a:xfrm>
          <a:prstGeom prst="rect">
            <a:avLst/>
          </a:prstGeom>
          <a:noFill/>
          <a:ln/>
        </p:spPr>
        <p:txBody>
          <a:bodyPr wrap="square" lIns="0" tIns="0" rIns="0" bIns="0" rtlCol="0" anchor="ctr"/>
          <a:lstStyle/>
          <a:p>
            <a:pPr algn="ctr" indent="0" marL="0">
              <a:buNone/>
            </a:pPr>
            <a:r>
              <a:rPr lang="en-US" sz="4600" spc="-100" kern="0" dirty="0">
                <a:solidFill>
                  <a:srgbClr val="1A1A1A"/>
                </a:solidFill>
                <a:latin typeface="Epilogue" pitchFamily="34" charset="0"/>
                <a:ea typeface="Epilogue" pitchFamily="34" charset="-122"/>
                <a:cs typeface="Epilogue" pitchFamily="34" charset="-120"/>
              </a:rPr>
              <a:t>Target Audience</a:t>
            </a:r>
            <a:endParaRPr lang="en-US" sz="4600" dirty="0"/>
          </a:p>
        </p:txBody>
      </p:sp>
      <p:sp>
        <p:nvSpPr>
          <p:cNvPr id="10" name="Text 8"/>
          <p:cNvSpPr/>
          <p:nvPr/>
        </p:nvSpPr>
        <p:spPr>
          <a:xfrm>
            <a:off x="1371600" y="1783080"/>
            <a:ext cx="9448495" cy="777240"/>
          </a:xfrm>
          <a:prstGeom prst="rect">
            <a:avLst/>
          </a:prstGeom>
          <a:noFill/>
          <a:ln/>
        </p:spPr>
        <p:txBody>
          <a:bodyPr wrap="square" rtlCol="0" anchor="t"/>
          <a:lstStyle/>
          <a:p>
            <a:pPr algn="ctr" indent="0" marL="0">
              <a:lnSpc>
                <a:spcPct val="140000"/>
              </a:lnSpc>
              <a:buNone/>
            </a:pPr>
            <a:r>
              <a:rPr lang="en-US" sz="1250" i="1" dirty="0">
                <a:solidFill>
                  <a:srgbClr val="4A4A4A"/>
                </a:solidFill>
                <a:latin typeface="Epilogue" pitchFamily="34" charset="0"/>
                <a:ea typeface="Epilogue" pitchFamily="34" charset="-122"/>
                <a:cs typeface="Epilogue" pitchFamily="34" charset="-120"/>
              </a:rPr>
              <a:t>Three doors into one psychographic substrate. She is 30–55, professionally established, household income €50–130K, lives in a major European city. The benchmark is not other K-beauty retailers — it is the brand whose email she actually opens.</a:t>
            </a:r>
            <a:endParaRPr lang="en-US" sz="1250" dirty="0"/>
          </a:p>
        </p:txBody>
      </p:sp>
      <p:sp>
        <p:nvSpPr>
          <p:cNvPr id="11" name="Shape 9"/>
          <p:cNvSpPr/>
          <p:nvPr/>
        </p:nvSpPr>
        <p:spPr>
          <a:xfrm>
            <a:off x="335128" y="2697480"/>
            <a:ext cx="3749040" cy="3703320"/>
          </a:xfrm>
          <a:prstGeom prst="rect">
            <a:avLst/>
          </a:prstGeom>
          <a:solidFill>
            <a:srgbClr val="EFEDE7"/>
          </a:solidFill>
          <a:ln w="6350">
            <a:solidFill>
              <a:srgbClr val="1A1A1A"/>
            </a:solidFill>
            <a:prstDash val="solid"/>
          </a:ln>
        </p:spPr>
      </p:sp>
      <p:sp>
        <p:nvSpPr>
          <p:cNvPr id="12" name="Text 10"/>
          <p:cNvSpPr/>
          <p:nvPr/>
        </p:nvSpPr>
        <p:spPr>
          <a:xfrm>
            <a:off x="563728" y="2880360"/>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a:t>
            </a:r>
            <a:endParaRPr lang="en-US" sz="1400" dirty="0"/>
          </a:p>
        </p:txBody>
      </p:sp>
      <p:sp>
        <p:nvSpPr>
          <p:cNvPr id="13" name="Text 11"/>
          <p:cNvSpPr/>
          <p:nvPr/>
        </p:nvSpPr>
        <p:spPr>
          <a:xfrm>
            <a:off x="2804008" y="2898648"/>
            <a:ext cx="1097280" cy="256032"/>
          </a:xfrm>
          <a:prstGeom prst="rect">
            <a:avLst/>
          </a:prstGeom>
          <a:noFill/>
          <a:ln/>
        </p:spPr>
        <p:txBody>
          <a:bodyPr wrap="square" rtlCol="0" anchor="ctr"/>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38 – 55</a:t>
            </a:r>
            <a:endParaRPr lang="en-US" sz="900" dirty="0"/>
          </a:p>
        </p:txBody>
      </p:sp>
      <p:sp>
        <p:nvSpPr>
          <p:cNvPr id="14" name="Text 12"/>
          <p:cNvSpPr/>
          <p:nvPr/>
        </p:nvSpPr>
        <p:spPr>
          <a:xfrm>
            <a:off x="563728" y="3200400"/>
            <a:ext cx="3291840" cy="640080"/>
          </a:xfrm>
          <a:prstGeom prst="rect">
            <a:avLst/>
          </a:prstGeom>
          <a:noFill/>
          <a:ln/>
        </p:spPr>
        <p:txBody>
          <a:bodyPr wrap="square" lIns="0" tIns="0" rIns="0" bIns="0" rtlCol="0" anchor="t"/>
          <a:lstStyle/>
          <a:p>
            <a:pPr algn="l" indent="0" marL="0">
              <a:lnSpc>
                <a:spcPct val="105000"/>
              </a:lnSpc>
              <a:buNone/>
            </a:pPr>
            <a:r>
              <a:rPr lang="en-US" sz="1700" spc="-30" kern="0" dirty="0">
                <a:solidFill>
                  <a:srgbClr val="1A1A1A"/>
                </a:solidFill>
                <a:latin typeface="Epilogue" pitchFamily="34" charset="0"/>
                <a:ea typeface="Epilogue" pitchFamily="34" charset="-122"/>
                <a:cs typeface="Epilogue" pitchFamily="34" charset="-120"/>
              </a:rPr>
              <a:t>The Returning Sophisticate</a:t>
            </a:r>
            <a:endParaRPr lang="en-US" sz="1700" dirty="0"/>
          </a:p>
        </p:txBody>
      </p:sp>
      <p:sp>
        <p:nvSpPr>
          <p:cNvPr id="15" name="Shape 13"/>
          <p:cNvSpPr/>
          <p:nvPr/>
        </p:nvSpPr>
        <p:spPr>
          <a:xfrm>
            <a:off x="563728" y="3931920"/>
            <a:ext cx="457200" cy="0"/>
          </a:xfrm>
          <a:prstGeom prst="line">
            <a:avLst/>
          </a:prstGeom>
          <a:noFill/>
          <a:ln w="12700">
            <a:solidFill>
              <a:srgbClr val="8E5D40"/>
            </a:solidFill>
            <a:prstDash val="solid"/>
          </a:ln>
        </p:spPr>
      </p:sp>
      <p:sp>
        <p:nvSpPr>
          <p:cNvPr id="16" name="Text 14"/>
          <p:cNvSpPr/>
          <p:nvPr/>
        </p:nvSpPr>
        <p:spPr>
          <a:xfrm>
            <a:off x="563728" y="4069080"/>
            <a:ext cx="3291840" cy="502920"/>
          </a:xfrm>
          <a:prstGeom prst="rect">
            <a:avLst/>
          </a:prstGeom>
          <a:noFill/>
          <a:ln/>
        </p:spPr>
        <p:txBody>
          <a:bodyPr wrap="square" lIns="0" tIns="0" rIns="0" bIns="0" rtlCol="0" anchor="t"/>
          <a:lstStyle/>
          <a:p>
            <a:pPr algn="l" indent="0" marL="0">
              <a:lnSpc>
                <a:spcPct val="130000"/>
              </a:lnSpc>
              <a:buNone/>
            </a:pPr>
            <a:r>
              <a:rPr lang="en-US" sz="1200" i="1" dirty="0">
                <a:solidFill>
                  <a:srgbClr val="8E5D40"/>
                </a:solidFill>
                <a:latin typeface="Epilogue" pitchFamily="34" charset="0"/>
                <a:ea typeface="Epilogue" pitchFamily="34" charset="-122"/>
                <a:cs typeface="Epilogue" pitchFamily="34" charset="-120"/>
              </a:rPr>
              <a:t>"Restraint is the standard I have already chosen."</a:t>
            </a:r>
            <a:endParaRPr lang="en-US" sz="1200" dirty="0"/>
          </a:p>
        </p:txBody>
      </p:sp>
      <p:sp>
        <p:nvSpPr>
          <p:cNvPr id="17" name="Text 15"/>
          <p:cNvSpPr/>
          <p:nvPr/>
        </p:nvSpPr>
        <p:spPr>
          <a:xfrm>
            <a:off x="563728" y="4617720"/>
            <a:ext cx="3291840" cy="594360"/>
          </a:xfrm>
          <a:prstGeom prst="rect">
            <a:avLst/>
          </a:prstGeom>
          <a:noFill/>
          <a:ln/>
        </p:spPr>
        <p:txBody>
          <a:bodyPr wrap="square" lIns="0" tIns="0" rIns="0" bIns="0" rtlCol="0" anchor="t"/>
          <a:lstStyle/>
          <a:p>
            <a:pPr algn="l" indent="0" marL="0">
              <a:lnSpc>
                <a:spcPct val="140000"/>
              </a:lnSpc>
              <a:buNone/>
            </a:pPr>
            <a:r>
              <a:rPr lang="en-US" sz="1000" dirty="0">
                <a:solidFill>
                  <a:srgbClr val="1A1A1A"/>
                </a:solidFill>
                <a:latin typeface="Epilogue" pitchFamily="34" charset="0"/>
                <a:ea typeface="Epilogue" pitchFamily="34" charset="-122"/>
                <a:cs typeface="Epilogue" pitchFamily="34" charset="-120"/>
              </a:rPr>
              <a:t>She has been a beauty buyer for two decades. She has done the actives, the brands, the procedures.</a:t>
            </a:r>
            <a:endParaRPr lang="en-US" sz="1000" dirty="0"/>
          </a:p>
        </p:txBody>
      </p:sp>
      <p:sp>
        <p:nvSpPr>
          <p:cNvPr id="18" name="Text 16"/>
          <p:cNvSpPr/>
          <p:nvPr/>
        </p:nvSpPr>
        <p:spPr>
          <a:xfrm>
            <a:off x="563728" y="5303520"/>
            <a:ext cx="3291840" cy="50292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Wants: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A Korean source that knows what her shelf already looks like. Editorial restraint. The why before the what.</a:t>
            </a:r>
            <a:endParaRPr lang="en-US" sz="850" dirty="0"/>
          </a:p>
        </p:txBody>
      </p:sp>
      <p:sp>
        <p:nvSpPr>
          <p:cNvPr id="19" name="Text 17"/>
          <p:cNvSpPr/>
          <p:nvPr/>
        </p:nvSpPr>
        <p:spPr>
          <a:xfrm>
            <a:off x="563728" y="5852160"/>
            <a:ext cx="3291840" cy="45720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Rejects: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Anti-aging vocabulary. Full-routine pushes. Brands that explain the basics back to her.</a:t>
            </a:r>
            <a:endParaRPr lang="en-US" sz="850" dirty="0"/>
          </a:p>
        </p:txBody>
      </p:sp>
      <p:sp>
        <p:nvSpPr>
          <p:cNvPr id="20" name="Shape 18"/>
          <p:cNvSpPr/>
          <p:nvPr/>
        </p:nvSpPr>
        <p:spPr>
          <a:xfrm>
            <a:off x="4221328" y="2697480"/>
            <a:ext cx="3749040" cy="3703320"/>
          </a:xfrm>
          <a:prstGeom prst="rect">
            <a:avLst/>
          </a:prstGeom>
          <a:solidFill>
            <a:srgbClr val="EFEDE7"/>
          </a:solidFill>
          <a:ln w="6350">
            <a:solidFill>
              <a:srgbClr val="1A1A1A"/>
            </a:solidFill>
            <a:prstDash val="solid"/>
          </a:ln>
        </p:spPr>
      </p:sp>
      <p:sp>
        <p:nvSpPr>
          <p:cNvPr id="21" name="Text 19"/>
          <p:cNvSpPr/>
          <p:nvPr/>
        </p:nvSpPr>
        <p:spPr>
          <a:xfrm>
            <a:off x="4449928" y="2880360"/>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ii.</a:t>
            </a:r>
            <a:endParaRPr lang="en-US" sz="1400" dirty="0"/>
          </a:p>
        </p:txBody>
      </p:sp>
      <p:sp>
        <p:nvSpPr>
          <p:cNvPr id="22" name="Text 20"/>
          <p:cNvSpPr/>
          <p:nvPr/>
        </p:nvSpPr>
        <p:spPr>
          <a:xfrm>
            <a:off x="6690208" y="2898648"/>
            <a:ext cx="1097280" cy="256032"/>
          </a:xfrm>
          <a:prstGeom prst="rect">
            <a:avLst/>
          </a:prstGeom>
          <a:noFill/>
          <a:ln/>
        </p:spPr>
        <p:txBody>
          <a:bodyPr wrap="square" rtlCol="0" anchor="ctr"/>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32 – 48</a:t>
            </a:r>
            <a:endParaRPr lang="en-US" sz="900" dirty="0"/>
          </a:p>
        </p:txBody>
      </p:sp>
      <p:sp>
        <p:nvSpPr>
          <p:cNvPr id="23" name="Text 21"/>
          <p:cNvSpPr/>
          <p:nvPr/>
        </p:nvSpPr>
        <p:spPr>
          <a:xfrm>
            <a:off x="4449928" y="3200400"/>
            <a:ext cx="3291840" cy="640080"/>
          </a:xfrm>
          <a:prstGeom prst="rect">
            <a:avLst/>
          </a:prstGeom>
          <a:noFill/>
          <a:ln/>
        </p:spPr>
        <p:txBody>
          <a:bodyPr wrap="square" lIns="0" tIns="0" rIns="0" bIns="0" rtlCol="0" anchor="t"/>
          <a:lstStyle/>
          <a:p>
            <a:pPr algn="l" indent="0" marL="0">
              <a:lnSpc>
                <a:spcPct val="105000"/>
              </a:lnSpc>
              <a:buNone/>
            </a:pPr>
            <a:r>
              <a:rPr lang="en-US" sz="1700" spc="-30" kern="0" dirty="0">
                <a:solidFill>
                  <a:srgbClr val="1A1A1A"/>
                </a:solidFill>
                <a:latin typeface="Epilogue" pitchFamily="34" charset="0"/>
                <a:ea typeface="Epilogue" pitchFamily="34" charset="-122"/>
                <a:cs typeface="Epilogue" pitchFamily="34" charset="-120"/>
              </a:rPr>
              <a:t>The Considered Restorationist</a:t>
            </a:r>
            <a:endParaRPr lang="en-US" sz="1700" dirty="0"/>
          </a:p>
        </p:txBody>
      </p:sp>
      <p:sp>
        <p:nvSpPr>
          <p:cNvPr id="24" name="Shape 22"/>
          <p:cNvSpPr/>
          <p:nvPr/>
        </p:nvSpPr>
        <p:spPr>
          <a:xfrm>
            <a:off x="4449928" y="3931920"/>
            <a:ext cx="457200" cy="0"/>
          </a:xfrm>
          <a:prstGeom prst="line">
            <a:avLst/>
          </a:prstGeom>
          <a:noFill/>
          <a:ln w="12700">
            <a:solidFill>
              <a:srgbClr val="8E5D40"/>
            </a:solidFill>
            <a:prstDash val="solid"/>
          </a:ln>
        </p:spPr>
      </p:sp>
      <p:sp>
        <p:nvSpPr>
          <p:cNvPr id="25" name="Text 23"/>
          <p:cNvSpPr/>
          <p:nvPr/>
        </p:nvSpPr>
        <p:spPr>
          <a:xfrm>
            <a:off x="4449928" y="4069080"/>
            <a:ext cx="3291840" cy="502920"/>
          </a:xfrm>
          <a:prstGeom prst="rect">
            <a:avLst/>
          </a:prstGeom>
          <a:noFill/>
          <a:ln/>
        </p:spPr>
        <p:txBody>
          <a:bodyPr wrap="square" lIns="0" tIns="0" rIns="0" bIns="0" rtlCol="0" anchor="t"/>
          <a:lstStyle/>
          <a:p>
            <a:pPr algn="l" indent="0" marL="0">
              <a:lnSpc>
                <a:spcPct val="130000"/>
              </a:lnSpc>
              <a:buNone/>
            </a:pPr>
            <a:r>
              <a:rPr lang="en-US" sz="1200" i="1" dirty="0">
                <a:solidFill>
                  <a:srgbClr val="8E5D40"/>
                </a:solidFill>
                <a:latin typeface="Epilogue" pitchFamily="34" charset="0"/>
                <a:ea typeface="Epilogue" pitchFamily="34" charset="-122"/>
                <a:cs typeface="Epilogue" pitchFamily="34" charset="-120"/>
              </a:rPr>
              <a:t>"Someone who finally tells me to slow down."</a:t>
            </a:r>
            <a:endParaRPr lang="en-US" sz="1200" dirty="0"/>
          </a:p>
        </p:txBody>
      </p:sp>
      <p:sp>
        <p:nvSpPr>
          <p:cNvPr id="26" name="Text 24"/>
          <p:cNvSpPr/>
          <p:nvPr/>
        </p:nvSpPr>
        <p:spPr>
          <a:xfrm>
            <a:off x="4449928" y="4617720"/>
            <a:ext cx="3291840" cy="594360"/>
          </a:xfrm>
          <a:prstGeom prst="rect">
            <a:avLst/>
          </a:prstGeom>
          <a:noFill/>
          <a:ln/>
        </p:spPr>
        <p:txBody>
          <a:bodyPr wrap="square" lIns="0" tIns="0" rIns="0" bIns="0" rtlCol="0" anchor="t"/>
          <a:lstStyle/>
          <a:p>
            <a:pPr algn="l" indent="0" marL="0">
              <a:lnSpc>
                <a:spcPct val="140000"/>
              </a:lnSpc>
              <a:buNone/>
            </a:pPr>
            <a:r>
              <a:rPr lang="en-US" sz="1000" dirty="0">
                <a:solidFill>
                  <a:srgbClr val="1A1A1A"/>
                </a:solidFill>
                <a:latin typeface="Epilogue" pitchFamily="34" charset="0"/>
                <a:ea typeface="Epilogue" pitchFamily="34" charset="-122"/>
                <a:cs typeface="Epilogue" pitchFamily="34" charset="-120"/>
              </a:rPr>
              <a:t>Her skin is sensitised, post-procedure, perimenopausal, or rebuilding. The barrier is the brief.</a:t>
            </a:r>
            <a:endParaRPr lang="en-US" sz="1000" dirty="0"/>
          </a:p>
        </p:txBody>
      </p:sp>
      <p:sp>
        <p:nvSpPr>
          <p:cNvPr id="27" name="Text 25"/>
          <p:cNvSpPr/>
          <p:nvPr/>
        </p:nvSpPr>
        <p:spPr>
          <a:xfrm>
            <a:off x="4449928" y="5303520"/>
            <a:ext cx="3291840" cy="50292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Wants: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Full INCI, pH, patch-test results before she buys. An advisor who will tell her to wait, or to stop a piece.</a:t>
            </a:r>
            <a:endParaRPr lang="en-US" sz="850" dirty="0"/>
          </a:p>
        </p:txBody>
      </p:sp>
      <p:sp>
        <p:nvSpPr>
          <p:cNvPr id="28" name="Text 26"/>
          <p:cNvSpPr/>
          <p:nvPr/>
        </p:nvSpPr>
        <p:spPr>
          <a:xfrm>
            <a:off x="4449928" y="5852160"/>
            <a:ext cx="3291840" cy="45720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Rejects: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Aggressive actives. Urgency. Brands that won't tell her something is wrong for her stage.</a:t>
            </a:r>
            <a:endParaRPr lang="en-US" sz="850" dirty="0"/>
          </a:p>
        </p:txBody>
      </p:sp>
      <p:sp>
        <p:nvSpPr>
          <p:cNvPr id="29" name="Shape 27"/>
          <p:cNvSpPr/>
          <p:nvPr/>
        </p:nvSpPr>
        <p:spPr>
          <a:xfrm>
            <a:off x="8107528" y="2697480"/>
            <a:ext cx="3749040" cy="3703320"/>
          </a:xfrm>
          <a:prstGeom prst="rect">
            <a:avLst/>
          </a:prstGeom>
          <a:solidFill>
            <a:srgbClr val="EFEDE7"/>
          </a:solidFill>
          <a:ln w="6350">
            <a:solidFill>
              <a:srgbClr val="1A1A1A"/>
            </a:solidFill>
            <a:prstDash val="solid"/>
          </a:ln>
        </p:spPr>
      </p:sp>
      <p:sp>
        <p:nvSpPr>
          <p:cNvPr id="30" name="Text 28"/>
          <p:cNvSpPr/>
          <p:nvPr/>
        </p:nvSpPr>
        <p:spPr>
          <a:xfrm>
            <a:off x="8336128" y="2880360"/>
            <a:ext cx="502920" cy="292608"/>
          </a:xfrm>
          <a:prstGeom prst="rect">
            <a:avLst/>
          </a:prstGeom>
          <a:noFill/>
          <a:ln/>
        </p:spPr>
        <p:txBody>
          <a:bodyPr wrap="square" lIns="0" tIns="0" rIns="0" bIns="0" rtlCol="0" anchor="t"/>
          <a:lstStyle/>
          <a:p>
            <a:pPr algn="l" indent="0" marL="0">
              <a:buNone/>
            </a:pPr>
            <a:r>
              <a:rPr lang="en-US" sz="1400" i="1" dirty="0">
                <a:solidFill>
                  <a:srgbClr val="8E5D40"/>
                </a:solidFill>
                <a:latin typeface="Epilogue" pitchFamily="34" charset="0"/>
                <a:ea typeface="Epilogue" pitchFamily="34" charset="-122"/>
                <a:cs typeface="Epilogue" pitchFamily="34" charset="-120"/>
              </a:rPr>
              <a:t>iii.</a:t>
            </a:r>
            <a:endParaRPr lang="en-US" sz="1400" dirty="0"/>
          </a:p>
        </p:txBody>
      </p:sp>
      <p:sp>
        <p:nvSpPr>
          <p:cNvPr id="31" name="Text 29"/>
          <p:cNvSpPr/>
          <p:nvPr/>
        </p:nvSpPr>
        <p:spPr>
          <a:xfrm>
            <a:off x="10576408" y="2898648"/>
            <a:ext cx="1097280" cy="256032"/>
          </a:xfrm>
          <a:prstGeom prst="rect">
            <a:avLst/>
          </a:prstGeom>
          <a:noFill/>
          <a:ln/>
        </p:spPr>
        <p:txBody>
          <a:bodyPr wrap="square" rtlCol="0" anchor="ctr"/>
          <a:lstStyle/>
          <a:p>
            <a:pPr algn="r" indent="0" marL="0">
              <a:buNone/>
            </a:pPr>
            <a:r>
              <a:rPr lang="en-US" sz="900" i="1" spc="100" kern="0" dirty="0">
                <a:solidFill>
                  <a:srgbClr val="8A8A8A"/>
                </a:solidFill>
                <a:latin typeface="Epilogue" pitchFamily="34" charset="0"/>
                <a:ea typeface="Epilogue" pitchFamily="34" charset="-122"/>
                <a:cs typeface="Epilogue" pitchFamily="34" charset="-120"/>
              </a:rPr>
              <a:t>28 – 45</a:t>
            </a:r>
            <a:endParaRPr lang="en-US" sz="900" dirty="0"/>
          </a:p>
        </p:txBody>
      </p:sp>
      <p:sp>
        <p:nvSpPr>
          <p:cNvPr id="32" name="Text 30"/>
          <p:cNvSpPr/>
          <p:nvPr/>
        </p:nvSpPr>
        <p:spPr>
          <a:xfrm>
            <a:off x="8336128" y="3200400"/>
            <a:ext cx="3291840" cy="640080"/>
          </a:xfrm>
          <a:prstGeom prst="rect">
            <a:avLst/>
          </a:prstGeom>
          <a:noFill/>
          <a:ln/>
        </p:spPr>
        <p:txBody>
          <a:bodyPr wrap="square" lIns="0" tIns="0" rIns="0" bIns="0" rtlCol="0" anchor="t"/>
          <a:lstStyle/>
          <a:p>
            <a:pPr algn="l" indent="0" marL="0">
              <a:lnSpc>
                <a:spcPct val="105000"/>
              </a:lnSpc>
              <a:buNone/>
            </a:pPr>
            <a:r>
              <a:rPr lang="en-US" sz="1700" spc="-30" kern="0" dirty="0">
                <a:solidFill>
                  <a:srgbClr val="1A1A1A"/>
                </a:solidFill>
                <a:latin typeface="Epilogue" pitchFamily="34" charset="0"/>
                <a:ea typeface="Epilogue" pitchFamily="34" charset="-122"/>
                <a:cs typeface="Epilogue" pitchFamily="34" charset="-120"/>
              </a:rPr>
              <a:t>The Cultural Connoisseur</a:t>
            </a:r>
            <a:endParaRPr lang="en-US" sz="1700" dirty="0"/>
          </a:p>
        </p:txBody>
      </p:sp>
      <p:sp>
        <p:nvSpPr>
          <p:cNvPr id="33" name="Shape 31"/>
          <p:cNvSpPr/>
          <p:nvPr/>
        </p:nvSpPr>
        <p:spPr>
          <a:xfrm>
            <a:off x="8336128" y="3931920"/>
            <a:ext cx="457200" cy="0"/>
          </a:xfrm>
          <a:prstGeom prst="line">
            <a:avLst/>
          </a:prstGeom>
          <a:noFill/>
          <a:ln w="12700">
            <a:solidFill>
              <a:srgbClr val="8E5D40"/>
            </a:solidFill>
            <a:prstDash val="solid"/>
          </a:ln>
        </p:spPr>
      </p:sp>
      <p:sp>
        <p:nvSpPr>
          <p:cNvPr id="34" name="Text 32"/>
          <p:cNvSpPr/>
          <p:nvPr/>
        </p:nvSpPr>
        <p:spPr>
          <a:xfrm>
            <a:off x="8336128" y="4069080"/>
            <a:ext cx="3291840" cy="502920"/>
          </a:xfrm>
          <a:prstGeom prst="rect">
            <a:avLst/>
          </a:prstGeom>
          <a:noFill/>
          <a:ln/>
        </p:spPr>
        <p:txBody>
          <a:bodyPr wrap="square" lIns="0" tIns="0" rIns="0" bIns="0" rtlCol="0" anchor="t"/>
          <a:lstStyle/>
          <a:p>
            <a:pPr algn="l" indent="0" marL="0">
              <a:lnSpc>
                <a:spcPct val="130000"/>
              </a:lnSpc>
              <a:buNone/>
            </a:pPr>
            <a:r>
              <a:rPr lang="en-US" sz="1200" i="1" dirty="0">
                <a:solidFill>
                  <a:srgbClr val="8E5D40"/>
                </a:solidFill>
                <a:latin typeface="Epilogue" pitchFamily="34" charset="0"/>
                <a:ea typeface="Epilogue" pitchFamily="34" charset="-122"/>
                <a:cs typeface="Epilogue" pitchFamily="34" charset="-120"/>
              </a:rPr>
              <a:t>"A cultural project that happens to also sell skincare."</a:t>
            </a:r>
            <a:endParaRPr lang="en-US" sz="1200" dirty="0"/>
          </a:p>
        </p:txBody>
      </p:sp>
      <p:sp>
        <p:nvSpPr>
          <p:cNvPr id="35" name="Text 33"/>
          <p:cNvSpPr/>
          <p:nvPr/>
        </p:nvSpPr>
        <p:spPr>
          <a:xfrm>
            <a:off x="8336128" y="4617720"/>
            <a:ext cx="3291840" cy="594360"/>
          </a:xfrm>
          <a:prstGeom prst="rect">
            <a:avLst/>
          </a:prstGeom>
          <a:noFill/>
          <a:ln/>
        </p:spPr>
        <p:txBody>
          <a:bodyPr wrap="square" lIns="0" tIns="0" rIns="0" bIns="0" rtlCol="0" anchor="t"/>
          <a:lstStyle/>
          <a:p>
            <a:pPr algn="l" indent="0" marL="0">
              <a:lnSpc>
                <a:spcPct val="140000"/>
              </a:lnSpc>
              <a:buNone/>
            </a:pPr>
            <a:r>
              <a:rPr lang="en-US" sz="1000" dirty="0">
                <a:solidFill>
                  <a:srgbClr val="1A1A1A"/>
                </a:solidFill>
                <a:latin typeface="Epilogue" pitchFamily="34" charset="0"/>
                <a:ea typeface="Epilogue" pitchFamily="34" charset="-122"/>
                <a:cs typeface="Epilogue" pitchFamily="34" charset="-120"/>
              </a:rPr>
              <a:t>She reads long-form. She knows K-beauty in Europe has been the wrong conversation for a decade.</a:t>
            </a:r>
            <a:endParaRPr lang="en-US" sz="1000" dirty="0"/>
          </a:p>
        </p:txBody>
      </p:sp>
      <p:sp>
        <p:nvSpPr>
          <p:cNvPr id="36" name="Text 34"/>
          <p:cNvSpPr/>
          <p:nvPr/>
        </p:nvSpPr>
        <p:spPr>
          <a:xfrm>
            <a:off x="8336128" y="5303520"/>
            <a:ext cx="3291840" cy="50292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Wants: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Research bibliography. Bilingual founder interviews. 10,000-word Notebook pieces with zero product links.</a:t>
            </a:r>
            <a:endParaRPr lang="en-US" sz="850" dirty="0"/>
          </a:p>
        </p:txBody>
      </p:sp>
      <p:sp>
        <p:nvSpPr>
          <p:cNvPr id="37" name="Text 35"/>
          <p:cNvSpPr/>
          <p:nvPr/>
        </p:nvSpPr>
        <p:spPr>
          <a:xfrm>
            <a:off x="8336128" y="5852160"/>
            <a:ext cx="3291840" cy="457200"/>
          </a:xfrm>
          <a:prstGeom prst="rect">
            <a:avLst/>
          </a:prstGeom>
          <a:noFill/>
          <a:ln/>
        </p:spPr>
        <p:txBody>
          <a:bodyPr wrap="square" lIns="0" tIns="0" rIns="0" bIns="0" rtlCol="0" anchor="t"/>
          <a:lstStyle/>
          <a:p>
            <a:pPr algn="l" indent="0" marL="0">
              <a:lnSpc>
                <a:spcPct val="130000"/>
              </a:lnSpc>
              <a:buNone/>
            </a:pPr>
            <a:r>
              <a:rPr lang="en-US" sz="850" b="1" spc="150" kern="0" dirty="0">
                <a:solidFill>
                  <a:srgbClr val="8E5D40"/>
                </a:solidFill>
                <a:latin typeface="Epilogue" pitchFamily="34" charset="0"/>
                <a:ea typeface="Epilogue" pitchFamily="34" charset="-122"/>
                <a:cs typeface="Epilogue" pitchFamily="34" charset="-120"/>
              </a:rPr>
              <a:t>Rejects: </a:t>
            </a:r>
            <a:pPr algn="l" indent="0" marL="0">
              <a:lnSpc>
                <a:spcPct val="130000"/>
              </a:lnSpc>
              <a:buNone/>
            </a:pPr>
            <a:r>
              <a:rPr lang="en-US" sz="900" i="1" dirty="0">
                <a:solidFill>
                  <a:srgbClr val="4A4A4A"/>
                </a:solidFill>
                <a:latin typeface="Epilogue" pitchFamily="34" charset="0"/>
                <a:ea typeface="Epilogue" pitchFamily="34" charset="-122"/>
                <a:cs typeface="Epilogue" pitchFamily="34" charset="-120"/>
              </a:rPr>
              <a:t>Listicles. Influencer round-ups. Anything that treats her as a buyer first and a reader second.</a:t>
            </a:r>
            <a:endParaRPr lang="en-US" sz="850" dirty="0"/>
          </a:p>
        </p:txBody>
      </p:sp>
      <p:sp>
        <p:nvSpPr>
          <p:cNvPr id="38" name="Text 36"/>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04  ·  Target Audience</a:t>
            </a:r>
            <a:endParaRPr lang="en-US" sz="800" dirty="0"/>
          </a:p>
        </p:txBody>
      </p:sp>
      <p:sp>
        <p:nvSpPr>
          <p:cNvPr id="39" name="Text 37"/>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Three doors  ·  one substrate</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868680"/>
            <a:ext cx="11277295" cy="731520"/>
          </a:xfrm>
          <a:prstGeom prst="rect">
            <a:avLst/>
          </a:prstGeom>
          <a:noFill/>
          <a:ln/>
        </p:spPr>
        <p:txBody>
          <a:bodyPr wrap="square" lIns="0" tIns="0" rIns="0" bIns="0" rtlCol="0" anchor="ctr"/>
          <a:lstStyle/>
          <a:p>
            <a:pPr algn="ctr" indent="0" marL="0">
              <a:buNone/>
            </a:pPr>
            <a:r>
              <a:rPr lang="en-US" sz="4600" spc="-100" kern="0" dirty="0">
                <a:solidFill>
                  <a:srgbClr val="1A1A1A"/>
                </a:solidFill>
                <a:latin typeface="Epilogue" pitchFamily="34" charset="0"/>
                <a:ea typeface="Epilogue" pitchFamily="34" charset="-122"/>
                <a:cs typeface="Epilogue" pitchFamily="34" charset="-120"/>
              </a:rPr>
              <a:t>The Psychographic</a:t>
            </a:r>
            <a:endParaRPr lang="en-US" sz="4600" dirty="0"/>
          </a:p>
        </p:txBody>
      </p:sp>
      <p:sp>
        <p:nvSpPr>
          <p:cNvPr id="10" name="Text 8"/>
          <p:cNvSpPr/>
          <p:nvPr/>
        </p:nvSpPr>
        <p:spPr>
          <a:xfrm>
            <a:off x="457200" y="1554480"/>
            <a:ext cx="11277295" cy="731520"/>
          </a:xfrm>
          <a:prstGeom prst="rect">
            <a:avLst/>
          </a:prstGeom>
          <a:noFill/>
          <a:ln/>
        </p:spPr>
        <p:txBody>
          <a:bodyPr wrap="square" lIns="0" tIns="0" rIns="0" bIns="0" rtlCol="0" anchor="ctr"/>
          <a:lstStyle/>
          <a:p>
            <a:pPr algn="ctr" indent="0" marL="0">
              <a:buNone/>
            </a:pPr>
            <a:r>
              <a:rPr lang="en-US" sz="4600" spc="-100" kern="0" dirty="0">
                <a:solidFill>
                  <a:srgbClr val="1A1A1A"/>
                </a:solidFill>
                <a:latin typeface="Epilogue" pitchFamily="34" charset="0"/>
                <a:ea typeface="Epilogue" pitchFamily="34" charset="-122"/>
                <a:cs typeface="Epilogue" pitchFamily="34" charset="-120"/>
              </a:rPr>
              <a:t>Substrate</a:t>
            </a:r>
            <a:endParaRPr lang="en-US" sz="4600" dirty="0"/>
          </a:p>
        </p:txBody>
      </p:sp>
      <p:sp>
        <p:nvSpPr>
          <p:cNvPr id="11" name="Text 9"/>
          <p:cNvSpPr/>
          <p:nvPr/>
        </p:nvSpPr>
        <p:spPr>
          <a:xfrm>
            <a:off x="457200" y="2423160"/>
            <a:ext cx="11277295" cy="365760"/>
          </a:xfrm>
          <a:prstGeom prst="rect">
            <a:avLst/>
          </a:prstGeom>
          <a:noFill/>
          <a:ln/>
        </p:spPr>
        <p:txBody>
          <a:bodyPr wrap="square" rtlCol="0" anchor="ctr"/>
          <a:lstStyle/>
          <a:p>
            <a:pPr algn="ctr" indent="0" marL="0">
              <a:buNone/>
            </a:pPr>
            <a:r>
              <a:rPr lang="en-US" sz="1300" i="1" dirty="0">
                <a:solidFill>
                  <a:srgbClr val="4A4A4A"/>
                </a:solidFill>
                <a:latin typeface="Epilogue" pitchFamily="34" charset="0"/>
                <a:ea typeface="Epilogue" pitchFamily="34" charset="-122"/>
                <a:cs typeface="Epilogue" pitchFamily="34" charset="-120"/>
              </a:rPr>
              <a:t>Four things are true about her that drive every design decision. Not a profile she fits into — the orientation she brings to every brand interaction.</a:t>
            </a:r>
            <a:endParaRPr lang="en-US" sz="1300" dirty="0"/>
          </a:p>
        </p:txBody>
      </p:sp>
      <p:sp>
        <p:nvSpPr>
          <p:cNvPr id="12" name="Shape 10"/>
          <p:cNvSpPr/>
          <p:nvPr/>
        </p:nvSpPr>
        <p:spPr>
          <a:xfrm>
            <a:off x="586588" y="2926080"/>
            <a:ext cx="5440680" cy="1783080"/>
          </a:xfrm>
          <a:prstGeom prst="rect">
            <a:avLst/>
          </a:prstGeom>
          <a:solidFill>
            <a:srgbClr val="EFEDE7"/>
          </a:solidFill>
          <a:ln w="6350">
            <a:solidFill>
              <a:srgbClr val="1A1A1A"/>
            </a:solidFill>
            <a:prstDash val="solid"/>
          </a:ln>
        </p:spPr>
      </p:sp>
      <p:sp>
        <p:nvSpPr>
          <p:cNvPr id="13" name="Text 11"/>
          <p:cNvSpPr/>
          <p:nvPr/>
        </p:nvSpPr>
        <p:spPr>
          <a:xfrm>
            <a:off x="860908" y="3090672"/>
            <a:ext cx="365760" cy="274320"/>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a:t>
            </a:r>
            <a:endParaRPr lang="en-US" sz="1300" dirty="0"/>
          </a:p>
        </p:txBody>
      </p:sp>
      <p:sp>
        <p:nvSpPr>
          <p:cNvPr id="14" name="Text 12"/>
          <p:cNvSpPr/>
          <p:nvPr/>
        </p:nvSpPr>
        <p:spPr>
          <a:xfrm>
            <a:off x="1272388" y="3072384"/>
            <a:ext cx="4526280" cy="329184"/>
          </a:xfrm>
          <a:prstGeom prst="rect">
            <a:avLst/>
          </a:prstGeom>
          <a:noFill/>
          <a:ln/>
        </p:spPr>
        <p:txBody>
          <a:bodyPr wrap="square" lIns="0" tIns="0" rIns="0" bIns="0" rtlCol="0" anchor="t"/>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Recovery</a:t>
            </a:r>
            <a:endParaRPr lang="en-US" sz="1700" dirty="0"/>
          </a:p>
        </p:txBody>
      </p:sp>
      <p:sp>
        <p:nvSpPr>
          <p:cNvPr id="15" name="Text 13"/>
          <p:cNvSpPr/>
          <p:nvPr/>
        </p:nvSpPr>
        <p:spPr>
          <a:xfrm>
            <a:off x="860908" y="3474720"/>
            <a:ext cx="4892040" cy="365760"/>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She has been hurt by Western beauty culture and is recovering from it.</a:t>
            </a:r>
            <a:endParaRPr lang="en-US" sz="1150" dirty="0"/>
          </a:p>
        </p:txBody>
      </p:sp>
      <p:sp>
        <p:nvSpPr>
          <p:cNvPr id="16" name="Text 14"/>
          <p:cNvSpPr/>
          <p:nvPr/>
        </p:nvSpPr>
        <p:spPr>
          <a:xfrm>
            <a:off x="860908" y="3858768"/>
            <a:ext cx="4892040" cy="804672"/>
          </a:xfrm>
          <a:prstGeom prst="rect">
            <a:avLst/>
          </a:prstGeom>
          <a:noFill/>
          <a:ln/>
        </p:spPr>
        <p:txBody>
          <a:bodyPr wrap="square" lIns="0" tIns="0" rIns="0" bIns="0" rtlCol="0" anchor="t"/>
          <a:lstStyle/>
          <a:p>
            <a:pPr algn="l" indent="0" marL="0">
              <a:lnSpc>
                <a:spcPct val="130000"/>
              </a:lnSpc>
              <a:buNone/>
            </a:pPr>
            <a:r>
              <a:rPr lang="en-US" sz="900" dirty="0">
                <a:solidFill>
                  <a:srgbClr val="4A4A4A"/>
                </a:solidFill>
                <a:latin typeface="Epilogue" pitchFamily="34" charset="0"/>
                <a:ea typeface="Epilogue" pitchFamily="34" charset="-122"/>
                <a:cs typeface="Epilogue" pitchFamily="34" charset="-120"/>
              </a:rPr>
              <a:t>The anti-aging regime, the "fix this" register, the implication that her natural face was the problem. K-beauty appeals because she perceives it as the alternative — a brand that imports the same vocabulary back disqualifies itself instantly.</a:t>
            </a:r>
            <a:endParaRPr lang="en-US" sz="900" dirty="0"/>
          </a:p>
        </p:txBody>
      </p:sp>
      <p:sp>
        <p:nvSpPr>
          <p:cNvPr id="17" name="Shape 15"/>
          <p:cNvSpPr/>
          <p:nvPr/>
        </p:nvSpPr>
        <p:spPr>
          <a:xfrm>
            <a:off x="6164428" y="2926080"/>
            <a:ext cx="5440680" cy="1783080"/>
          </a:xfrm>
          <a:prstGeom prst="rect">
            <a:avLst/>
          </a:prstGeom>
          <a:solidFill>
            <a:srgbClr val="EFEDE7"/>
          </a:solidFill>
          <a:ln w="6350">
            <a:solidFill>
              <a:srgbClr val="1A1A1A"/>
            </a:solidFill>
            <a:prstDash val="solid"/>
          </a:ln>
        </p:spPr>
      </p:sp>
      <p:sp>
        <p:nvSpPr>
          <p:cNvPr id="18" name="Text 16"/>
          <p:cNvSpPr/>
          <p:nvPr/>
        </p:nvSpPr>
        <p:spPr>
          <a:xfrm>
            <a:off x="6438748" y="3090672"/>
            <a:ext cx="365760" cy="274320"/>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a:t>
            </a:r>
            <a:endParaRPr lang="en-US" sz="1300" dirty="0"/>
          </a:p>
        </p:txBody>
      </p:sp>
      <p:sp>
        <p:nvSpPr>
          <p:cNvPr id="19" name="Text 17"/>
          <p:cNvSpPr/>
          <p:nvPr/>
        </p:nvSpPr>
        <p:spPr>
          <a:xfrm>
            <a:off x="6850228" y="3072384"/>
            <a:ext cx="4526280" cy="329184"/>
          </a:xfrm>
          <a:prstGeom prst="rect">
            <a:avLst/>
          </a:prstGeom>
          <a:noFill/>
          <a:ln/>
        </p:spPr>
        <p:txBody>
          <a:bodyPr wrap="square" lIns="0" tIns="0" rIns="0" bIns="0" rtlCol="0" anchor="t"/>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Restraint</a:t>
            </a:r>
            <a:endParaRPr lang="en-US" sz="1700" dirty="0"/>
          </a:p>
        </p:txBody>
      </p:sp>
      <p:sp>
        <p:nvSpPr>
          <p:cNvPr id="20" name="Text 18"/>
          <p:cNvSpPr/>
          <p:nvPr/>
        </p:nvSpPr>
        <p:spPr>
          <a:xfrm>
            <a:off x="6438748" y="3474720"/>
            <a:ext cx="4892040" cy="365760"/>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She reads restraint as confidence; excess as insecurity.</a:t>
            </a:r>
            <a:endParaRPr lang="en-US" sz="1150" dirty="0"/>
          </a:p>
        </p:txBody>
      </p:sp>
      <p:sp>
        <p:nvSpPr>
          <p:cNvPr id="21" name="Text 19"/>
          <p:cNvSpPr/>
          <p:nvPr/>
        </p:nvSpPr>
        <p:spPr>
          <a:xfrm>
            <a:off x="6438748" y="3858768"/>
            <a:ext cx="4892040" cy="804672"/>
          </a:xfrm>
          <a:prstGeom prst="rect">
            <a:avLst/>
          </a:prstGeom>
          <a:noFill/>
          <a:ln/>
        </p:spPr>
        <p:txBody>
          <a:bodyPr wrap="square" lIns="0" tIns="0" rIns="0" bIns="0" rtlCol="0" anchor="t"/>
          <a:lstStyle/>
          <a:p>
            <a:pPr algn="l" indent="0" marL="0">
              <a:lnSpc>
                <a:spcPct val="130000"/>
              </a:lnSpc>
              <a:buNone/>
            </a:pPr>
            <a:r>
              <a:rPr lang="en-US" sz="900" dirty="0">
                <a:solidFill>
                  <a:srgbClr val="4A4A4A"/>
                </a:solidFill>
                <a:latin typeface="Epilogue" pitchFamily="34" charset="0"/>
                <a:ea typeface="Epilogue" pitchFamily="34" charset="-122"/>
                <a:cs typeface="Epilogue" pitchFamily="34" charset="-120"/>
              </a:rPr>
              <a:t>Brands that shout, overclaim, pile on adjectives — these read as brands that don't trust their product to speak. Quiet is strength. This is why silent luxury works as a register and fails as a category claim.</a:t>
            </a:r>
            <a:endParaRPr lang="en-US" sz="900" dirty="0"/>
          </a:p>
        </p:txBody>
      </p:sp>
      <p:sp>
        <p:nvSpPr>
          <p:cNvPr id="22" name="Shape 20"/>
          <p:cNvSpPr/>
          <p:nvPr/>
        </p:nvSpPr>
        <p:spPr>
          <a:xfrm>
            <a:off x="586588" y="4846320"/>
            <a:ext cx="5440680" cy="1783080"/>
          </a:xfrm>
          <a:prstGeom prst="rect">
            <a:avLst/>
          </a:prstGeom>
          <a:solidFill>
            <a:srgbClr val="EFEDE7"/>
          </a:solidFill>
          <a:ln w="6350">
            <a:solidFill>
              <a:srgbClr val="1A1A1A"/>
            </a:solidFill>
            <a:prstDash val="solid"/>
          </a:ln>
        </p:spPr>
      </p:sp>
      <p:sp>
        <p:nvSpPr>
          <p:cNvPr id="23" name="Text 21"/>
          <p:cNvSpPr/>
          <p:nvPr/>
        </p:nvSpPr>
        <p:spPr>
          <a:xfrm>
            <a:off x="860908" y="5010912"/>
            <a:ext cx="365760" cy="274320"/>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iii.</a:t>
            </a:r>
            <a:endParaRPr lang="en-US" sz="1300" dirty="0"/>
          </a:p>
        </p:txBody>
      </p:sp>
      <p:sp>
        <p:nvSpPr>
          <p:cNvPr id="24" name="Text 22"/>
          <p:cNvSpPr/>
          <p:nvPr/>
        </p:nvSpPr>
        <p:spPr>
          <a:xfrm>
            <a:off x="1272388" y="4992624"/>
            <a:ext cx="4526280" cy="329184"/>
          </a:xfrm>
          <a:prstGeom prst="rect">
            <a:avLst/>
          </a:prstGeom>
          <a:noFill/>
          <a:ln/>
        </p:spPr>
        <p:txBody>
          <a:bodyPr wrap="square" lIns="0" tIns="0" rIns="0" bIns="0" rtlCol="0" anchor="t"/>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Detection</a:t>
            </a:r>
            <a:endParaRPr lang="en-US" sz="1700" dirty="0"/>
          </a:p>
        </p:txBody>
      </p:sp>
      <p:sp>
        <p:nvSpPr>
          <p:cNvPr id="25" name="Text 23"/>
          <p:cNvSpPr/>
          <p:nvPr/>
        </p:nvSpPr>
        <p:spPr>
          <a:xfrm>
            <a:off x="860908" y="5394960"/>
            <a:ext cx="4892040" cy="365760"/>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She is exquisitely sensitive to brands that perform meaning.</a:t>
            </a:r>
            <a:endParaRPr lang="en-US" sz="1150" dirty="0"/>
          </a:p>
        </p:txBody>
      </p:sp>
      <p:sp>
        <p:nvSpPr>
          <p:cNvPr id="26" name="Text 24"/>
          <p:cNvSpPr/>
          <p:nvPr/>
        </p:nvSpPr>
        <p:spPr>
          <a:xfrm>
            <a:off x="860908" y="5779008"/>
            <a:ext cx="4892040" cy="804672"/>
          </a:xfrm>
          <a:prstGeom prst="rect">
            <a:avLst/>
          </a:prstGeom>
          <a:noFill/>
          <a:ln/>
        </p:spPr>
        <p:txBody>
          <a:bodyPr wrap="square" lIns="0" tIns="0" rIns="0" bIns="0" rtlCol="0" anchor="t"/>
          <a:lstStyle/>
          <a:p>
            <a:pPr algn="l" indent="0" marL="0">
              <a:lnSpc>
                <a:spcPct val="130000"/>
              </a:lnSpc>
              <a:buNone/>
            </a:pPr>
            <a:r>
              <a:rPr lang="en-US" sz="900" dirty="0">
                <a:solidFill>
                  <a:srgbClr val="4A4A4A"/>
                </a:solidFill>
                <a:latin typeface="Epilogue" pitchFamily="34" charset="0"/>
                <a:ea typeface="Epilogue" pitchFamily="34" charset="-122"/>
                <a:cs typeface="Epilogue" pitchFamily="34" charset="-120"/>
              </a:rPr>
              <a:t>She wants beauty to mean something — but has seen too many brands stage depth as a marketing posture. "Sculptural transformation" is the language she screenshots and texts to a friend with a flat-eyes emoji.</a:t>
            </a:r>
            <a:endParaRPr lang="en-US" sz="900" dirty="0"/>
          </a:p>
        </p:txBody>
      </p:sp>
      <p:sp>
        <p:nvSpPr>
          <p:cNvPr id="27" name="Shape 25"/>
          <p:cNvSpPr/>
          <p:nvPr/>
        </p:nvSpPr>
        <p:spPr>
          <a:xfrm>
            <a:off x="6164428" y="4846320"/>
            <a:ext cx="5440680" cy="1783080"/>
          </a:xfrm>
          <a:prstGeom prst="rect">
            <a:avLst/>
          </a:prstGeom>
          <a:solidFill>
            <a:srgbClr val="EFEDE7"/>
          </a:solidFill>
          <a:ln w="6350">
            <a:solidFill>
              <a:srgbClr val="1A1A1A"/>
            </a:solidFill>
            <a:prstDash val="solid"/>
          </a:ln>
        </p:spPr>
      </p:sp>
      <p:sp>
        <p:nvSpPr>
          <p:cNvPr id="28" name="Text 26"/>
          <p:cNvSpPr/>
          <p:nvPr/>
        </p:nvSpPr>
        <p:spPr>
          <a:xfrm>
            <a:off x="6438748" y="5010912"/>
            <a:ext cx="365760" cy="274320"/>
          </a:xfrm>
          <a:prstGeom prst="rect">
            <a:avLst/>
          </a:prstGeom>
          <a:noFill/>
          <a:ln/>
        </p:spPr>
        <p:txBody>
          <a:bodyPr wrap="square" lIns="0" tIns="0" rIns="0" bIns="0" rtlCol="0" anchor="t"/>
          <a:lstStyle/>
          <a:p>
            <a:pPr algn="l" indent="0" marL="0">
              <a:buNone/>
            </a:pPr>
            <a:r>
              <a:rPr lang="en-US" sz="1300" i="1" dirty="0">
                <a:solidFill>
                  <a:srgbClr val="8E5D40"/>
                </a:solidFill>
                <a:latin typeface="Epilogue" pitchFamily="34" charset="0"/>
                <a:ea typeface="Epilogue" pitchFamily="34" charset="-122"/>
                <a:cs typeface="Epilogue" pitchFamily="34" charset="-120"/>
              </a:rPr>
              <a:t>iv.</a:t>
            </a:r>
            <a:endParaRPr lang="en-US" sz="1300" dirty="0"/>
          </a:p>
        </p:txBody>
      </p:sp>
      <p:sp>
        <p:nvSpPr>
          <p:cNvPr id="29" name="Text 27"/>
          <p:cNvSpPr/>
          <p:nvPr/>
        </p:nvSpPr>
        <p:spPr>
          <a:xfrm>
            <a:off x="6850228" y="4992624"/>
            <a:ext cx="4526280" cy="329184"/>
          </a:xfrm>
          <a:prstGeom prst="rect">
            <a:avLst/>
          </a:prstGeom>
          <a:noFill/>
          <a:ln/>
        </p:spPr>
        <p:txBody>
          <a:bodyPr wrap="square" lIns="0" tIns="0" rIns="0" bIns="0" rtlCol="0" anchor="t"/>
          <a:lstStyle/>
          <a:p>
            <a:pPr algn="l" indent="0" marL="0">
              <a:buNone/>
            </a:pPr>
            <a:r>
              <a:rPr lang="en-US" sz="1700" spc="-30" kern="0" dirty="0">
                <a:solidFill>
                  <a:srgbClr val="1A1A1A"/>
                </a:solidFill>
                <a:latin typeface="Epilogue" pitchFamily="34" charset="0"/>
                <a:ea typeface="Epilogue" pitchFamily="34" charset="-122"/>
                <a:cs typeface="Epilogue" pitchFamily="34" charset="-120"/>
              </a:rPr>
              <a:t>Complicity</a:t>
            </a:r>
            <a:endParaRPr lang="en-US" sz="1700" dirty="0"/>
          </a:p>
        </p:txBody>
      </p:sp>
      <p:sp>
        <p:nvSpPr>
          <p:cNvPr id="30" name="Text 28"/>
          <p:cNvSpPr/>
          <p:nvPr/>
        </p:nvSpPr>
        <p:spPr>
          <a:xfrm>
            <a:off x="6438748" y="5394960"/>
            <a:ext cx="4892040" cy="365760"/>
          </a:xfrm>
          <a:prstGeom prst="rect">
            <a:avLst/>
          </a:prstGeom>
          <a:noFill/>
          <a:ln/>
        </p:spPr>
        <p:txBody>
          <a:bodyPr wrap="square" lIns="0" tIns="0" rIns="0" bIns="0" rtlCol="0" anchor="t"/>
          <a:lstStyle/>
          <a:p>
            <a:pPr algn="l" indent="0" marL="0">
              <a:lnSpc>
                <a:spcPct val="120000"/>
              </a:lnSpc>
              <a:buNone/>
            </a:pPr>
            <a:r>
              <a:rPr lang="en-US" sz="1150" i="1" dirty="0">
                <a:solidFill>
                  <a:srgbClr val="1A1A1A"/>
                </a:solidFill>
                <a:latin typeface="Epilogue" pitchFamily="34" charset="0"/>
                <a:ea typeface="Epilogue" pitchFamily="34" charset="-122"/>
                <a:cs typeface="Epilogue" pitchFamily="34" charset="-120"/>
              </a:rPr>
              <a:t>She has a complicated relationship to her own consumption.</a:t>
            </a:r>
            <a:endParaRPr lang="en-US" sz="1150" dirty="0"/>
          </a:p>
        </p:txBody>
      </p:sp>
      <p:sp>
        <p:nvSpPr>
          <p:cNvPr id="31" name="Text 29"/>
          <p:cNvSpPr/>
          <p:nvPr/>
        </p:nvSpPr>
        <p:spPr>
          <a:xfrm>
            <a:off x="6438748" y="5779008"/>
            <a:ext cx="4892040" cy="804672"/>
          </a:xfrm>
          <a:prstGeom prst="rect">
            <a:avLst/>
          </a:prstGeom>
          <a:noFill/>
          <a:ln/>
        </p:spPr>
        <p:txBody>
          <a:bodyPr wrap="square" lIns="0" tIns="0" rIns="0" bIns="0" rtlCol="0" anchor="t"/>
          <a:lstStyle/>
          <a:p>
            <a:pPr algn="l" indent="0" marL="0">
              <a:lnSpc>
                <a:spcPct val="130000"/>
              </a:lnSpc>
              <a:buNone/>
            </a:pPr>
            <a:r>
              <a:rPr lang="en-US" sz="900" dirty="0">
                <a:solidFill>
                  <a:srgbClr val="4A4A4A"/>
                </a:solidFill>
                <a:latin typeface="Epilogue" pitchFamily="34" charset="0"/>
                <a:ea typeface="Epilogue" pitchFamily="34" charset="-122"/>
                <a:cs typeface="Epilogue" pitchFamily="34" charset="-120"/>
              </a:rPr>
              <a:t>She knows she's buying things she doesn't need. She knows the industry is part of the problem. She doesn't want a brand to pretend none of this is true. Brands that overclaim virtue lose her; brands that quietly hold their craft win her trust.</a:t>
            </a:r>
            <a:endParaRPr lang="en-US" sz="900" dirty="0"/>
          </a:p>
        </p:txBody>
      </p:sp>
      <p:sp>
        <p:nvSpPr>
          <p:cNvPr id="32" name="Text 30"/>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05  ·  Psychographic Substrate</a:t>
            </a:r>
            <a:endParaRPr lang="en-US" sz="800" dirty="0"/>
          </a:p>
        </p:txBody>
      </p:sp>
      <p:sp>
        <p:nvSpPr>
          <p:cNvPr id="33" name="Text 31"/>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Recovery  ·  Restraint  ·  Detection  ·  Complicity</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Shape 7"/>
          <p:cNvSpPr/>
          <p:nvPr/>
        </p:nvSpPr>
        <p:spPr>
          <a:xfrm>
            <a:off x="457200" y="1371600"/>
            <a:ext cx="5029200" cy="1078992"/>
          </a:xfrm>
          <a:prstGeom prst="rect">
            <a:avLst/>
          </a:prstGeom>
          <a:solidFill>
            <a:srgbClr val="E8E6E1"/>
          </a:solidFill>
          <a:ln w="6350">
            <a:solidFill>
              <a:srgbClr val="B5B3AE"/>
            </a:solidFill>
            <a:prstDash val="solid"/>
          </a:ln>
        </p:spPr>
      </p:sp>
      <p:sp>
        <p:nvSpPr>
          <p:cNvPr id="10" name="Text 8"/>
          <p:cNvSpPr/>
          <p:nvPr/>
        </p:nvSpPr>
        <p:spPr>
          <a:xfrm>
            <a:off x="640080" y="1481328"/>
            <a:ext cx="3200400" cy="320040"/>
          </a:xfrm>
          <a:prstGeom prst="rect">
            <a:avLst/>
          </a:prstGeom>
          <a:noFill/>
          <a:ln/>
        </p:spPr>
        <p:txBody>
          <a:bodyPr wrap="square" rtlCol="0" anchor="ctr"/>
          <a:lstStyle/>
          <a:p>
            <a:pPr algn="l" indent="0" marL="0">
              <a:buNone/>
            </a:pPr>
            <a:r>
              <a:rPr lang="en-US" sz="1100" b="1" dirty="0">
                <a:solidFill>
                  <a:srgbClr val="8A8A8A"/>
                </a:solidFill>
                <a:latin typeface="Epilogue" pitchFamily="34" charset="0"/>
                <a:ea typeface="Epilogue" pitchFamily="34" charset="-122"/>
                <a:cs typeface="Epilogue" pitchFamily="34" charset="-120"/>
              </a:rPr>
              <a:t>Luxury / Prestige</a:t>
            </a:r>
            <a:endParaRPr lang="en-US" sz="1100" dirty="0"/>
          </a:p>
        </p:txBody>
      </p:sp>
      <p:sp>
        <p:nvSpPr>
          <p:cNvPr id="11" name="Text 9"/>
          <p:cNvSpPr/>
          <p:nvPr/>
        </p:nvSpPr>
        <p:spPr>
          <a:xfrm>
            <a:off x="3931920" y="1481328"/>
            <a:ext cx="1371600" cy="320040"/>
          </a:xfrm>
          <a:prstGeom prst="rect">
            <a:avLst/>
          </a:prstGeom>
          <a:noFill/>
          <a:ln/>
        </p:spPr>
        <p:txBody>
          <a:bodyPr wrap="square" rtlCol="0" anchor="ctr"/>
          <a:lstStyle/>
          <a:p>
            <a:pPr algn="r" indent="0" marL="0">
              <a:buNone/>
            </a:pPr>
            <a:r>
              <a:rPr lang="en-US" sz="1400" i="1" dirty="0">
                <a:solidFill>
                  <a:srgbClr val="8A8A8A"/>
                </a:solidFill>
                <a:latin typeface="Epilogue" pitchFamily="34" charset="0"/>
                <a:ea typeface="Epilogue" pitchFamily="34" charset="-122"/>
                <a:cs typeface="Epilogue" pitchFamily="34" charset="-120"/>
              </a:rPr>
              <a:t>€50–400+</a:t>
            </a:r>
            <a:endParaRPr lang="en-US" sz="1400" dirty="0"/>
          </a:p>
        </p:txBody>
      </p:sp>
      <p:sp>
        <p:nvSpPr>
          <p:cNvPr id="12" name="Text 10"/>
          <p:cNvSpPr/>
          <p:nvPr/>
        </p:nvSpPr>
        <p:spPr>
          <a:xfrm>
            <a:off x="640080" y="1828800"/>
            <a:ext cx="4663440" cy="548640"/>
          </a:xfrm>
          <a:prstGeom prst="rect">
            <a:avLst/>
          </a:prstGeom>
          <a:noFill/>
          <a:ln/>
        </p:spPr>
        <p:txBody>
          <a:bodyPr wrap="square" rtlCol="0" anchor="t"/>
          <a:lstStyle/>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Doesn't translate.</a:t>
            </a:r>
            <a:endParaRPr lang="en-US" sz="950" dirty="0"/>
          </a:p>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Not our lane.</a:t>
            </a:r>
            <a:endParaRPr lang="en-US" sz="950" dirty="0"/>
          </a:p>
        </p:txBody>
      </p:sp>
      <p:sp>
        <p:nvSpPr>
          <p:cNvPr id="13" name="Shape 11"/>
          <p:cNvSpPr/>
          <p:nvPr/>
        </p:nvSpPr>
        <p:spPr>
          <a:xfrm>
            <a:off x="457200" y="2542032"/>
            <a:ext cx="5029200" cy="1078992"/>
          </a:xfrm>
          <a:prstGeom prst="rect">
            <a:avLst/>
          </a:prstGeom>
          <a:solidFill>
            <a:srgbClr val="EFEDE7"/>
          </a:solidFill>
          <a:ln w="19050">
            <a:solidFill>
              <a:srgbClr val="8E5D40"/>
            </a:solidFill>
            <a:prstDash val="solid"/>
          </a:ln>
        </p:spPr>
      </p:sp>
      <p:sp>
        <p:nvSpPr>
          <p:cNvPr id="14" name="Text 12"/>
          <p:cNvSpPr/>
          <p:nvPr/>
        </p:nvSpPr>
        <p:spPr>
          <a:xfrm>
            <a:off x="640080" y="2651760"/>
            <a:ext cx="3200400" cy="320040"/>
          </a:xfrm>
          <a:prstGeom prst="rect">
            <a:avLst/>
          </a:prstGeom>
          <a:noFill/>
          <a:ln/>
        </p:spPr>
        <p:txBody>
          <a:bodyPr wrap="square" rtlCol="0" anchor="ctr"/>
          <a:lstStyle/>
          <a:p>
            <a:pPr algn="l" indent="0" marL="0">
              <a:buNone/>
            </a:pPr>
            <a:r>
              <a:rPr lang="en-US" sz="1100" b="1" dirty="0">
                <a:solidFill>
                  <a:srgbClr val="1A1A1A"/>
                </a:solidFill>
                <a:latin typeface="Epilogue" pitchFamily="34" charset="0"/>
                <a:ea typeface="Epilogue" pitchFamily="34" charset="-122"/>
                <a:cs typeface="Epilogue" pitchFamily="34" charset="-120"/>
              </a:rPr>
              <a:t>Korean Masstige &amp; Premium</a:t>
            </a:r>
            <a:endParaRPr lang="en-US" sz="1100" dirty="0"/>
          </a:p>
        </p:txBody>
      </p:sp>
      <p:sp>
        <p:nvSpPr>
          <p:cNvPr id="15" name="Text 13"/>
          <p:cNvSpPr/>
          <p:nvPr/>
        </p:nvSpPr>
        <p:spPr>
          <a:xfrm>
            <a:off x="3931920" y="2651760"/>
            <a:ext cx="1371600" cy="320040"/>
          </a:xfrm>
          <a:prstGeom prst="rect">
            <a:avLst/>
          </a:prstGeom>
          <a:noFill/>
          <a:ln/>
        </p:spPr>
        <p:txBody>
          <a:bodyPr wrap="square" rtlCol="0" anchor="ctr"/>
          <a:lstStyle/>
          <a:p>
            <a:pPr algn="r" indent="0" marL="0">
              <a:buNone/>
            </a:pPr>
            <a:r>
              <a:rPr lang="en-US" sz="1400" i="1" dirty="0">
                <a:solidFill>
                  <a:srgbClr val="8E5D40"/>
                </a:solidFill>
                <a:latin typeface="Epilogue" pitchFamily="34" charset="0"/>
                <a:ea typeface="Epilogue" pitchFamily="34" charset="-122"/>
                <a:cs typeface="Epilogue" pitchFamily="34" charset="-120"/>
              </a:rPr>
              <a:t>€40–€100</a:t>
            </a:r>
            <a:endParaRPr lang="en-US" sz="1400" dirty="0"/>
          </a:p>
        </p:txBody>
      </p:sp>
      <p:sp>
        <p:nvSpPr>
          <p:cNvPr id="16" name="Text 14"/>
          <p:cNvSpPr/>
          <p:nvPr/>
        </p:nvSpPr>
        <p:spPr>
          <a:xfrm>
            <a:off x="640080" y="2999232"/>
            <a:ext cx="4663440" cy="54864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The hero corridor.</a:t>
            </a:r>
            <a:endParaRPr lang="en-US" sz="950" dirty="0"/>
          </a:p>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Yaksok's natural home.</a:t>
            </a:r>
            <a:endParaRPr lang="en-US" sz="950" dirty="0"/>
          </a:p>
        </p:txBody>
      </p:sp>
      <p:sp>
        <p:nvSpPr>
          <p:cNvPr id="17" name="Shape 15"/>
          <p:cNvSpPr/>
          <p:nvPr/>
        </p:nvSpPr>
        <p:spPr>
          <a:xfrm>
            <a:off x="457200" y="3712464"/>
            <a:ext cx="5029200" cy="1078992"/>
          </a:xfrm>
          <a:prstGeom prst="rect">
            <a:avLst/>
          </a:prstGeom>
          <a:solidFill>
            <a:srgbClr val="E8E6E1"/>
          </a:solidFill>
          <a:ln w="6350">
            <a:solidFill>
              <a:srgbClr val="B5B3AE"/>
            </a:solidFill>
            <a:prstDash val="solid"/>
          </a:ln>
        </p:spPr>
      </p:sp>
      <p:sp>
        <p:nvSpPr>
          <p:cNvPr id="18" name="Text 16"/>
          <p:cNvSpPr/>
          <p:nvPr/>
        </p:nvSpPr>
        <p:spPr>
          <a:xfrm>
            <a:off x="640080" y="3822192"/>
            <a:ext cx="3200400" cy="320040"/>
          </a:xfrm>
          <a:prstGeom prst="rect">
            <a:avLst/>
          </a:prstGeom>
          <a:noFill/>
          <a:ln/>
        </p:spPr>
        <p:txBody>
          <a:bodyPr wrap="square" rtlCol="0" anchor="ctr"/>
          <a:lstStyle/>
          <a:p>
            <a:pPr algn="l" indent="0" marL="0">
              <a:buNone/>
            </a:pPr>
            <a:r>
              <a:rPr lang="en-US" sz="1100" b="1" dirty="0">
                <a:solidFill>
                  <a:srgbClr val="1A1A1A"/>
                </a:solidFill>
                <a:latin typeface="Epilogue" pitchFamily="34" charset="0"/>
                <a:ea typeface="Epilogue" pitchFamily="34" charset="-122"/>
                <a:cs typeface="Epilogue" pitchFamily="34" charset="-120"/>
              </a:rPr>
              <a:t>Daily Basics Floor</a:t>
            </a:r>
            <a:endParaRPr lang="en-US" sz="1100" dirty="0"/>
          </a:p>
        </p:txBody>
      </p:sp>
      <p:sp>
        <p:nvSpPr>
          <p:cNvPr id="19" name="Text 17"/>
          <p:cNvSpPr/>
          <p:nvPr/>
        </p:nvSpPr>
        <p:spPr>
          <a:xfrm>
            <a:off x="3931920" y="3822192"/>
            <a:ext cx="1371600" cy="320040"/>
          </a:xfrm>
          <a:prstGeom prst="rect">
            <a:avLst/>
          </a:prstGeom>
          <a:noFill/>
          <a:ln/>
        </p:spPr>
        <p:txBody>
          <a:bodyPr wrap="square" rtlCol="0" anchor="ctr"/>
          <a:lstStyle/>
          <a:p>
            <a:pPr algn="r" indent="0" marL="0">
              <a:buNone/>
            </a:pPr>
            <a:r>
              <a:rPr lang="en-US" sz="1400" i="1" dirty="0">
                <a:solidFill>
                  <a:srgbClr val="1A1A1A"/>
                </a:solidFill>
                <a:latin typeface="Epilogue" pitchFamily="34" charset="0"/>
                <a:ea typeface="Epilogue" pitchFamily="34" charset="-122"/>
                <a:cs typeface="Epilogue" pitchFamily="34" charset="-120"/>
              </a:rPr>
              <a:t>from €25</a:t>
            </a:r>
            <a:endParaRPr lang="en-US" sz="1400" dirty="0"/>
          </a:p>
        </p:txBody>
      </p:sp>
      <p:sp>
        <p:nvSpPr>
          <p:cNvPr id="20" name="Text 18"/>
          <p:cNvSpPr/>
          <p:nvPr/>
        </p:nvSpPr>
        <p:spPr>
          <a:xfrm>
            <a:off x="640080" y="4169664"/>
            <a:ext cx="4663440" cy="548640"/>
          </a:xfrm>
          <a:prstGeom prst="rect">
            <a:avLst/>
          </a:prstGeom>
          <a:noFill/>
          <a:ln/>
        </p:spPr>
        <p:txBody>
          <a:bodyPr wrap="square" rtlCol="0" anchor="t"/>
          <a:lstStyle/>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Accessibility without</a:t>
            </a:r>
            <a:endParaRPr lang="en-US" sz="950" dirty="0"/>
          </a:p>
          <a:p>
            <a:pPr algn="l" indent="0" marL="0">
              <a:lnSpc>
                <a:spcPct val="130000"/>
              </a:lnSpc>
              <a:buNone/>
            </a:pPr>
            <a:r>
              <a:rPr lang="en-US" sz="950" dirty="0">
                <a:solidFill>
                  <a:srgbClr val="4A4A4A"/>
                </a:solidFill>
                <a:latin typeface="Epilogue" pitchFamily="34" charset="0"/>
                <a:ea typeface="Epilogue" pitchFamily="34" charset="-122"/>
                <a:cs typeface="Epilogue" pitchFamily="34" charset="-120"/>
              </a:rPr>
              <a:t>disqualifying.</a:t>
            </a:r>
            <a:endParaRPr lang="en-US" sz="950" dirty="0"/>
          </a:p>
        </p:txBody>
      </p:sp>
      <p:sp>
        <p:nvSpPr>
          <p:cNvPr id="21" name="Shape 19"/>
          <p:cNvSpPr/>
          <p:nvPr/>
        </p:nvSpPr>
        <p:spPr>
          <a:xfrm>
            <a:off x="457200" y="4882896"/>
            <a:ext cx="5029200" cy="1078992"/>
          </a:xfrm>
          <a:prstGeom prst="rect">
            <a:avLst/>
          </a:prstGeom>
          <a:solidFill>
            <a:srgbClr val="E8E6E1"/>
          </a:solidFill>
          <a:ln w="6350">
            <a:solidFill>
              <a:srgbClr val="B5B3AE"/>
            </a:solidFill>
            <a:prstDash val="solid"/>
          </a:ln>
        </p:spPr>
      </p:sp>
      <p:sp>
        <p:nvSpPr>
          <p:cNvPr id="22" name="Text 20"/>
          <p:cNvSpPr/>
          <p:nvPr/>
        </p:nvSpPr>
        <p:spPr>
          <a:xfrm>
            <a:off x="640080" y="4992624"/>
            <a:ext cx="3200400" cy="320040"/>
          </a:xfrm>
          <a:prstGeom prst="rect">
            <a:avLst/>
          </a:prstGeom>
          <a:noFill/>
          <a:ln/>
        </p:spPr>
        <p:txBody>
          <a:bodyPr wrap="square" rtlCol="0" anchor="ctr"/>
          <a:lstStyle/>
          <a:p>
            <a:pPr algn="l" indent="0" marL="0">
              <a:buNone/>
            </a:pPr>
            <a:r>
              <a:rPr lang="en-US" sz="1100" b="1" dirty="0">
                <a:solidFill>
                  <a:srgbClr val="8A8A8A"/>
                </a:solidFill>
                <a:latin typeface="Epilogue" pitchFamily="34" charset="0"/>
                <a:ea typeface="Epilogue" pitchFamily="34" charset="-122"/>
                <a:cs typeface="Epilogue" pitchFamily="34" charset="-120"/>
              </a:rPr>
              <a:t>Mass / Indie K-beauty</a:t>
            </a:r>
            <a:endParaRPr lang="en-US" sz="1100" dirty="0"/>
          </a:p>
        </p:txBody>
      </p:sp>
      <p:sp>
        <p:nvSpPr>
          <p:cNvPr id="23" name="Text 21"/>
          <p:cNvSpPr/>
          <p:nvPr/>
        </p:nvSpPr>
        <p:spPr>
          <a:xfrm>
            <a:off x="3931920" y="4992624"/>
            <a:ext cx="1371600" cy="320040"/>
          </a:xfrm>
          <a:prstGeom prst="rect">
            <a:avLst/>
          </a:prstGeom>
          <a:noFill/>
          <a:ln/>
        </p:spPr>
        <p:txBody>
          <a:bodyPr wrap="square" rtlCol="0" anchor="ctr"/>
          <a:lstStyle/>
          <a:p>
            <a:pPr algn="r" indent="0" marL="0">
              <a:buNone/>
            </a:pPr>
            <a:r>
              <a:rPr lang="en-US" sz="1400" i="1" dirty="0">
                <a:solidFill>
                  <a:srgbClr val="8A8A8A"/>
                </a:solidFill>
                <a:latin typeface="Epilogue" pitchFamily="34" charset="0"/>
                <a:ea typeface="Epilogue" pitchFamily="34" charset="-122"/>
                <a:cs typeface="Epilogue" pitchFamily="34" charset="-120"/>
              </a:rPr>
              <a:t>€8–25</a:t>
            </a:r>
            <a:endParaRPr lang="en-US" sz="1400" dirty="0"/>
          </a:p>
        </p:txBody>
      </p:sp>
      <p:sp>
        <p:nvSpPr>
          <p:cNvPr id="24" name="Text 22"/>
          <p:cNvSpPr/>
          <p:nvPr/>
        </p:nvSpPr>
        <p:spPr>
          <a:xfrm>
            <a:off x="640080" y="5340096"/>
            <a:ext cx="4663440" cy="548640"/>
          </a:xfrm>
          <a:prstGeom prst="rect">
            <a:avLst/>
          </a:prstGeom>
          <a:noFill/>
          <a:ln/>
        </p:spPr>
        <p:txBody>
          <a:bodyPr wrap="square" rtlCol="0" anchor="t"/>
          <a:lstStyle/>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Amazon's turf.</a:t>
            </a:r>
            <a:endParaRPr lang="en-US" sz="950" dirty="0"/>
          </a:p>
          <a:p>
            <a:pPr algn="l" indent="0" marL="0">
              <a:lnSpc>
                <a:spcPct val="130000"/>
              </a:lnSpc>
              <a:buNone/>
            </a:pPr>
            <a:r>
              <a:rPr lang="en-US" sz="950" i="1" dirty="0">
                <a:solidFill>
                  <a:srgbClr val="8A8A8A"/>
                </a:solidFill>
                <a:latin typeface="Epilogue" pitchFamily="34" charset="0"/>
                <a:ea typeface="Epilogue" pitchFamily="34" charset="-122"/>
                <a:cs typeface="Epilogue" pitchFamily="34" charset="-120"/>
              </a:rPr>
              <a:t>Selective only.</a:t>
            </a:r>
            <a:endParaRPr lang="en-US" sz="950" dirty="0"/>
          </a:p>
        </p:txBody>
      </p:sp>
      <p:sp>
        <p:nvSpPr>
          <p:cNvPr id="25" name="Text 23"/>
          <p:cNvSpPr/>
          <p:nvPr/>
        </p:nvSpPr>
        <p:spPr>
          <a:xfrm>
            <a:off x="5943600" y="1371600"/>
            <a:ext cx="5760720" cy="868680"/>
          </a:xfrm>
          <a:prstGeom prst="rect">
            <a:avLst/>
          </a:prstGeom>
          <a:noFill/>
          <a:ln/>
        </p:spPr>
        <p:txBody>
          <a:bodyPr wrap="square" lIns="0" tIns="0" rIns="0" bIns="0" rtlCol="0" anchor="ctr"/>
          <a:lstStyle/>
          <a:p>
            <a:pPr algn="l" indent="0" marL="0">
              <a:buNone/>
            </a:pPr>
            <a:r>
              <a:rPr lang="en-US" sz="6000" spc="-100" kern="0" dirty="0">
                <a:solidFill>
                  <a:srgbClr val="1A1A1A"/>
                </a:solidFill>
                <a:latin typeface="Epilogue" pitchFamily="34" charset="0"/>
                <a:ea typeface="Epilogue" pitchFamily="34" charset="-122"/>
                <a:cs typeface="Epilogue" pitchFamily="34" charset="-120"/>
              </a:rPr>
              <a:t>Brand</a:t>
            </a:r>
            <a:endParaRPr lang="en-US" sz="6000" dirty="0"/>
          </a:p>
        </p:txBody>
      </p:sp>
      <p:sp>
        <p:nvSpPr>
          <p:cNvPr id="26" name="Text 24"/>
          <p:cNvSpPr/>
          <p:nvPr/>
        </p:nvSpPr>
        <p:spPr>
          <a:xfrm>
            <a:off x="5943600" y="2194560"/>
            <a:ext cx="5760720" cy="868680"/>
          </a:xfrm>
          <a:prstGeom prst="rect">
            <a:avLst/>
          </a:prstGeom>
          <a:noFill/>
          <a:ln/>
        </p:spPr>
        <p:txBody>
          <a:bodyPr wrap="square" lIns="0" tIns="0" rIns="0" bIns="0" rtlCol="0" anchor="ctr"/>
          <a:lstStyle/>
          <a:p>
            <a:pPr algn="l" indent="0" marL="0">
              <a:buNone/>
            </a:pPr>
            <a:r>
              <a:rPr lang="en-US" sz="6000" spc="-100" kern="0" dirty="0">
                <a:solidFill>
                  <a:srgbClr val="1A1A1A"/>
                </a:solidFill>
                <a:latin typeface="Epilogue" pitchFamily="34" charset="0"/>
                <a:ea typeface="Epilogue" pitchFamily="34" charset="-122"/>
                <a:cs typeface="Epilogue" pitchFamily="34" charset="-120"/>
              </a:rPr>
              <a:t>Positioning</a:t>
            </a:r>
            <a:endParaRPr lang="en-US" sz="6000" dirty="0"/>
          </a:p>
        </p:txBody>
      </p:sp>
      <p:sp>
        <p:nvSpPr>
          <p:cNvPr id="27" name="Text 25"/>
          <p:cNvSpPr/>
          <p:nvPr/>
        </p:nvSpPr>
        <p:spPr>
          <a:xfrm>
            <a:off x="5943600" y="3383280"/>
            <a:ext cx="5760720" cy="1371600"/>
          </a:xfrm>
          <a:prstGeom prst="rect">
            <a:avLst/>
          </a:prstGeom>
          <a:noFill/>
          <a:ln/>
        </p:spPr>
        <p:txBody>
          <a:bodyPr wrap="square" lIns="0" tIns="0" rIns="0" bIns="0" rtlCol="0" anchor="t"/>
          <a:lstStyle/>
          <a:p>
            <a:pPr algn="l" indent="0" marL="0">
              <a:lnSpc>
                <a:spcPct val="135000"/>
              </a:lnSpc>
              <a:buNone/>
            </a:pPr>
            <a:r>
              <a:rPr lang="en-US" sz="1300" dirty="0">
                <a:solidFill>
                  <a:srgbClr val="4A4A4A"/>
                </a:solidFill>
                <a:latin typeface="Epilogue" pitchFamily="34" charset="0"/>
                <a:ea typeface="Epilogue" pitchFamily="34" charset="-122"/>
                <a:cs typeface="Epilogue" pitchFamily="34" charset="-120"/>
              </a:rPr>
              <a:t>Yaksok is the </a:t>
            </a:r>
            <a:pPr algn="l" indent="0" marL="0">
              <a:lnSpc>
                <a:spcPct val="135000"/>
              </a:lnSpc>
              <a:buNone/>
            </a:pPr>
            <a:r>
              <a:rPr lang="en-US" sz="1400" i="1" dirty="0">
                <a:solidFill>
                  <a:srgbClr val="1A1A1A"/>
                </a:solidFill>
                <a:latin typeface="Epilogue" pitchFamily="34" charset="0"/>
                <a:ea typeface="Epilogue" pitchFamily="34" charset="-122"/>
                <a:cs typeface="Epilogue" pitchFamily="34" charset="-120"/>
              </a:rPr>
              <a:t>Barcelona house </a:t>
            </a:r>
            <a:pPr algn="l" indent="0" marL="0">
              <a:lnSpc>
                <a:spcPct val="135000"/>
              </a:lnSpc>
              <a:buNone/>
            </a:pPr>
            <a:r>
              <a:rPr lang="en-US" sz="1300" dirty="0">
                <a:solidFill>
                  <a:srgbClr val="4A4A4A"/>
                </a:solidFill>
                <a:latin typeface="Epilogue" pitchFamily="34" charset="0"/>
                <a:ea typeface="Epilogue" pitchFamily="34" charset="-122"/>
                <a:cs typeface="Epilogue" pitchFamily="34" charset="-120"/>
              </a:rPr>
              <a:t>that </a:t>
            </a:r>
            <a:pPr algn="l" indent="0" marL="0">
              <a:lnSpc>
                <a:spcPct val="135000"/>
              </a:lnSpc>
              <a:buNone/>
            </a:pPr>
            <a:r>
              <a:rPr lang="en-US" sz="1400" i="1" dirty="0">
                <a:solidFill>
                  <a:srgbClr val="8E5D40"/>
                </a:solidFill>
                <a:latin typeface="Epilogue" pitchFamily="34" charset="0"/>
                <a:ea typeface="Epilogue" pitchFamily="34" charset="-122"/>
                <a:cs typeface="Epilogue" pitchFamily="34" charset="-120"/>
              </a:rPr>
              <a:t>curates </a:t>
            </a:r>
            <a:pPr algn="l" indent="0" marL="0">
              <a:lnSpc>
                <a:spcPct val="135000"/>
              </a:lnSpc>
              <a:buNone/>
            </a:pPr>
            <a:r>
              <a:rPr lang="en-US" sz="1300" dirty="0">
                <a:solidFill>
                  <a:srgbClr val="4A4A4A"/>
                </a:solidFill>
                <a:latin typeface="Epilogue" pitchFamily="34" charset="0"/>
                <a:ea typeface="Epilogue" pitchFamily="34" charset="-122"/>
                <a:cs typeface="Epilogue" pitchFamily="34" charset="-120"/>
              </a:rPr>
              <a:t>Korean masstige and premium skincare for the European customer who </a:t>
            </a:r>
            <a:pPr algn="l" indent="0" marL="0">
              <a:lnSpc>
                <a:spcPct val="135000"/>
              </a:lnSpc>
              <a:buNone/>
            </a:pPr>
            <a:r>
              <a:rPr lang="en-US" sz="1400" i="1" dirty="0">
                <a:solidFill>
                  <a:srgbClr val="1A1A1A"/>
                </a:solidFill>
                <a:latin typeface="Epilogue" pitchFamily="34" charset="0"/>
                <a:ea typeface="Epilogue" pitchFamily="34" charset="-122"/>
                <a:cs typeface="Epilogue" pitchFamily="34" charset="-120"/>
              </a:rPr>
              <a:t>already knows what good looks like.</a:t>
            </a:r>
            <a:endParaRPr lang="en-US" sz="1300" dirty="0"/>
          </a:p>
        </p:txBody>
      </p:sp>
      <p:sp>
        <p:nvSpPr>
          <p:cNvPr id="28" name="Text 26"/>
          <p:cNvSpPr/>
          <p:nvPr/>
        </p:nvSpPr>
        <p:spPr>
          <a:xfrm>
            <a:off x="5943600" y="4983480"/>
            <a:ext cx="5760720" cy="1417320"/>
          </a:xfrm>
          <a:prstGeom prst="rect">
            <a:avLst/>
          </a:prstGeom>
          <a:noFill/>
          <a:ln/>
        </p:spPr>
        <p:txBody>
          <a:bodyPr wrap="square" rtlCol="0" anchor="t"/>
          <a:lstStyle/>
          <a:p>
            <a:pPr algn="just" indent="0" marL="0">
              <a:lnSpc>
                <a:spcPct val="140000"/>
              </a:lnSpc>
              <a:buNone/>
            </a:pPr>
            <a:r>
              <a:rPr lang="en-US" sz="1100" dirty="0">
                <a:solidFill>
                  <a:srgbClr val="4A4A4A"/>
                </a:solidFill>
                <a:latin typeface="Epilogue" pitchFamily="34" charset="0"/>
                <a:ea typeface="Epilogue" pitchFamily="34" charset="-122"/>
                <a:cs typeface="Epilogue" pitchFamily="34" charset="-120"/>
              </a:rPr>
              <a:t>Curates, not retails. Roughly 80–100 SKUs from 20–25 brands — each one the answer to a specific question. Saying no to most things is the work. The reference is Aesop, Susanne Kaufmann, Officine Universelle Buly. Not the Korean Sisley — the Korean Cult Beauty meets Korean Caudalie.</a:t>
            </a:r>
            <a:endParaRPr lang="en-US" sz="1100" dirty="0"/>
          </a:p>
        </p:txBody>
      </p:sp>
      <p:sp>
        <p:nvSpPr>
          <p:cNvPr id="29" name="Text 27"/>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06  ·  Brand Positioning</a:t>
            </a:r>
            <a:endParaRPr lang="en-US" sz="800" dirty="0"/>
          </a:p>
        </p:txBody>
      </p:sp>
      <p:sp>
        <p:nvSpPr>
          <p:cNvPr id="30" name="Text 28"/>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Where we play  ·  €40–€100 hero corridor</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E6E1"/>
        </a:solidFill>
      </p:bgPr>
    </p:bg>
    <p:spTree>
      <p:nvGrpSpPr>
        <p:cNvPr id="1" name=""/>
        <p:cNvGrpSpPr/>
        <p:nvPr/>
      </p:nvGrpSpPr>
      <p:grpSpPr>
        <a:xfrm>
          <a:off x="0" y="0"/>
          <a:ext cx="0" cy="0"/>
          <a:chOff x="0" y="0"/>
          <a:chExt cx="0" cy="0"/>
        </a:xfrm>
      </p:grpSpPr>
      <p:sp>
        <p:nvSpPr>
          <p:cNvPr id="2" name="Text 0"/>
          <p:cNvSpPr/>
          <p:nvPr/>
        </p:nvSpPr>
        <p:spPr>
          <a:xfrm>
            <a:off x="457200" y="274320"/>
            <a:ext cx="1828800" cy="411480"/>
          </a:xfrm>
          <a:prstGeom prst="rect">
            <a:avLst/>
          </a:prstGeom>
          <a:noFill/>
          <a:ln/>
        </p:spPr>
        <p:txBody>
          <a:bodyPr wrap="square" lIns="0" tIns="0" rIns="0" bIns="0" rtlCol="0" anchor="ctr"/>
          <a:lstStyle/>
          <a:p>
            <a:pPr algn="l" indent="0" marL="0">
              <a:buNone/>
            </a:pPr>
            <a:r>
              <a:rPr lang="en-US" sz="2200" b="1" spc="200" kern="0" dirty="0">
                <a:solidFill>
                  <a:srgbClr val="1A1A1A"/>
                </a:solidFill>
                <a:latin typeface="Epilogue" pitchFamily="34" charset="0"/>
                <a:ea typeface="Epilogue" pitchFamily="34" charset="-122"/>
                <a:cs typeface="Epilogue" pitchFamily="34" charset="-120"/>
              </a:rPr>
              <a:t>YAKSOK</a:t>
            </a:r>
            <a:endParaRPr lang="en-US" sz="2200" dirty="0"/>
          </a:p>
        </p:txBody>
      </p:sp>
      <p:sp>
        <p:nvSpPr>
          <p:cNvPr id="3" name="Shape 1"/>
          <p:cNvSpPr/>
          <p:nvPr/>
        </p:nvSpPr>
        <p:spPr>
          <a:xfrm>
            <a:off x="8982151" y="320040"/>
            <a:ext cx="868680" cy="329184"/>
          </a:xfrm>
          <a:prstGeom prst="roundRect">
            <a:avLst>
              <a:gd name="adj" fmla="val 50000"/>
            </a:avLst>
          </a:prstGeom>
          <a:solidFill>
            <a:srgbClr val="E8E6E1"/>
          </a:solidFill>
          <a:ln w="6350">
            <a:solidFill>
              <a:srgbClr val="1A1A1A"/>
            </a:solidFill>
            <a:prstDash val="solid"/>
          </a:ln>
        </p:spPr>
      </p:sp>
      <p:sp>
        <p:nvSpPr>
          <p:cNvPr id="4" name="Text 2"/>
          <p:cNvSpPr/>
          <p:nvPr/>
        </p:nvSpPr>
        <p:spPr>
          <a:xfrm>
            <a:off x="8982151"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Strategy</a:t>
            </a:r>
            <a:endParaRPr lang="en-US" sz="900" dirty="0"/>
          </a:p>
        </p:txBody>
      </p:sp>
      <p:sp>
        <p:nvSpPr>
          <p:cNvPr id="5" name="Shape 3"/>
          <p:cNvSpPr/>
          <p:nvPr/>
        </p:nvSpPr>
        <p:spPr>
          <a:xfrm>
            <a:off x="9923983" y="320040"/>
            <a:ext cx="868680" cy="329184"/>
          </a:xfrm>
          <a:prstGeom prst="roundRect">
            <a:avLst>
              <a:gd name="adj" fmla="val 50000"/>
            </a:avLst>
          </a:prstGeom>
          <a:solidFill>
            <a:srgbClr val="E8E6E1"/>
          </a:solidFill>
          <a:ln w="6350">
            <a:solidFill>
              <a:srgbClr val="1A1A1A"/>
            </a:solidFill>
            <a:prstDash val="solid"/>
          </a:ln>
        </p:spPr>
      </p:sp>
      <p:sp>
        <p:nvSpPr>
          <p:cNvPr id="6" name="Text 4"/>
          <p:cNvSpPr/>
          <p:nvPr/>
        </p:nvSpPr>
        <p:spPr>
          <a:xfrm>
            <a:off x="9923983"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Voice</a:t>
            </a:r>
            <a:endParaRPr lang="en-US" sz="900" dirty="0"/>
          </a:p>
        </p:txBody>
      </p:sp>
      <p:sp>
        <p:nvSpPr>
          <p:cNvPr id="7" name="Shape 5"/>
          <p:cNvSpPr/>
          <p:nvPr/>
        </p:nvSpPr>
        <p:spPr>
          <a:xfrm>
            <a:off x="10865815" y="320040"/>
            <a:ext cx="868680" cy="329184"/>
          </a:xfrm>
          <a:prstGeom prst="roundRect">
            <a:avLst>
              <a:gd name="adj" fmla="val 50000"/>
            </a:avLst>
          </a:prstGeom>
          <a:solidFill>
            <a:srgbClr val="E8E6E1"/>
          </a:solidFill>
          <a:ln w="6350">
            <a:solidFill>
              <a:srgbClr val="1A1A1A"/>
            </a:solidFill>
            <a:prstDash val="solid"/>
          </a:ln>
        </p:spPr>
      </p:sp>
      <p:sp>
        <p:nvSpPr>
          <p:cNvPr id="8" name="Text 6"/>
          <p:cNvSpPr/>
          <p:nvPr/>
        </p:nvSpPr>
        <p:spPr>
          <a:xfrm>
            <a:off x="10865815" y="320040"/>
            <a:ext cx="868680" cy="329184"/>
          </a:xfrm>
          <a:prstGeom prst="rect">
            <a:avLst/>
          </a:prstGeom>
          <a:noFill/>
          <a:ln/>
        </p:spPr>
        <p:txBody>
          <a:bodyPr wrap="square" rtlCol="0" anchor="ctr"/>
          <a:lstStyle/>
          <a:p>
            <a:pPr algn="ctr" indent="0" marL="0">
              <a:buNone/>
            </a:pPr>
            <a:r>
              <a:rPr lang="en-US" sz="900" dirty="0">
                <a:solidFill>
                  <a:srgbClr val="1A1A1A"/>
                </a:solidFill>
                <a:latin typeface="Epilogue" pitchFamily="34" charset="0"/>
                <a:ea typeface="Epilogue" pitchFamily="34" charset="-122"/>
                <a:cs typeface="Epilogue" pitchFamily="34" charset="-120"/>
              </a:rPr>
              <a:t>Launch</a:t>
            </a:r>
            <a:endParaRPr lang="en-US" sz="900" dirty="0"/>
          </a:p>
        </p:txBody>
      </p:sp>
      <p:sp>
        <p:nvSpPr>
          <p:cNvPr id="9" name="Text 7"/>
          <p:cNvSpPr/>
          <p:nvPr/>
        </p:nvSpPr>
        <p:spPr>
          <a:xfrm>
            <a:off x="457200" y="1005840"/>
            <a:ext cx="11277295" cy="1005840"/>
          </a:xfrm>
          <a:prstGeom prst="rect">
            <a:avLst/>
          </a:prstGeom>
          <a:noFill/>
          <a:ln/>
        </p:spPr>
        <p:txBody>
          <a:bodyPr wrap="square" lIns="0" tIns="0" rIns="0" bIns="0" rtlCol="0" anchor="ctr"/>
          <a:lstStyle/>
          <a:p>
            <a:pPr algn="ctr" indent="0" marL="0">
              <a:buNone/>
            </a:pPr>
            <a:r>
              <a:rPr lang="en-US" sz="6400" spc="-100" kern="0" dirty="0">
                <a:solidFill>
                  <a:srgbClr val="1A1A1A"/>
                </a:solidFill>
                <a:latin typeface="Epilogue" pitchFamily="34" charset="0"/>
                <a:ea typeface="Epilogue" pitchFamily="34" charset="-122"/>
                <a:cs typeface="Epilogue" pitchFamily="34" charset="-120"/>
              </a:rPr>
              <a:t>The UVP</a:t>
            </a:r>
            <a:endParaRPr lang="en-US" sz="6400" dirty="0"/>
          </a:p>
        </p:txBody>
      </p:sp>
      <p:sp>
        <p:nvSpPr>
          <p:cNvPr id="10" name="Text 8"/>
          <p:cNvSpPr/>
          <p:nvPr/>
        </p:nvSpPr>
        <p:spPr>
          <a:xfrm>
            <a:off x="914400" y="2057400"/>
            <a:ext cx="10362895" cy="640080"/>
          </a:xfrm>
          <a:prstGeom prst="rect">
            <a:avLst/>
          </a:prstGeom>
          <a:noFill/>
          <a:ln/>
        </p:spPr>
        <p:txBody>
          <a:bodyPr wrap="square" rtlCol="0" anchor="ctr"/>
          <a:lstStyle/>
          <a:p>
            <a:pPr algn="ctr" indent="0" marL="0">
              <a:lnSpc>
                <a:spcPct val="130000"/>
              </a:lnSpc>
              <a:buNone/>
            </a:pPr>
            <a:r>
              <a:rPr lang="en-US" sz="1300" i="1" dirty="0">
                <a:solidFill>
                  <a:srgbClr val="4A4A4A"/>
                </a:solidFill>
                <a:latin typeface="Epilogue" pitchFamily="34" charset="0"/>
                <a:ea typeface="Epilogue" pitchFamily="34" charset="-122"/>
                <a:cs typeface="Epilogue" pitchFamily="34" charset="-120"/>
              </a:rPr>
              <a:t>The promise that organises every choice the brand makes. Spoken inside the team, never declared to her — the strongest UVPs are the ones the customer feels without ever being told.</a:t>
            </a:r>
            <a:endParaRPr lang="en-US" sz="1300" dirty="0"/>
          </a:p>
        </p:txBody>
      </p:sp>
      <p:sp>
        <p:nvSpPr>
          <p:cNvPr id="11" name="Shape 9"/>
          <p:cNvSpPr/>
          <p:nvPr/>
        </p:nvSpPr>
        <p:spPr>
          <a:xfrm>
            <a:off x="1371600" y="2788920"/>
            <a:ext cx="9448495" cy="1828800"/>
          </a:xfrm>
          <a:prstGeom prst="rect">
            <a:avLst/>
          </a:prstGeom>
          <a:solidFill>
            <a:srgbClr val="1A1A1A"/>
          </a:solidFill>
          <a:ln w="12700">
            <a:solidFill>
              <a:srgbClr val="1A1A1A"/>
            </a:solidFill>
            <a:prstDash val="solid"/>
          </a:ln>
        </p:spPr>
      </p:sp>
      <p:sp>
        <p:nvSpPr>
          <p:cNvPr id="12" name="Text 10"/>
          <p:cNvSpPr/>
          <p:nvPr/>
        </p:nvSpPr>
        <p:spPr>
          <a:xfrm>
            <a:off x="1645920" y="2926080"/>
            <a:ext cx="8899855" cy="274320"/>
          </a:xfrm>
          <a:prstGeom prst="rect">
            <a:avLst/>
          </a:prstGeom>
          <a:noFill/>
          <a:ln/>
        </p:spPr>
        <p:txBody>
          <a:bodyPr wrap="square" rtlCol="0" anchor="ctr"/>
          <a:lstStyle/>
          <a:p>
            <a:pPr algn="l" indent="0" marL="0">
              <a:buNone/>
            </a:pPr>
            <a:r>
              <a:rPr lang="en-US" sz="900" b="1" spc="300" kern="0" dirty="0">
                <a:solidFill>
                  <a:srgbClr val="B07A5A"/>
                </a:solidFill>
                <a:latin typeface="Epilogue" pitchFamily="34" charset="0"/>
                <a:ea typeface="Epilogue" pitchFamily="34" charset="-122"/>
                <a:cs typeface="Epilogue" pitchFamily="34" charset="-120"/>
              </a:rPr>
              <a:t>THE FULL UVP  ·  INTERNAL CANON</a:t>
            </a:r>
            <a:endParaRPr lang="en-US" sz="900" dirty="0"/>
          </a:p>
        </p:txBody>
      </p:sp>
      <p:sp>
        <p:nvSpPr>
          <p:cNvPr id="13" name="Text 11"/>
          <p:cNvSpPr/>
          <p:nvPr/>
        </p:nvSpPr>
        <p:spPr>
          <a:xfrm>
            <a:off x="1645920" y="3246120"/>
            <a:ext cx="8899855" cy="1325880"/>
          </a:xfrm>
          <a:prstGeom prst="rect">
            <a:avLst/>
          </a:prstGeom>
          <a:noFill/>
          <a:ln/>
        </p:spPr>
        <p:txBody>
          <a:bodyPr wrap="square" lIns="0" tIns="0" rIns="0" bIns="0" rtlCol="0" anchor="t"/>
          <a:lstStyle/>
          <a:p>
            <a:pPr algn="l" indent="0" marL="0">
              <a:lnSpc>
                <a:spcPct val="125000"/>
              </a:lnSpc>
              <a:buNone/>
            </a:pPr>
            <a:r>
              <a:rPr lang="en-US" sz="1700" i="1" dirty="0">
                <a:solidFill>
                  <a:srgbClr val="FFFFFF"/>
                </a:solidFill>
                <a:latin typeface="Epilogue" pitchFamily="34" charset="0"/>
                <a:ea typeface="Epilogue" pitchFamily="34" charset="-122"/>
                <a:cs typeface="Epilogue" pitchFamily="34" charset="-120"/>
              </a:rPr>
              <a:t>Yaksok is a </a:t>
            </a:r>
            <a:pPr algn="l" indent="0" marL="0">
              <a:lnSpc>
                <a:spcPct val="125000"/>
              </a:lnSpc>
              <a:buNone/>
            </a:pPr>
            <a:r>
              <a:rPr lang="en-US" sz="1700" i="1" dirty="0">
                <a:solidFill>
                  <a:srgbClr val="B07A5A"/>
                </a:solidFill>
                <a:latin typeface="Epilogue" pitchFamily="34" charset="0"/>
                <a:ea typeface="Epilogue" pitchFamily="34" charset="-122"/>
                <a:cs typeface="Epilogue" pitchFamily="34" charset="-120"/>
              </a:rPr>
              <a:t>Barcelona house of Korean skincare</a:t>
            </a:r>
            <a:pPr algn="l" indent="0" marL="0">
              <a:lnSpc>
                <a:spcPct val="125000"/>
              </a:lnSpc>
              <a:buNone/>
            </a:pPr>
            <a:r>
              <a:rPr lang="en-US" sz="1700" i="1" dirty="0">
                <a:solidFill>
                  <a:srgbClr val="FFFFFF"/>
                </a:solidFill>
                <a:latin typeface="Epilogue" pitchFamily="34" charset="0"/>
                <a:ea typeface="Epilogue" pitchFamily="34" charset="-122"/>
                <a:cs typeface="Epilogue" pitchFamily="34" charset="-120"/>
              </a:rPr>
              <a:t>, edited for the woman who lives by what feels right to her. Every product on the shelf is </a:t>
            </a:r>
            <a:pPr algn="l" indent="0" marL="0">
              <a:lnSpc>
                <a:spcPct val="125000"/>
              </a:lnSpc>
              <a:buNone/>
            </a:pPr>
            <a:r>
              <a:rPr lang="en-US" sz="1700" i="1" dirty="0">
                <a:solidFill>
                  <a:srgbClr val="B07A5A"/>
                </a:solidFill>
                <a:latin typeface="Epilogue" pitchFamily="34" charset="0"/>
                <a:ea typeface="Epilogue" pitchFamily="34" charset="-122"/>
                <a:cs typeface="Epilogue" pitchFamily="34" charset="-120"/>
              </a:rPr>
              <a:t>a promise the brand has made on her behalf</a:t>
            </a:r>
            <a:pPr algn="l" indent="0" marL="0">
              <a:lnSpc>
                <a:spcPct val="125000"/>
              </a:lnSpc>
              <a:buNone/>
            </a:pPr>
            <a:r>
              <a:rPr lang="en-US" sz="1700" i="1" dirty="0">
                <a:solidFill>
                  <a:srgbClr val="FFFFFF"/>
                </a:solidFill>
                <a:latin typeface="Epilogue" pitchFamily="34" charset="0"/>
                <a:ea typeface="Epilogue" pitchFamily="34" charset="-122"/>
                <a:cs typeface="Epilogue" pitchFamily="34" charset="-120"/>
              </a:rPr>
              <a:t> — chosen to sit alongside what already works on her skin.</a:t>
            </a:r>
            <a:endParaRPr lang="en-US" sz="1700" dirty="0"/>
          </a:p>
        </p:txBody>
      </p:sp>
      <p:sp>
        <p:nvSpPr>
          <p:cNvPr id="14" name="Shape 12"/>
          <p:cNvSpPr/>
          <p:nvPr/>
        </p:nvSpPr>
        <p:spPr>
          <a:xfrm>
            <a:off x="636880" y="4846320"/>
            <a:ext cx="2606040" cy="1417320"/>
          </a:xfrm>
          <a:prstGeom prst="rect">
            <a:avLst/>
          </a:prstGeom>
          <a:solidFill>
            <a:srgbClr val="EFEDE7"/>
          </a:solidFill>
          <a:ln w="6350">
            <a:solidFill>
              <a:srgbClr val="1A1A1A"/>
            </a:solidFill>
            <a:prstDash val="solid"/>
          </a:ln>
        </p:spPr>
      </p:sp>
      <p:sp>
        <p:nvSpPr>
          <p:cNvPr id="15" name="Text 13"/>
          <p:cNvSpPr/>
          <p:nvPr/>
        </p:nvSpPr>
        <p:spPr>
          <a:xfrm>
            <a:off x="865480" y="5029200"/>
            <a:ext cx="2148840" cy="274320"/>
          </a:xfrm>
          <a:prstGeom prst="rect">
            <a:avLst/>
          </a:prstGeom>
          <a:noFill/>
          <a:ln/>
        </p:spPr>
        <p:txBody>
          <a:bodyPr wrap="square" rtlCol="0" anchor="ctr"/>
          <a:lstStyle/>
          <a:p>
            <a:pPr algn="l" indent="0" marL="0">
              <a:buNone/>
            </a:pPr>
            <a:r>
              <a:rPr lang="en-US" sz="900" b="1" spc="250" kern="0" dirty="0">
                <a:solidFill>
                  <a:srgbClr val="8E5D40"/>
                </a:solidFill>
                <a:latin typeface="Epilogue" pitchFamily="34" charset="0"/>
                <a:ea typeface="Epilogue" pitchFamily="34" charset="-122"/>
                <a:cs typeface="Epilogue" pitchFamily="34" charset="-120"/>
              </a:rPr>
              <a:t>DIFFERENTIATOR</a:t>
            </a:r>
            <a:endParaRPr lang="en-US" sz="900" dirty="0"/>
          </a:p>
        </p:txBody>
      </p:sp>
      <p:sp>
        <p:nvSpPr>
          <p:cNvPr id="16" name="Text 14"/>
          <p:cNvSpPr/>
          <p:nvPr/>
        </p:nvSpPr>
        <p:spPr>
          <a:xfrm>
            <a:off x="865480" y="5349240"/>
            <a:ext cx="2148840" cy="868680"/>
          </a:xfrm>
          <a:prstGeom prst="rect">
            <a:avLst/>
          </a:prstGeom>
          <a:noFill/>
          <a:ln/>
        </p:spPr>
        <p:txBody>
          <a:bodyPr wrap="square" lIns="0" tIns="0" rIns="0" bIns="0" rtlCol="0" anchor="t"/>
          <a:lstStyle/>
          <a:p>
            <a:pPr algn="l" indent="0" marL="0">
              <a:lnSpc>
                <a:spcPct val="140000"/>
              </a:lnSpc>
              <a:buNone/>
            </a:pPr>
            <a:r>
              <a:rPr lang="en-US" sz="1100" dirty="0">
                <a:solidFill>
                  <a:srgbClr val="1A1A1A"/>
                </a:solidFill>
                <a:latin typeface="Epilogue" pitchFamily="34" charset="0"/>
                <a:ea typeface="Epilogue" pitchFamily="34" charset="-122"/>
                <a:cs typeface="Epilogue" pitchFamily="34" charset="-120"/>
              </a:rPr>
              <a:t>Additive curation. Yaksok joins her shelf — keep what works, add what fills the gap.</a:t>
            </a:r>
            <a:endParaRPr lang="en-US" sz="1100" dirty="0"/>
          </a:p>
        </p:txBody>
      </p:sp>
      <p:sp>
        <p:nvSpPr>
          <p:cNvPr id="17" name="Shape 15"/>
          <p:cNvSpPr/>
          <p:nvPr/>
        </p:nvSpPr>
        <p:spPr>
          <a:xfrm>
            <a:off x="3407512" y="4846320"/>
            <a:ext cx="2606040" cy="1417320"/>
          </a:xfrm>
          <a:prstGeom prst="rect">
            <a:avLst/>
          </a:prstGeom>
          <a:solidFill>
            <a:srgbClr val="EFEDE7"/>
          </a:solidFill>
          <a:ln w="6350">
            <a:solidFill>
              <a:srgbClr val="1A1A1A"/>
            </a:solidFill>
            <a:prstDash val="solid"/>
          </a:ln>
        </p:spPr>
      </p:sp>
      <p:sp>
        <p:nvSpPr>
          <p:cNvPr id="18" name="Text 16"/>
          <p:cNvSpPr/>
          <p:nvPr/>
        </p:nvSpPr>
        <p:spPr>
          <a:xfrm>
            <a:off x="3636112" y="5029200"/>
            <a:ext cx="2148840" cy="274320"/>
          </a:xfrm>
          <a:prstGeom prst="rect">
            <a:avLst/>
          </a:prstGeom>
          <a:noFill/>
          <a:ln/>
        </p:spPr>
        <p:txBody>
          <a:bodyPr wrap="square" rtlCol="0" anchor="ctr"/>
          <a:lstStyle/>
          <a:p>
            <a:pPr algn="l" indent="0" marL="0">
              <a:buNone/>
            </a:pPr>
            <a:r>
              <a:rPr lang="en-US" sz="900" b="1" spc="250" kern="0" dirty="0">
                <a:solidFill>
                  <a:srgbClr val="8E5D40"/>
                </a:solidFill>
                <a:latin typeface="Epilogue" pitchFamily="34" charset="0"/>
                <a:ea typeface="Epilogue" pitchFamily="34" charset="-122"/>
                <a:cs typeface="Epilogue" pitchFamily="34" charset="-120"/>
              </a:rPr>
              <a:t>PROMISE</a:t>
            </a:r>
            <a:endParaRPr lang="en-US" sz="900" dirty="0"/>
          </a:p>
        </p:txBody>
      </p:sp>
      <p:sp>
        <p:nvSpPr>
          <p:cNvPr id="19" name="Text 17"/>
          <p:cNvSpPr/>
          <p:nvPr/>
        </p:nvSpPr>
        <p:spPr>
          <a:xfrm>
            <a:off x="3636112" y="5349240"/>
            <a:ext cx="2148840" cy="868680"/>
          </a:xfrm>
          <a:prstGeom prst="rect">
            <a:avLst/>
          </a:prstGeom>
          <a:noFill/>
          <a:ln/>
        </p:spPr>
        <p:txBody>
          <a:bodyPr wrap="square" lIns="0" tIns="0" rIns="0" bIns="0" rtlCol="0" anchor="t"/>
          <a:lstStyle/>
          <a:p>
            <a:pPr algn="l" indent="0" marL="0">
              <a:lnSpc>
                <a:spcPct val="140000"/>
              </a:lnSpc>
              <a:buNone/>
            </a:pPr>
            <a:r>
              <a:rPr lang="en-US" sz="1100" dirty="0">
                <a:solidFill>
                  <a:srgbClr val="1A1A1A"/>
                </a:solidFill>
                <a:latin typeface="Epilogue" pitchFamily="34" charset="0"/>
                <a:ea typeface="Epilogue" pitchFamily="34" charset="-122"/>
                <a:cs typeface="Epilogue" pitchFamily="34" charset="-120"/>
              </a:rPr>
              <a:t>A kept word. Every product earned its place. The shelf is the proof.</a:t>
            </a:r>
            <a:endParaRPr lang="en-US" sz="1100" dirty="0"/>
          </a:p>
        </p:txBody>
      </p:sp>
      <p:sp>
        <p:nvSpPr>
          <p:cNvPr id="20" name="Shape 18"/>
          <p:cNvSpPr/>
          <p:nvPr/>
        </p:nvSpPr>
        <p:spPr>
          <a:xfrm>
            <a:off x="6178144" y="4846320"/>
            <a:ext cx="2606040" cy="1417320"/>
          </a:xfrm>
          <a:prstGeom prst="rect">
            <a:avLst/>
          </a:prstGeom>
          <a:solidFill>
            <a:srgbClr val="EFEDE7"/>
          </a:solidFill>
          <a:ln w="6350">
            <a:solidFill>
              <a:srgbClr val="1A1A1A"/>
            </a:solidFill>
            <a:prstDash val="solid"/>
          </a:ln>
        </p:spPr>
      </p:sp>
      <p:sp>
        <p:nvSpPr>
          <p:cNvPr id="21" name="Text 19"/>
          <p:cNvSpPr/>
          <p:nvPr/>
        </p:nvSpPr>
        <p:spPr>
          <a:xfrm>
            <a:off x="6406744" y="5029200"/>
            <a:ext cx="2148840" cy="274320"/>
          </a:xfrm>
          <a:prstGeom prst="rect">
            <a:avLst/>
          </a:prstGeom>
          <a:noFill/>
          <a:ln/>
        </p:spPr>
        <p:txBody>
          <a:bodyPr wrap="square" rtlCol="0" anchor="ctr"/>
          <a:lstStyle/>
          <a:p>
            <a:pPr algn="l" indent="0" marL="0">
              <a:buNone/>
            </a:pPr>
            <a:r>
              <a:rPr lang="en-US" sz="900" b="1" spc="250" kern="0" dirty="0">
                <a:solidFill>
                  <a:srgbClr val="8E5D40"/>
                </a:solidFill>
                <a:latin typeface="Epilogue" pitchFamily="34" charset="0"/>
                <a:ea typeface="Epilogue" pitchFamily="34" charset="-122"/>
                <a:cs typeface="Epilogue" pitchFamily="34" charset="-120"/>
              </a:rPr>
              <a:t>POSITION</a:t>
            </a:r>
            <a:endParaRPr lang="en-US" sz="900" dirty="0"/>
          </a:p>
        </p:txBody>
      </p:sp>
      <p:sp>
        <p:nvSpPr>
          <p:cNvPr id="22" name="Text 20"/>
          <p:cNvSpPr/>
          <p:nvPr/>
        </p:nvSpPr>
        <p:spPr>
          <a:xfrm>
            <a:off x="6406744" y="5349240"/>
            <a:ext cx="2148840" cy="868680"/>
          </a:xfrm>
          <a:prstGeom prst="rect">
            <a:avLst/>
          </a:prstGeom>
          <a:noFill/>
          <a:ln/>
        </p:spPr>
        <p:txBody>
          <a:bodyPr wrap="square" lIns="0" tIns="0" rIns="0" bIns="0" rtlCol="0" anchor="t"/>
          <a:lstStyle/>
          <a:p>
            <a:pPr algn="l" indent="0" marL="0">
              <a:lnSpc>
                <a:spcPct val="140000"/>
              </a:lnSpc>
              <a:buNone/>
            </a:pPr>
            <a:r>
              <a:rPr lang="en-US" sz="1100" dirty="0">
                <a:solidFill>
                  <a:srgbClr val="1A1A1A"/>
                </a:solidFill>
                <a:latin typeface="Epilogue" pitchFamily="34" charset="0"/>
                <a:ea typeface="Epilogue" pitchFamily="34" charset="-122"/>
                <a:cs typeface="Epilogue" pitchFamily="34" charset="-120"/>
              </a:rPr>
              <a:t>A house in the reference set of houses — Aesop, Susanne Kaufmann, Officine Universelle Buly.</a:t>
            </a:r>
            <a:endParaRPr lang="en-US" sz="1100" dirty="0"/>
          </a:p>
        </p:txBody>
      </p:sp>
      <p:sp>
        <p:nvSpPr>
          <p:cNvPr id="23" name="Shape 21"/>
          <p:cNvSpPr/>
          <p:nvPr/>
        </p:nvSpPr>
        <p:spPr>
          <a:xfrm>
            <a:off x="8948776" y="4846320"/>
            <a:ext cx="2606040" cy="1417320"/>
          </a:xfrm>
          <a:prstGeom prst="rect">
            <a:avLst/>
          </a:prstGeom>
          <a:solidFill>
            <a:srgbClr val="EFEDE7"/>
          </a:solidFill>
          <a:ln w="6350">
            <a:solidFill>
              <a:srgbClr val="1A1A1A"/>
            </a:solidFill>
            <a:prstDash val="solid"/>
          </a:ln>
        </p:spPr>
      </p:sp>
      <p:sp>
        <p:nvSpPr>
          <p:cNvPr id="24" name="Text 22"/>
          <p:cNvSpPr/>
          <p:nvPr/>
        </p:nvSpPr>
        <p:spPr>
          <a:xfrm>
            <a:off x="9177376" y="5029200"/>
            <a:ext cx="2148840" cy="274320"/>
          </a:xfrm>
          <a:prstGeom prst="rect">
            <a:avLst/>
          </a:prstGeom>
          <a:noFill/>
          <a:ln/>
        </p:spPr>
        <p:txBody>
          <a:bodyPr wrap="square" rtlCol="0" anchor="ctr"/>
          <a:lstStyle/>
          <a:p>
            <a:pPr algn="l" indent="0" marL="0">
              <a:buNone/>
            </a:pPr>
            <a:r>
              <a:rPr lang="en-US" sz="900" b="1" spc="250" kern="0" dirty="0">
                <a:solidFill>
                  <a:srgbClr val="8E5D40"/>
                </a:solidFill>
                <a:latin typeface="Epilogue" pitchFamily="34" charset="0"/>
                <a:ea typeface="Epilogue" pitchFamily="34" charset="-122"/>
                <a:cs typeface="Epilogue" pitchFamily="34" charset="-120"/>
              </a:rPr>
              <a:t>HER SENTENCE</a:t>
            </a:r>
            <a:endParaRPr lang="en-US" sz="900" dirty="0"/>
          </a:p>
        </p:txBody>
      </p:sp>
      <p:sp>
        <p:nvSpPr>
          <p:cNvPr id="25" name="Text 23"/>
          <p:cNvSpPr/>
          <p:nvPr/>
        </p:nvSpPr>
        <p:spPr>
          <a:xfrm>
            <a:off x="9177376" y="5349240"/>
            <a:ext cx="2148840" cy="868680"/>
          </a:xfrm>
          <a:prstGeom prst="rect">
            <a:avLst/>
          </a:prstGeom>
          <a:noFill/>
          <a:ln/>
        </p:spPr>
        <p:txBody>
          <a:bodyPr wrap="square" lIns="0" tIns="0" rIns="0" bIns="0" rtlCol="0" anchor="t"/>
          <a:lstStyle/>
          <a:p>
            <a:pPr algn="l" indent="0" marL="0">
              <a:lnSpc>
                <a:spcPct val="140000"/>
              </a:lnSpc>
              <a:buNone/>
            </a:pPr>
            <a:r>
              <a:rPr lang="en-US" sz="1100" i="1" dirty="0">
                <a:solidFill>
                  <a:srgbClr val="1A1A1A"/>
                </a:solidFill>
                <a:latin typeface="Epilogue" pitchFamily="34" charset="0"/>
                <a:ea typeface="Epilogue" pitchFamily="34" charset="-122"/>
                <a:cs typeface="Epilogue" pitchFamily="34" charset="-120"/>
              </a:rPr>
              <a:t>"Finally a Korean source that knows what my shelf already looks like."</a:t>
            </a:r>
            <a:endParaRPr lang="en-US" sz="1100" dirty="0"/>
          </a:p>
        </p:txBody>
      </p:sp>
      <p:sp>
        <p:nvSpPr>
          <p:cNvPr id="26" name="Text 24"/>
          <p:cNvSpPr/>
          <p:nvPr/>
        </p:nvSpPr>
        <p:spPr>
          <a:xfrm>
            <a:off x="457200" y="6446520"/>
            <a:ext cx="4572000" cy="274320"/>
          </a:xfrm>
          <a:prstGeom prst="rect">
            <a:avLst/>
          </a:prstGeom>
          <a:noFill/>
          <a:ln/>
        </p:spPr>
        <p:txBody>
          <a:bodyPr wrap="square" rtlCol="0" anchor="ctr"/>
          <a:lstStyle/>
          <a:p>
            <a:pPr algn="l" indent="0" marL="0">
              <a:buNone/>
            </a:pPr>
            <a:r>
              <a:rPr lang="en-US" sz="800" spc="200" kern="0" dirty="0">
                <a:solidFill>
                  <a:srgbClr val="8A8A8A"/>
                </a:solidFill>
                <a:latin typeface="Epilogue" pitchFamily="34" charset="0"/>
                <a:ea typeface="Epilogue" pitchFamily="34" charset="-122"/>
                <a:cs typeface="Epilogue" pitchFamily="34" charset="-120"/>
              </a:rPr>
              <a:t>07  ·  The UVP</a:t>
            </a:r>
            <a:endParaRPr lang="en-US" sz="800" dirty="0"/>
          </a:p>
        </p:txBody>
      </p:sp>
      <p:sp>
        <p:nvSpPr>
          <p:cNvPr id="27" name="Text 25"/>
          <p:cNvSpPr/>
          <p:nvPr/>
        </p:nvSpPr>
        <p:spPr>
          <a:xfrm>
            <a:off x="7162495" y="6446520"/>
            <a:ext cx="4572000" cy="274320"/>
          </a:xfrm>
          <a:prstGeom prst="rect">
            <a:avLst/>
          </a:prstGeom>
          <a:noFill/>
          <a:ln/>
        </p:spPr>
        <p:txBody>
          <a:bodyPr wrap="square" rtlCol="0" anchor="ctr"/>
          <a:lstStyle/>
          <a:p>
            <a:pPr algn="r" indent="0" marL="0">
              <a:buNone/>
            </a:pPr>
            <a:r>
              <a:rPr lang="en-US" sz="800" spc="200" kern="0" dirty="0">
                <a:solidFill>
                  <a:srgbClr val="8A8A8A"/>
                </a:solidFill>
                <a:latin typeface="Epilogue" pitchFamily="34" charset="0"/>
                <a:ea typeface="Epilogue" pitchFamily="34" charset="-122"/>
                <a:cs typeface="Epilogue" pitchFamily="34" charset="-120"/>
              </a:rPr>
              <a:t>Spoken inside the team, never declared to her</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Yaksok · Brand Marketing Strategy</dc:title>
  <dc:subject>PptxGenJS Presentation</dc:subject>
  <dc:creator>Paudelmar Creative House</dc:creator>
  <cp:lastModifiedBy>Paudelmar Creative House</cp:lastModifiedBy>
  <cp:revision>1</cp:revision>
  <dcterms:created xsi:type="dcterms:W3CDTF">2026-05-15T09:26:29Z</dcterms:created>
  <dcterms:modified xsi:type="dcterms:W3CDTF">2026-05-15T09:26:29Z</dcterms:modified>
</cp:coreProperties>
</file>