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x="18288000" cy="10287000"/>
  <p:notesSz cx="6858000" cy="9144000"/>
  <p:embeddedFontLst>
    <p:embeddedFont>
      <p:font typeface="TT Drugs" charset="1" panose="02000503060000020003"/>
      <p:regular r:id="rId28"/>
    </p:embeddedFont>
    <p:embeddedFont>
      <p:font typeface="TT Drugs Italics" charset="1" panose="02000503000000090003"/>
      <p:regular r:id="rId29"/>
    </p:embeddedFont>
    <p:embeddedFont>
      <p:font typeface="TT Drugs Bold" charset="1" panose="02000803060000020003"/>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fonts/font28.fntdata" Type="http://schemas.openxmlformats.org/officeDocument/2006/relationships/font"/><Relationship Id="rId29" Target="fonts/font29.fntdata" Type="http://schemas.openxmlformats.org/officeDocument/2006/relationships/font"/><Relationship Id="rId3" Target="viewProps.xml" Type="http://schemas.openxmlformats.org/officeDocument/2006/relationships/viewProps"/><Relationship Id="rId30" Target="fonts/font30.fntdata" Type="http://schemas.openxmlformats.org/officeDocument/2006/relationships/font"/><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3203576"/>
            <a:ext cx="16915943" cy="1939924"/>
            <a:chOff x="0" y="0"/>
            <a:chExt cx="22554590" cy="2586565"/>
          </a:xfrm>
        </p:grpSpPr>
        <p:sp>
          <p:nvSpPr>
            <p:cNvPr name="Freeform 18" id="18"/>
            <p:cNvSpPr/>
            <p:nvPr/>
          </p:nvSpPr>
          <p:spPr>
            <a:xfrm flipH="false" flipV="false" rot="0">
              <a:off x="0" y="0"/>
              <a:ext cx="22554591" cy="2586565"/>
            </a:xfrm>
            <a:custGeom>
              <a:avLst/>
              <a:gdLst/>
              <a:ahLst/>
              <a:cxnLst/>
              <a:rect r="r" b="b" t="t" l="l"/>
              <a:pathLst>
                <a:path h="2586565" w="22554591">
                  <a:moveTo>
                    <a:pt x="0" y="0"/>
                  </a:moveTo>
                  <a:lnTo>
                    <a:pt x="22554591" y="0"/>
                  </a:lnTo>
                  <a:lnTo>
                    <a:pt x="22554591" y="2586565"/>
                  </a:lnTo>
                  <a:lnTo>
                    <a:pt x="0" y="2586565"/>
                  </a:lnTo>
                  <a:close/>
                </a:path>
              </a:pathLst>
            </a:custGeom>
            <a:blipFill>
              <a:blip r:embed="rId2">
                <a:alphaModFix amt="0"/>
              </a:blip>
              <a:stretch>
                <a:fillRect l="0" t="-123950" r="0" b="-115865"/>
              </a:stretch>
            </a:blipFill>
          </p:spPr>
        </p:sp>
        <p:sp>
          <p:nvSpPr>
            <p:cNvPr name="TextBox 19" id="19"/>
            <p:cNvSpPr txBox="true"/>
            <p:nvPr/>
          </p:nvSpPr>
          <p:spPr>
            <a:xfrm>
              <a:off x="0" y="-9525"/>
              <a:ext cx="22554590" cy="2596090"/>
            </a:xfrm>
            <a:prstGeom prst="rect">
              <a:avLst/>
            </a:prstGeom>
          </p:spPr>
          <p:txBody>
            <a:bodyPr anchor="ctr" rtlCol="false" tIns="0" lIns="0" bIns="0" rIns="0"/>
            <a:lstStyle/>
            <a:p>
              <a:pPr algn="ctr">
                <a:lnSpc>
                  <a:spcPts val="11999"/>
                </a:lnSpc>
              </a:pPr>
              <a:r>
                <a:rPr lang="en-US" sz="9999" spc="-263">
                  <a:solidFill>
                    <a:srgbClr val="1A1A1A"/>
                  </a:solidFill>
                  <a:latin typeface="TT Drugs"/>
                  <a:ea typeface="TT Drugs"/>
                  <a:cs typeface="TT Drugs"/>
                  <a:sym typeface="TT Drugs"/>
                </a:rPr>
                <a:t>BRAND, MARKETING</a:t>
              </a:r>
            </a:p>
          </p:txBody>
        </p:sp>
      </p:grpSp>
      <p:grpSp>
        <p:nvGrpSpPr>
          <p:cNvPr name="Group 20" id="20"/>
          <p:cNvGrpSpPr/>
          <p:nvPr/>
        </p:nvGrpSpPr>
        <p:grpSpPr>
          <a:xfrm rot="0">
            <a:off x="690562" y="3497580"/>
            <a:ext cx="16915943" cy="3291840"/>
            <a:chOff x="0" y="0"/>
            <a:chExt cx="22554590" cy="4389120"/>
          </a:xfrm>
        </p:grpSpPr>
        <p:sp>
          <p:nvSpPr>
            <p:cNvPr name="Freeform 21" id="21"/>
            <p:cNvSpPr/>
            <p:nvPr/>
          </p:nvSpPr>
          <p:spPr>
            <a:xfrm flipH="false" flipV="false" rot="0">
              <a:off x="0" y="0"/>
              <a:ext cx="22554591" cy="4389120"/>
            </a:xfrm>
            <a:custGeom>
              <a:avLst/>
              <a:gdLst/>
              <a:ahLst/>
              <a:cxnLst/>
              <a:rect r="r" b="b" t="t" l="l"/>
              <a:pathLst>
                <a:path h="4389120" w="22554591">
                  <a:moveTo>
                    <a:pt x="0" y="0"/>
                  </a:moveTo>
                  <a:lnTo>
                    <a:pt x="22554591" y="0"/>
                  </a:lnTo>
                  <a:lnTo>
                    <a:pt x="22554591" y="4389120"/>
                  </a:lnTo>
                  <a:lnTo>
                    <a:pt x="0" y="4389120"/>
                  </a:lnTo>
                  <a:close/>
                </a:path>
              </a:pathLst>
            </a:custGeom>
            <a:blipFill>
              <a:blip r:embed="rId2">
                <a:alphaModFix amt="0"/>
              </a:blip>
              <a:stretch>
                <a:fillRect l="0" t="-50128" r="0" b="-50128"/>
              </a:stretch>
            </a:blipFill>
          </p:spPr>
        </p:sp>
        <p:sp>
          <p:nvSpPr>
            <p:cNvPr name="TextBox 22" id="22"/>
            <p:cNvSpPr txBox="true"/>
            <p:nvPr/>
          </p:nvSpPr>
          <p:spPr>
            <a:xfrm>
              <a:off x="0" y="-9525"/>
              <a:ext cx="22554590" cy="4398645"/>
            </a:xfrm>
            <a:prstGeom prst="rect">
              <a:avLst/>
            </a:prstGeom>
          </p:spPr>
          <p:txBody>
            <a:bodyPr anchor="ctr" rtlCol="false" tIns="0" lIns="0" bIns="0" rIns="0"/>
            <a:lstStyle/>
            <a:p>
              <a:pPr algn="ctr">
                <a:lnSpc>
                  <a:spcPts val="11999"/>
                </a:lnSpc>
              </a:pPr>
              <a:r>
                <a:rPr lang="en-US" sz="9999" spc="-277">
                  <a:solidFill>
                    <a:srgbClr val="1A1A1A"/>
                  </a:solidFill>
                  <a:latin typeface="TT Drugs"/>
                  <a:ea typeface="TT Drugs"/>
                  <a:cs typeface="TT Drugs"/>
                  <a:sym typeface="TT Drugs"/>
                </a:rPr>
                <a:t>STRATEGY</a:t>
              </a:r>
            </a:p>
          </p:txBody>
        </p:sp>
      </p:grpSp>
      <p:grpSp>
        <p:nvGrpSpPr>
          <p:cNvPr name="Group 23" id="23"/>
          <p:cNvGrpSpPr/>
          <p:nvPr/>
        </p:nvGrpSpPr>
        <p:grpSpPr>
          <a:xfrm rot="0">
            <a:off x="5476875" y="7602855"/>
            <a:ext cx="7333793" cy="910590"/>
            <a:chOff x="0" y="0"/>
            <a:chExt cx="9778390" cy="1214120"/>
          </a:xfrm>
        </p:grpSpPr>
        <p:sp>
          <p:nvSpPr>
            <p:cNvPr name="Freeform 24" id="24"/>
            <p:cNvSpPr/>
            <p:nvPr/>
          </p:nvSpPr>
          <p:spPr>
            <a:xfrm flipH="false" flipV="false" rot="0">
              <a:off x="0" y="0"/>
              <a:ext cx="9778365" cy="1214120"/>
            </a:xfrm>
            <a:custGeom>
              <a:avLst/>
              <a:gdLst/>
              <a:ahLst/>
              <a:cxnLst/>
              <a:rect r="r" b="b" t="t" l="l"/>
              <a:pathLst>
                <a:path h="1214120" w="9778365">
                  <a:moveTo>
                    <a:pt x="0" y="607060"/>
                  </a:moveTo>
                  <a:cubicBezTo>
                    <a:pt x="0" y="271780"/>
                    <a:pt x="271780" y="0"/>
                    <a:pt x="607060" y="0"/>
                  </a:cubicBezTo>
                  <a:lnTo>
                    <a:pt x="9171305" y="0"/>
                  </a:lnTo>
                  <a:cubicBezTo>
                    <a:pt x="9506586" y="0"/>
                    <a:pt x="9778365" y="271780"/>
                    <a:pt x="9778365" y="607060"/>
                  </a:cubicBezTo>
                  <a:cubicBezTo>
                    <a:pt x="9778365" y="942340"/>
                    <a:pt x="9506586" y="1214120"/>
                    <a:pt x="9171305" y="1214120"/>
                  </a:cubicBezTo>
                  <a:lnTo>
                    <a:pt x="607060" y="1214120"/>
                  </a:lnTo>
                  <a:cubicBezTo>
                    <a:pt x="271780" y="1214120"/>
                    <a:pt x="0" y="942340"/>
                    <a:pt x="0" y="607060"/>
                  </a:cubicBezTo>
                  <a:close/>
                </a:path>
              </a:pathLst>
            </a:custGeom>
            <a:solidFill>
              <a:srgbClr val="E8E6E1"/>
            </a:solidFill>
            <a:ln w="19050" cap="sq">
              <a:solidFill>
                <a:srgbClr val="1A1A1A"/>
              </a:solidFill>
              <a:prstDash val="solid"/>
              <a:miter/>
            </a:ln>
          </p:spPr>
        </p:sp>
      </p:grpSp>
      <p:grpSp>
        <p:nvGrpSpPr>
          <p:cNvPr name="Group 25" id="25"/>
          <p:cNvGrpSpPr/>
          <p:nvPr/>
        </p:nvGrpSpPr>
        <p:grpSpPr>
          <a:xfrm rot="0">
            <a:off x="5486400" y="7612380"/>
            <a:ext cx="7314743" cy="891540"/>
            <a:chOff x="0" y="0"/>
            <a:chExt cx="9752990" cy="1188720"/>
          </a:xfrm>
        </p:grpSpPr>
        <p:sp>
          <p:nvSpPr>
            <p:cNvPr name="Freeform 26" id="26"/>
            <p:cNvSpPr/>
            <p:nvPr/>
          </p:nvSpPr>
          <p:spPr>
            <a:xfrm flipH="false" flipV="false" rot="0">
              <a:off x="0" y="0"/>
              <a:ext cx="9752990" cy="1188720"/>
            </a:xfrm>
            <a:custGeom>
              <a:avLst/>
              <a:gdLst/>
              <a:ahLst/>
              <a:cxnLst/>
              <a:rect r="r" b="b" t="t" l="l"/>
              <a:pathLst>
                <a:path h="1188720" w="9752990">
                  <a:moveTo>
                    <a:pt x="0" y="0"/>
                  </a:moveTo>
                  <a:lnTo>
                    <a:pt x="9752990" y="0"/>
                  </a:lnTo>
                  <a:lnTo>
                    <a:pt x="9752990" y="1188720"/>
                  </a:lnTo>
                  <a:lnTo>
                    <a:pt x="0" y="1188720"/>
                  </a:lnTo>
                  <a:close/>
                </a:path>
              </a:pathLst>
            </a:custGeom>
            <a:blipFill>
              <a:blip r:embed="rId2">
                <a:alphaModFix amt="0"/>
              </a:blip>
              <a:stretch>
                <a:fillRect l="0" t="-109867" r="0" b="-109867"/>
              </a:stretch>
            </a:blipFill>
          </p:spPr>
        </p:sp>
        <p:sp>
          <p:nvSpPr>
            <p:cNvPr name="TextBox 27" id="27"/>
            <p:cNvSpPr txBox="true"/>
            <p:nvPr/>
          </p:nvSpPr>
          <p:spPr>
            <a:xfrm>
              <a:off x="0" y="-9525"/>
              <a:ext cx="9752990" cy="1198245"/>
            </a:xfrm>
            <a:prstGeom prst="rect">
              <a:avLst/>
            </a:prstGeom>
          </p:spPr>
          <p:txBody>
            <a:bodyPr anchor="ctr" rtlCol="false" tIns="0" lIns="0" bIns="0" rIns="0"/>
            <a:lstStyle/>
            <a:p>
              <a:pPr algn="ctr">
                <a:lnSpc>
                  <a:spcPts val="3600"/>
                </a:lnSpc>
              </a:pPr>
              <a:r>
                <a:rPr lang="en-US" sz="3000">
                  <a:solidFill>
                    <a:srgbClr val="1A1A1A"/>
                  </a:solidFill>
                  <a:latin typeface="TT Drugs"/>
                  <a:ea typeface="TT Drugs"/>
                  <a:cs typeface="TT Drugs"/>
                  <a:sym typeface="TT Drugs"/>
                </a:rPr>
                <a:t>Defining Yaksok's Future</a:t>
              </a:r>
            </a:p>
          </p:txBody>
        </p:sp>
      </p:grpSp>
      <p:grpSp>
        <p:nvGrpSpPr>
          <p:cNvPr name="Group 28" id="28"/>
          <p:cNvGrpSpPr/>
          <p:nvPr/>
        </p:nvGrpSpPr>
        <p:grpSpPr>
          <a:xfrm rot="0">
            <a:off x="685800" y="8846820"/>
            <a:ext cx="16915943" cy="411480"/>
            <a:chOff x="0" y="0"/>
            <a:chExt cx="22554590" cy="548640"/>
          </a:xfrm>
        </p:grpSpPr>
        <p:sp>
          <p:nvSpPr>
            <p:cNvPr name="Freeform 29" id="29"/>
            <p:cNvSpPr/>
            <p:nvPr/>
          </p:nvSpPr>
          <p:spPr>
            <a:xfrm flipH="false" flipV="false" rot="0">
              <a:off x="0" y="0"/>
              <a:ext cx="22554591" cy="548640"/>
            </a:xfrm>
            <a:custGeom>
              <a:avLst/>
              <a:gdLst/>
              <a:ahLst/>
              <a:cxnLst/>
              <a:rect r="r" b="b" t="t" l="l"/>
              <a:pathLst>
                <a:path h="548640" w="22554591">
                  <a:moveTo>
                    <a:pt x="0" y="0"/>
                  </a:moveTo>
                  <a:lnTo>
                    <a:pt x="22554591" y="0"/>
                  </a:lnTo>
                  <a:lnTo>
                    <a:pt x="22554591" y="548640"/>
                  </a:lnTo>
                  <a:lnTo>
                    <a:pt x="0" y="548640"/>
                  </a:lnTo>
                  <a:close/>
                </a:path>
              </a:pathLst>
            </a:custGeom>
            <a:blipFill>
              <a:blip r:embed="rId2">
                <a:alphaModFix amt="0"/>
              </a:blip>
              <a:stretch>
                <a:fillRect l="0" t="-751029" r="0" b="-751029"/>
              </a:stretch>
            </a:blipFill>
          </p:spPr>
        </p:sp>
        <p:sp>
          <p:nvSpPr>
            <p:cNvPr name="TextBox 30" id="30"/>
            <p:cNvSpPr txBox="true"/>
            <p:nvPr/>
          </p:nvSpPr>
          <p:spPr>
            <a:xfrm>
              <a:off x="0" y="-9525"/>
              <a:ext cx="22554590" cy="558165"/>
            </a:xfrm>
            <a:prstGeom prst="rect">
              <a:avLst/>
            </a:prstGeom>
          </p:spPr>
          <p:txBody>
            <a:bodyPr anchor="ctr" rtlCol="false" tIns="0" lIns="0" bIns="0" rIns="0"/>
            <a:lstStyle/>
            <a:p>
              <a:pPr algn="ctr">
                <a:lnSpc>
                  <a:spcPts val="1800"/>
                </a:lnSpc>
              </a:pPr>
              <a:r>
                <a:rPr lang="en-US" sz="1500" i="true">
                  <a:solidFill>
                    <a:srgbClr val="8A8A8A"/>
                  </a:solidFill>
                  <a:latin typeface="TT Drugs Italics"/>
                  <a:ea typeface="TT Drugs Italics"/>
                  <a:cs typeface="TT Drugs Italics"/>
                  <a:sym typeface="TT Drugs Italics"/>
                </a:rPr>
                <a:t>Paudelmar Creative House  ·  For Ani  ·  May 2026</a:t>
              </a:r>
            </a:p>
          </p:txBody>
        </p:sp>
      </p:grpSp>
      <p:grpSp>
        <p:nvGrpSpPr>
          <p:cNvPr name="Group 31" id="31"/>
          <p:cNvGrpSpPr/>
          <p:nvPr/>
        </p:nvGrpSpPr>
        <p:grpSpPr>
          <a:xfrm rot="0">
            <a:off x="685800" y="9669780"/>
            <a:ext cx="6858000" cy="411480"/>
            <a:chOff x="0" y="0"/>
            <a:chExt cx="9144000" cy="548640"/>
          </a:xfrm>
        </p:grpSpPr>
        <p:sp>
          <p:nvSpPr>
            <p:cNvPr name="Freeform 32" id="32"/>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33" id="33"/>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Paudelmar Creative House</a:t>
              </a:r>
            </a:p>
          </p:txBody>
        </p:sp>
      </p:grpSp>
      <p:grpSp>
        <p:nvGrpSpPr>
          <p:cNvPr name="Group 34" id="34"/>
          <p:cNvGrpSpPr/>
          <p:nvPr/>
        </p:nvGrpSpPr>
        <p:grpSpPr>
          <a:xfrm rot="0">
            <a:off x="10743743" y="9669780"/>
            <a:ext cx="6858000" cy="411480"/>
            <a:chOff x="0" y="0"/>
            <a:chExt cx="9144000" cy="548640"/>
          </a:xfrm>
        </p:grpSpPr>
        <p:sp>
          <p:nvSpPr>
            <p:cNvPr name="Freeform 35" id="35"/>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36" id="36"/>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i  ·  Cover</a:t>
              </a:r>
            </a:p>
          </p:txBody>
        </p:sp>
      </p:grpSp>
      <p:sp>
        <p:nvSpPr>
          <p:cNvPr name="Freeform 37" id="37"/>
          <p:cNvSpPr/>
          <p:nvPr/>
        </p:nvSpPr>
        <p:spPr>
          <a:xfrm flipH="false" flipV="false" rot="0">
            <a:off x="685800" y="973836"/>
            <a:ext cx="2191592" cy="1146933"/>
          </a:xfrm>
          <a:custGeom>
            <a:avLst/>
            <a:gdLst/>
            <a:ahLst/>
            <a:cxnLst/>
            <a:rect r="r" b="b" t="t" l="l"/>
            <a:pathLst>
              <a:path h="1146933" w="2191592">
                <a:moveTo>
                  <a:pt x="0" y="0"/>
                </a:moveTo>
                <a:lnTo>
                  <a:pt x="2191592" y="0"/>
                </a:lnTo>
                <a:lnTo>
                  <a:pt x="2191592" y="1146933"/>
                </a:lnTo>
                <a:lnTo>
                  <a:pt x="0" y="1146933"/>
                </a:lnTo>
                <a:lnTo>
                  <a:pt x="0" y="0"/>
                </a:lnTo>
                <a:close/>
              </a:path>
            </a:pathLst>
          </a:custGeom>
          <a:blipFill>
            <a:blip r:embed="rId3"/>
            <a:stretch>
              <a:fillRect l="0" t="0" r="0" b="0"/>
            </a:stretch>
          </a:blipFill>
        </p:spPr>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645920"/>
            <a:ext cx="16915943" cy="1865757"/>
            <a:chOff x="0" y="0"/>
            <a:chExt cx="22554590" cy="2487676"/>
          </a:xfrm>
        </p:grpSpPr>
        <p:sp>
          <p:nvSpPr>
            <p:cNvPr name="Freeform 18" id="18"/>
            <p:cNvSpPr/>
            <p:nvPr/>
          </p:nvSpPr>
          <p:spPr>
            <a:xfrm flipH="false" flipV="false" rot="0">
              <a:off x="0" y="0"/>
              <a:ext cx="22554591" cy="2487676"/>
            </a:xfrm>
            <a:custGeom>
              <a:avLst/>
              <a:gdLst/>
              <a:ahLst/>
              <a:cxnLst/>
              <a:rect r="r" b="b" t="t" l="l"/>
              <a:pathLst>
                <a:path h="2487676" w="22554591">
                  <a:moveTo>
                    <a:pt x="0" y="0"/>
                  </a:moveTo>
                  <a:lnTo>
                    <a:pt x="22554591" y="0"/>
                  </a:lnTo>
                  <a:lnTo>
                    <a:pt x="22554591" y="2487676"/>
                  </a:lnTo>
                  <a:lnTo>
                    <a:pt x="0" y="2487676"/>
                  </a:lnTo>
                  <a:close/>
                </a:path>
              </a:pathLst>
            </a:custGeom>
            <a:blipFill>
              <a:blip r:embed="rId2">
                <a:alphaModFix amt="0"/>
              </a:blip>
              <a:stretch>
                <a:fillRect l="0" t="-132553" r="0" b="-120770"/>
              </a:stretch>
            </a:blipFill>
          </p:spPr>
        </p:sp>
        <p:sp>
          <p:nvSpPr>
            <p:cNvPr name="TextBox 19" id="19"/>
            <p:cNvSpPr txBox="true"/>
            <p:nvPr/>
          </p:nvSpPr>
          <p:spPr>
            <a:xfrm>
              <a:off x="0" y="0"/>
              <a:ext cx="22554590" cy="2487676"/>
            </a:xfrm>
            <a:prstGeom prst="rect">
              <a:avLst/>
            </a:prstGeom>
          </p:spPr>
          <p:txBody>
            <a:bodyPr anchor="ctr" rtlCol="false" tIns="0" lIns="0" bIns="0" rIns="0"/>
            <a:lstStyle/>
            <a:p>
              <a:pPr algn="ctr">
                <a:lnSpc>
                  <a:spcPts val="11519"/>
                </a:lnSpc>
              </a:pPr>
              <a:r>
                <a:rPr lang="en-US" sz="9600" spc="-225">
                  <a:solidFill>
                    <a:srgbClr val="1A1A1A"/>
                  </a:solidFill>
                  <a:latin typeface="TT Drugs"/>
                  <a:ea typeface="TT Drugs"/>
                  <a:cs typeface="TT Drugs"/>
                  <a:sym typeface="TT Drugs"/>
                </a:rPr>
                <a:t>Brand Personality</a:t>
              </a:r>
            </a:p>
          </p:txBody>
        </p:sp>
      </p:grpSp>
      <p:grpSp>
        <p:nvGrpSpPr>
          <p:cNvPr name="Group 20" id="20"/>
          <p:cNvGrpSpPr/>
          <p:nvPr/>
        </p:nvGrpSpPr>
        <p:grpSpPr>
          <a:xfrm rot="0">
            <a:off x="685800" y="3497580"/>
            <a:ext cx="16915943" cy="617220"/>
            <a:chOff x="0" y="0"/>
            <a:chExt cx="22554590" cy="822960"/>
          </a:xfrm>
        </p:grpSpPr>
        <p:sp>
          <p:nvSpPr>
            <p:cNvPr name="Freeform 21" id="21"/>
            <p:cNvSpPr/>
            <p:nvPr/>
          </p:nvSpPr>
          <p:spPr>
            <a:xfrm flipH="false" flipV="false" rot="0">
              <a:off x="0" y="0"/>
              <a:ext cx="22554591" cy="822960"/>
            </a:xfrm>
            <a:custGeom>
              <a:avLst/>
              <a:gdLst/>
              <a:ahLst/>
              <a:cxnLst/>
              <a:rect r="r" b="b" t="t" l="l"/>
              <a:pathLst>
                <a:path h="822960" w="22554591">
                  <a:moveTo>
                    <a:pt x="0" y="0"/>
                  </a:moveTo>
                  <a:lnTo>
                    <a:pt x="22554591" y="0"/>
                  </a:lnTo>
                  <a:lnTo>
                    <a:pt x="22554591" y="822960"/>
                  </a:lnTo>
                  <a:lnTo>
                    <a:pt x="0" y="822960"/>
                  </a:lnTo>
                  <a:close/>
                </a:path>
              </a:pathLst>
            </a:custGeom>
            <a:blipFill>
              <a:blip r:embed="rId2">
                <a:alphaModFix amt="0"/>
              </a:blip>
              <a:stretch>
                <a:fillRect l="0" t="-484019" r="0" b="-484019"/>
              </a:stretch>
            </a:blipFill>
          </p:spPr>
        </p:sp>
        <p:sp>
          <p:nvSpPr>
            <p:cNvPr name="TextBox 22" id="22"/>
            <p:cNvSpPr txBox="true"/>
            <p:nvPr/>
          </p:nvSpPr>
          <p:spPr>
            <a:xfrm>
              <a:off x="0" y="-9525"/>
              <a:ext cx="22554590" cy="832485"/>
            </a:xfrm>
            <a:prstGeom prst="rect">
              <a:avLst/>
            </a:prstGeom>
          </p:spPr>
          <p:txBody>
            <a:bodyPr anchor="ctr" rtlCol="false" tIns="0" lIns="0" bIns="0" rIns="0"/>
            <a:lstStyle/>
            <a:p>
              <a:pPr algn="ctr">
                <a:lnSpc>
                  <a:spcPts val="2520"/>
                </a:lnSpc>
              </a:pPr>
              <a:r>
                <a:rPr lang="en-US" sz="2100" i="true">
                  <a:solidFill>
                    <a:srgbClr val="4A4A4A"/>
                  </a:solidFill>
                  <a:latin typeface="TT Drugs Italics"/>
                  <a:ea typeface="TT Drugs Italics"/>
                  <a:cs typeface="TT Drugs Italics"/>
                  <a:sym typeface="TT Drugs Italics"/>
                </a:rPr>
                <a:t>Three voices, held at once. If one dominates, the line is wrong. If one is missing, the line is incomplete.</a:t>
              </a:r>
            </a:p>
          </p:txBody>
        </p:sp>
      </p:grpSp>
      <p:grpSp>
        <p:nvGrpSpPr>
          <p:cNvPr name="Group 23" id="23"/>
          <p:cNvGrpSpPr/>
          <p:nvPr/>
        </p:nvGrpSpPr>
        <p:grpSpPr>
          <a:xfrm rot="0">
            <a:off x="772249" y="4384358"/>
            <a:ext cx="5358765" cy="4947285"/>
            <a:chOff x="0" y="0"/>
            <a:chExt cx="7145020" cy="6596380"/>
          </a:xfrm>
        </p:grpSpPr>
        <p:sp>
          <p:nvSpPr>
            <p:cNvPr name="Freeform 24" id="24"/>
            <p:cNvSpPr/>
            <p:nvPr/>
          </p:nvSpPr>
          <p:spPr>
            <a:xfrm flipH="false" flipV="false" rot="0">
              <a:off x="0" y="0"/>
              <a:ext cx="7145020" cy="6596380"/>
            </a:xfrm>
            <a:custGeom>
              <a:avLst/>
              <a:gdLst/>
              <a:ahLst/>
              <a:cxnLst/>
              <a:rect r="r" b="b" t="t" l="l"/>
              <a:pathLst>
                <a:path h="6596380" w="7145020">
                  <a:moveTo>
                    <a:pt x="0" y="0"/>
                  </a:moveTo>
                  <a:lnTo>
                    <a:pt x="7145020" y="0"/>
                  </a:lnTo>
                  <a:lnTo>
                    <a:pt x="7145020" y="6596380"/>
                  </a:lnTo>
                  <a:lnTo>
                    <a:pt x="0" y="6596380"/>
                  </a:lnTo>
                  <a:close/>
                </a:path>
              </a:pathLst>
            </a:custGeom>
            <a:solidFill>
              <a:srgbClr val="EFEDE7"/>
            </a:solidFill>
            <a:ln w="9525" cap="sq">
              <a:solidFill>
                <a:srgbClr val="1A1A1A"/>
              </a:solidFill>
              <a:prstDash val="solid"/>
              <a:miter/>
            </a:ln>
          </p:spPr>
        </p:sp>
      </p:grpSp>
      <p:grpSp>
        <p:nvGrpSpPr>
          <p:cNvPr name="Group 25" id="25"/>
          <p:cNvGrpSpPr/>
          <p:nvPr/>
        </p:nvGrpSpPr>
        <p:grpSpPr>
          <a:xfrm rot="0">
            <a:off x="1188491" y="4869180"/>
            <a:ext cx="4526280" cy="411480"/>
            <a:chOff x="0" y="0"/>
            <a:chExt cx="6035040" cy="548640"/>
          </a:xfrm>
        </p:grpSpPr>
        <p:sp>
          <p:nvSpPr>
            <p:cNvPr name="Freeform 26" id="26"/>
            <p:cNvSpPr/>
            <p:nvPr/>
          </p:nvSpPr>
          <p:spPr>
            <a:xfrm flipH="false" flipV="false" rot="0">
              <a:off x="0" y="0"/>
              <a:ext cx="6035040" cy="548640"/>
            </a:xfrm>
            <a:custGeom>
              <a:avLst/>
              <a:gdLst/>
              <a:ahLst/>
              <a:cxnLst/>
              <a:rect r="r" b="b" t="t" l="l"/>
              <a:pathLst>
                <a:path h="548640" w="6035040">
                  <a:moveTo>
                    <a:pt x="0" y="0"/>
                  </a:moveTo>
                  <a:lnTo>
                    <a:pt x="6035040" y="0"/>
                  </a:lnTo>
                  <a:lnTo>
                    <a:pt x="6035040" y="548640"/>
                  </a:lnTo>
                  <a:lnTo>
                    <a:pt x="0" y="548640"/>
                  </a:lnTo>
                  <a:close/>
                </a:path>
              </a:pathLst>
            </a:custGeom>
            <a:blipFill>
              <a:blip r:embed="rId2">
                <a:alphaModFix amt="0"/>
              </a:blip>
              <a:stretch>
                <a:fillRect l="0" t="-164335" r="0" b="-164335"/>
              </a:stretch>
            </a:blipFill>
          </p:spPr>
        </p:sp>
        <p:sp>
          <p:nvSpPr>
            <p:cNvPr name="TextBox 27" id="27"/>
            <p:cNvSpPr txBox="true"/>
            <p:nvPr/>
          </p:nvSpPr>
          <p:spPr>
            <a:xfrm>
              <a:off x="0" y="0"/>
              <a:ext cx="6035040" cy="548640"/>
            </a:xfrm>
            <a:prstGeom prst="rect">
              <a:avLst/>
            </a:prstGeom>
          </p:spPr>
          <p:txBody>
            <a:bodyPr anchor="ctr" rtlCol="false" tIns="0" lIns="0" bIns="0" rIns="0"/>
            <a:lstStyle/>
            <a:p>
              <a:pPr algn="l">
                <a:lnSpc>
                  <a:spcPts val="2160"/>
                </a:lnSpc>
              </a:pPr>
              <a:r>
                <a:rPr lang="en-US" sz="1800" i="true" spc="149">
                  <a:solidFill>
                    <a:srgbClr val="8E5D40"/>
                  </a:solidFill>
                  <a:latin typeface="TT Drugs Italics"/>
                  <a:ea typeface="TT Drugs Italics"/>
                  <a:cs typeface="TT Drugs Italics"/>
                  <a:sym typeface="TT Drugs Italics"/>
                </a:rPr>
                <a:t>Voice  i</a:t>
              </a:r>
            </a:p>
          </p:txBody>
        </p:sp>
      </p:grpSp>
      <p:grpSp>
        <p:nvGrpSpPr>
          <p:cNvPr name="Group 28" id="28"/>
          <p:cNvGrpSpPr/>
          <p:nvPr/>
        </p:nvGrpSpPr>
        <p:grpSpPr>
          <a:xfrm rot="0">
            <a:off x="1188491" y="5417820"/>
            <a:ext cx="4526280" cy="960120"/>
            <a:chOff x="0" y="0"/>
            <a:chExt cx="6035040" cy="1280160"/>
          </a:xfrm>
        </p:grpSpPr>
        <p:sp>
          <p:nvSpPr>
            <p:cNvPr name="Freeform 29" id="29"/>
            <p:cNvSpPr/>
            <p:nvPr/>
          </p:nvSpPr>
          <p:spPr>
            <a:xfrm flipH="false" flipV="false" rot="0">
              <a:off x="0" y="0"/>
              <a:ext cx="6035040" cy="1280160"/>
            </a:xfrm>
            <a:custGeom>
              <a:avLst/>
              <a:gdLst/>
              <a:ahLst/>
              <a:cxnLst/>
              <a:rect r="r" b="b" t="t" l="l"/>
              <a:pathLst>
                <a:path h="1280160" w="6035040">
                  <a:moveTo>
                    <a:pt x="0" y="0"/>
                  </a:moveTo>
                  <a:lnTo>
                    <a:pt x="6035040" y="0"/>
                  </a:lnTo>
                  <a:lnTo>
                    <a:pt x="6035040" y="1280160"/>
                  </a:lnTo>
                  <a:lnTo>
                    <a:pt x="0" y="1280160"/>
                  </a:lnTo>
                  <a:close/>
                </a:path>
              </a:pathLst>
            </a:custGeom>
            <a:blipFill>
              <a:blip r:embed="rId2">
                <a:alphaModFix amt="0"/>
              </a:blip>
              <a:stretch>
                <a:fillRect l="0" t="-41858" r="0" b="-41858"/>
              </a:stretch>
            </a:blipFill>
          </p:spPr>
        </p:sp>
        <p:sp>
          <p:nvSpPr>
            <p:cNvPr name="TextBox 30" id="30"/>
            <p:cNvSpPr txBox="true"/>
            <p:nvPr/>
          </p:nvSpPr>
          <p:spPr>
            <a:xfrm>
              <a:off x="0" y="-9525"/>
              <a:ext cx="6035040" cy="1289685"/>
            </a:xfrm>
            <a:prstGeom prst="rect">
              <a:avLst/>
            </a:prstGeom>
          </p:spPr>
          <p:txBody>
            <a:bodyPr anchor="ctr" rtlCol="false" tIns="0" lIns="0" bIns="0" rIns="0"/>
            <a:lstStyle/>
            <a:p>
              <a:pPr algn="l">
                <a:lnSpc>
                  <a:spcPts val="4680"/>
                </a:lnSpc>
              </a:pPr>
              <a:r>
                <a:rPr lang="en-US" sz="3900" spc="-75">
                  <a:solidFill>
                    <a:srgbClr val="1A1A1A"/>
                  </a:solidFill>
                  <a:latin typeface="TT Drugs"/>
                  <a:ea typeface="TT Drugs"/>
                  <a:cs typeface="TT Drugs"/>
                  <a:sym typeface="TT Drugs"/>
                </a:rPr>
                <a:t>The Peer</a:t>
              </a:r>
            </a:p>
          </p:txBody>
        </p:sp>
      </p:grpSp>
      <p:grpSp>
        <p:nvGrpSpPr>
          <p:cNvPr name="Group 31" id="31"/>
          <p:cNvGrpSpPr/>
          <p:nvPr/>
        </p:nvGrpSpPr>
        <p:grpSpPr>
          <a:xfrm rot="0">
            <a:off x="1188491" y="6515100"/>
            <a:ext cx="4526280" cy="617220"/>
            <a:chOff x="0" y="0"/>
            <a:chExt cx="6035040" cy="822960"/>
          </a:xfrm>
        </p:grpSpPr>
        <p:sp>
          <p:nvSpPr>
            <p:cNvPr name="Freeform 32" id="32"/>
            <p:cNvSpPr/>
            <p:nvPr/>
          </p:nvSpPr>
          <p:spPr>
            <a:xfrm flipH="false" flipV="false" rot="0">
              <a:off x="0" y="0"/>
              <a:ext cx="6035040" cy="822960"/>
            </a:xfrm>
            <a:custGeom>
              <a:avLst/>
              <a:gdLst/>
              <a:ahLst/>
              <a:cxnLst/>
              <a:rect r="r" b="b" t="t" l="l"/>
              <a:pathLst>
                <a:path h="822960" w="6035040">
                  <a:moveTo>
                    <a:pt x="0" y="0"/>
                  </a:moveTo>
                  <a:lnTo>
                    <a:pt x="6035040" y="0"/>
                  </a:lnTo>
                  <a:lnTo>
                    <a:pt x="6035040" y="822960"/>
                  </a:lnTo>
                  <a:lnTo>
                    <a:pt x="0" y="822960"/>
                  </a:lnTo>
                  <a:close/>
                </a:path>
              </a:pathLst>
            </a:custGeom>
            <a:blipFill>
              <a:blip r:embed="rId2">
                <a:alphaModFix amt="0"/>
              </a:blip>
              <a:stretch>
                <a:fillRect l="0" t="-92890" r="0" b="-92890"/>
              </a:stretch>
            </a:blipFill>
          </p:spPr>
        </p:sp>
        <p:sp>
          <p:nvSpPr>
            <p:cNvPr name="TextBox 33" id="33"/>
            <p:cNvSpPr txBox="true"/>
            <p:nvPr/>
          </p:nvSpPr>
          <p:spPr>
            <a:xfrm>
              <a:off x="0" y="-9525"/>
              <a:ext cx="6035040" cy="832485"/>
            </a:xfrm>
            <a:prstGeom prst="rect">
              <a:avLst/>
            </a:prstGeom>
          </p:spPr>
          <p:txBody>
            <a:bodyPr anchor="ctr" rtlCol="false" tIns="0" lIns="0" bIns="0" rIns="0"/>
            <a:lstStyle/>
            <a:p>
              <a:pPr algn="l">
                <a:lnSpc>
                  <a:spcPts val="2520"/>
                </a:lnSpc>
              </a:pPr>
              <a:r>
                <a:rPr lang="en-US" sz="2100" i="true">
                  <a:solidFill>
                    <a:srgbClr val="1A1A1A"/>
                  </a:solidFill>
                  <a:latin typeface="TT Drugs Italics"/>
                  <a:ea typeface="TT Drugs Italics"/>
                  <a:cs typeface="TT Drugs Italics"/>
                  <a:sym typeface="TT Drugs Italics"/>
                </a:rPr>
                <a:t>Reads her as an equal.</a:t>
              </a:r>
            </a:p>
          </p:txBody>
        </p:sp>
      </p:grpSp>
      <p:grpSp>
        <p:nvGrpSpPr>
          <p:cNvPr name="Group 34" id="34"/>
          <p:cNvGrpSpPr/>
          <p:nvPr/>
        </p:nvGrpSpPr>
        <p:grpSpPr>
          <a:xfrm rot="0">
            <a:off x="1178966" y="7328535"/>
            <a:ext cx="979170" cy="19050"/>
            <a:chOff x="0" y="0"/>
            <a:chExt cx="1305560" cy="25400"/>
          </a:xfrm>
        </p:grpSpPr>
        <p:sp>
          <p:nvSpPr>
            <p:cNvPr name="Freeform 35" id="35"/>
            <p:cNvSpPr/>
            <p:nvPr/>
          </p:nvSpPr>
          <p:spPr>
            <a:xfrm flipH="false" flipV="false" rot="0">
              <a:off x="0" y="0"/>
              <a:ext cx="1305560" cy="25400"/>
            </a:xfrm>
            <a:custGeom>
              <a:avLst/>
              <a:gdLst/>
              <a:ahLst/>
              <a:cxnLst/>
              <a:rect r="r" b="b" t="t" l="l"/>
              <a:pathLst>
                <a:path h="25400" w="1305560">
                  <a:moveTo>
                    <a:pt x="0" y="0"/>
                  </a:moveTo>
                  <a:lnTo>
                    <a:pt x="1305560" y="25400"/>
                  </a:lnTo>
                </a:path>
              </a:pathLst>
            </a:custGeom>
            <a:blipFill>
              <a:blip r:embed="rId2">
                <a:alphaModFix amt="0"/>
              </a:blip>
              <a:stretch>
                <a:fillRect l="0" t="-951530" r="0" b="-951530"/>
              </a:stretch>
            </a:blipFill>
            <a:ln w="19050" cap="sq">
              <a:solidFill>
                <a:srgbClr val="B07A5A"/>
              </a:solidFill>
              <a:prstDash val="solid"/>
              <a:miter/>
            </a:ln>
          </p:spPr>
        </p:sp>
      </p:grpSp>
      <p:sp>
        <p:nvSpPr>
          <p:cNvPr name="TextBox 36" id="36"/>
          <p:cNvSpPr txBox="true"/>
          <p:nvPr/>
        </p:nvSpPr>
        <p:spPr>
          <a:xfrm rot="0">
            <a:off x="1279931" y="7513320"/>
            <a:ext cx="4343400" cy="1313688"/>
          </a:xfrm>
          <a:prstGeom prst="rect">
            <a:avLst/>
          </a:prstGeom>
        </p:spPr>
        <p:txBody>
          <a:bodyPr anchor="t" rtlCol="false" tIns="0" lIns="0" bIns="0" rIns="0">
            <a:spAutoFit/>
          </a:bodyPr>
          <a:lstStyle/>
          <a:p>
            <a:pPr algn="l">
              <a:lnSpc>
                <a:spcPts val="2645"/>
              </a:lnSpc>
            </a:pPr>
            <a:r>
              <a:rPr lang="en-US" sz="1575">
                <a:solidFill>
                  <a:srgbClr val="4A4A4A"/>
                </a:solidFill>
                <a:latin typeface="TT Drugs"/>
                <a:ea typeface="TT Drugs"/>
                <a:cs typeface="TT Drugs"/>
                <a:sym typeface="TT Drugs"/>
              </a:rPr>
              <a:t>Assumes twenty years of fluency and three other premium beauty sites read this morning. Addresses her at her actual level — never down to her.</a:t>
            </a:r>
          </a:p>
        </p:txBody>
      </p:sp>
      <p:grpSp>
        <p:nvGrpSpPr>
          <p:cNvPr name="Group 37" id="37"/>
          <p:cNvGrpSpPr/>
          <p:nvPr/>
        </p:nvGrpSpPr>
        <p:grpSpPr>
          <a:xfrm rot="0">
            <a:off x="6464389" y="4384358"/>
            <a:ext cx="5358765" cy="4947285"/>
            <a:chOff x="0" y="0"/>
            <a:chExt cx="7145020" cy="6596380"/>
          </a:xfrm>
        </p:grpSpPr>
        <p:sp>
          <p:nvSpPr>
            <p:cNvPr name="Freeform 38" id="38"/>
            <p:cNvSpPr/>
            <p:nvPr/>
          </p:nvSpPr>
          <p:spPr>
            <a:xfrm flipH="false" flipV="false" rot="0">
              <a:off x="0" y="0"/>
              <a:ext cx="7145020" cy="6596380"/>
            </a:xfrm>
            <a:custGeom>
              <a:avLst/>
              <a:gdLst/>
              <a:ahLst/>
              <a:cxnLst/>
              <a:rect r="r" b="b" t="t" l="l"/>
              <a:pathLst>
                <a:path h="6596380" w="7145020">
                  <a:moveTo>
                    <a:pt x="0" y="0"/>
                  </a:moveTo>
                  <a:lnTo>
                    <a:pt x="7145020" y="0"/>
                  </a:lnTo>
                  <a:lnTo>
                    <a:pt x="7145020" y="6596380"/>
                  </a:lnTo>
                  <a:lnTo>
                    <a:pt x="0" y="6596380"/>
                  </a:lnTo>
                  <a:close/>
                </a:path>
              </a:pathLst>
            </a:custGeom>
            <a:solidFill>
              <a:srgbClr val="EFEDE7"/>
            </a:solidFill>
            <a:ln w="9525" cap="sq">
              <a:solidFill>
                <a:srgbClr val="1A1A1A"/>
              </a:solidFill>
              <a:prstDash val="solid"/>
              <a:miter/>
            </a:ln>
          </p:spPr>
        </p:sp>
      </p:grpSp>
      <p:grpSp>
        <p:nvGrpSpPr>
          <p:cNvPr name="Group 39" id="39"/>
          <p:cNvGrpSpPr/>
          <p:nvPr/>
        </p:nvGrpSpPr>
        <p:grpSpPr>
          <a:xfrm rot="0">
            <a:off x="6880631" y="4869180"/>
            <a:ext cx="4526280" cy="411480"/>
            <a:chOff x="0" y="0"/>
            <a:chExt cx="6035040" cy="548640"/>
          </a:xfrm>
        </p:grpSpPr>
        <p:sp>
          <p:nvSpPr>
            <p:cNvPr name="Freeform 40" id="40"/>
            <p:cNvSpPr/>
            <p:nvPr/>
          </p:nvSpPr>
          <p:spPr>
            <a:xfrm flipH="false" flipV="false" rot="0">
              <a:off x="0" y="0"/>
              <a:ext cx="6035040" cy="548640"/>
            </a:xfrm>
            <a:custGeom>
              <a:avLst/>
              <a:gdLst/>
              <a:ahLst/>
              <a:cxnLst/>
              <a:rect r="r" b="b" t="t" l="l"/>
              <a:pathLst>
                <a:path h="548640" w="6035040">
                  <a:moveTo>
                    <a:pt x="0" y="0"/>
                  </a:moveTo>
                  <a:lnTo>
                    <a:pt x="6035040" y="0"/>
                  </a:lnTo>
                  <a:lnTo>
                    <a:pt x="6035040" y="548640"/>
                  </a:lnTo>
                  <a:lnTo>
                    <a:pt x="0" y="548640"/>
                  </a:lnTo>
                  <a:close/>
                </a:path>
              </a:pathLst>
            </a:custGeom>
            <a:blipFill>
              <a:blip r:embed="rId2">
                <a:alphaModFix amt="0"/>
              </a:blip>
              <a:stretch>
                <a:fillRect l="0" t="-164335" r="0" b="-164335"/>
              </a:stretch>
            </a:blipFill>
          </p:spPr>
        </p:sp>
        <p:sp>
          <p:nvSpPr>
            <p:cNvPr name="TextBox 41" id="41"/>
            <p:cNvSpPr txBox="true"/>
            <p:nvPr/>
          </p:nvSpPr>
          <p:spPr>
            <a:xfrm>
              <a:off x="0" y="0"/>
              <a:ext cx="6035040" cy="548640"/>
            </a:xfrm>
            <a:prstGeom prst="rect">
              <a:avLst/>
            </a:prstGeom>
          </p:spPr>
          <p:txBody>
            <a:bodyPr anchor="ctr" rtlCol="false" tIns="0" lIns="0" bIns="0" rIns="0"/>
            <a:lstStyle/>
            <a:p>
              <a:pPr algn="l">
                <a:lnSpc>
                  <a:spcPts val="2160"/>
                </a:lnSpc>
              </a:pPr>
              <a:r>
                <a:rPr lang="en-US" sz="1800" i="true" spc="149">
                  <a:solidFill>
                    <a:srgbClr val="8E5D40"/>
                  </a:solidFill>
                  <a:latin typeface="TT Drugs Italics"/>
                  <a:ea typeface="TT Drugs Italics"/>
                  <a:cs typeface="TT Drugs Italics"/>
                  <a:sym typeface="TT Drugs Italics"/>
                </a:rPr>
                <a:t>Voice  ii</a:t>
              </a:r>
            </a:p>
          </p:txBody>
        </p:sp>
      </p:grpSp>
      <p:grpSp>
        <p:nvGrpSpPr>
          <p:cNvPr name="Group 42" id="42"/>
          <p:cNvGrpSpPr/>
          <p:nvPr/>
        </p:nvGrpSpPr>
        <p:grpSpPr>
          <a:xfrm rot="0">
            <a:off x="6880631" y="5417820"/>
            <a:ext cx="4526280" cy="960120"/>
            <a:chOff x="0" y="0"/>
            <a:chExt cx="6035040" cy="1280160"/>
          </a:xfrm>
        </p:grpSpPr>
        <p:sp>
          <p:nvSpPr>
            <p:cNvPr name="Freeform 43" id="43"/>
            <p:cNvSpPr/>
            <p:nvPr/>
          </p:nvSpPr>
          <p:spPr>
            <a:xfrm flipH="false" flipV="false" rot="0">
              <a:off x="0" y="0"/>
              <a:ext cx="6035040" cy="1280160"/>
            </a:xfrm>
            <a:custGeom>
              <a:avLst/>
              <a:gdLst/>
              <a:ahLst/>
              <a:cxnLst/>
              <a:rect r="r" b="b" t="t" l="l"/>
              <a:pathLst>
                <a:path h="1280160" w="6035040">
                  <a:moveTo>
                    <a:pt x="0" y="0"/>
                  </a:moveTo>
                  <a:lnTo>
                    <a:pt x="6035040" y="0"/>
                  </a:lnTo>
                  <a:lnTo>
                    <a:pt x="6035040" y="1280160"/>
                  </a:lnTo>
                  <a:lnTo>
                    <a:pt x="0" y="1280160"/>
                  </a:lnTo>
                  <a:close/>
                </a:path>
              </a:pathLst>
            </a:custGeom>
            <a:blipFill>
              <a:blip r:embed="rId2">
                <a:alphaModFix amt="0"/>
              </a:blip>
              <a:stretch>
                <a:fillRect l="0" t="-41858" r="0" b="-41858"/>
              </a:stretch>
            </a:blipFill>
          </p:spPr>
        </p:sp>
        <p:sp>
          <p:nvSpPr>
            <p:cNvPr name="TextBox 44" id="44"/>
            <p:cNvSpPr txBox="true"/>
            <p:nvPr/>
          </p:nvSpPr>
          <p:spPr>
            <a:xfrm>
              <a:off x="0" y="-9525"/>
              <a:ext cx="6035040" cy="1289685"/>
            </a:xfrm>
            <a:prstGeom prst="rect">
              <a:avLst/>
            </a:prstGeom>
          </p:spPr>
          <p:txBody>
            <a:bodyPr anchor="ctr" rtlCol="false" tIns="0" lIns="0" bIns="0" rIns="0"/>
            <a:lstStyle/>
            <a:p>
              <a:pPr algn="l">
                <a:lnSpc>
                  <a:spcPts val="4680"/>
                </a:lnSpc>
              </a:pPr>
              <a:r>
                <a:rPr lang="en-US" sz="3900" spc="-75">
                  <a:solidFill>
                    <a:srgbClr val="1A1A1A"/>
                  </a:solidFill>
                  <a:latin typeface="TT Drugs"/>
                  <a:ea typeface="TT Drugs"/>
                  <a:cs typeface="TT Drugs"/>
                  <a:sym typeface="TT Drugs"/>
                </a:rPr>
                <a:t>The Editor</a:t>
              </a:r>
            </a:p>
          </p:txBody>
        </p:sp>
      </p:grpSp>
      <p:grpSp>
        <p:nvGrpSpPr>
          <p:cNvPr name="Group 45" id="45"/>
          <p:cNvGrpSpPr/>
          <p:nvPr/>
        </p:nvGrpSpPr>
        <p:grpSpPr>
          <a:xfrm rot="0">
            <a:off x="6880631" y="6515100"/>
            <a:ext cx="4526280" cy="617220"/>
            <a:chOff x="0" y="0"/>
            <a:chExt cx="6035040" cy="822960"/>
          </a:xfrm>
        </p:grpSpPr>
        <p:sp>
          <p:nvSpPr>
            <p:cNvPr name="Freeform 46" id="46"/>
            <p:cNvSpPr/>
            <p:nvPr/>
          </p:nvSpPr>
          <p:spPr>
            <a:xfrm flipH="false" flipV="false" rot="0">
              <a:off x="0" y="0"/>
              <a:ext cx="6035040" cy="822960"/>
            </a:xfrm>
            <a:custGeom>
              <a:avLst/>
              <a:gdLst/>
              <a:ahLst/>
              <a:cxnLst/>
              <a:rect r="r" b="b" t="t" l="l"/>
              <a:pathLst>
                <a:path h="822960" w="6035040">
                  <a:moveTo>
                    <a:pt x="0" y="0"/>
                  </a:moveTo>
                  <a:lnTo>
                    <a:pt x="6035040" y="0"/>
                  </a:lnTo>
                  <a:lnTo>
                    <a:pt x="6035040" y="822960"/>
                  </a:lnTo>
                  <a:lnTo>
                    <a:pt x="0" y="822960"/>
                  </a:lnTo>
                  <a:close/>
                </a:path>
              </a:pathLst>
            </a:custGeom>
            <a:blipFill>
              <a:blip r:embed="rId2">
                <a:alphaModFix amt="0"/>
              </a:blip>
              <a:stretch>
                <a:fillRect l="0" t="-92890" r="0" b="-92890"/>
              </a:stretch>
            </a:blipFill>
          </p:spPr>
        </p:sp>
        <p:sp>
          <p:nvSpPr>
            <p:cNvPr name="TextBox 47" id="47"/>
            <p:cNvSpPr txBox="true"/>
            <p:nvPr/>
          </p:nvSpPr>
          <p:spPr>
            <a:xfrm>
              <a:off x="0" y="-9525"/>
              <a:ext cx="6035040" cy="832485"/>
            </a:xfrm>
            <a:prstGeom prst="rect">
              <a:avLst/>
            </a:prstGeom>
          </p:spPr>
          <p:txBody>
            <a:bodyPr anchor="ctr" rtlCol="false" tIns="0" lIns="0" bIns="0" rIns="0"/>
            <a:lstStyle/>
            <a:p>
              <a:pPr algn="l">
                <a:lnSpc>
                  <a:spcPts val="2520"/>
                </a:lnSpc>
              </a:pPr>
              <a:r>
                <a:rPr lang="en-US" sz="2100" i="true">
                  <a:solidFill>
                    <a:srgbClr val="1A1A1A"/>
                  </a:solidFill>
                  <a:latin typeface="TT Drugs Italics"/>
                  <a:ea typeface="TT Drugs Italics"/>
                  <a:cs typeface="TT Drugs Italics"/>
                  <a:sym typeface="TT Drugs Italics"/>
                </a:rPr>
                <a:t>Editorial, never retail.</a:t>
              </a:r>
            </a:p>
          </p:txBody>
        </p:sp>
      </p:grpSp>
      <p:grpSp>
        <p:nvGrpSpPr>
          <p:cNvPr name="Group 48" id="48"/>
          <p:cNvGrpSpPr/>
          <p:nvPr/>
        </p:nvGrpSpPr>
        <p:grpSpPr>
          <a:xfrm rot="0">
            <a:off x="6871106" y="7328535"/>
            <a:ext cx="979170" cy="19050"/>
            <a:chOff x="0" y="0"/>
            <a:chExt cx="1305560" cy="25400"/>
          </a:xfrm>
        </p:grpSpPr>
        <p:sp>
          <p:nvSpPr>
            <p:cNvPr name="Freeform 49" id="49"/>
            <p:cNvSpPr/>
            <p:nvPr/>
          </p:nvSpPr>
          <p:spPr>
            <a:xfrm flipH="false" flipV="false" rot="0">
              <a:off x="0" y="0"/>
              <a:ext cx="1305560" cy="25400"/>
            </a:xfrm>
            <a:custGeom>
              <a:avLst/>
              <a:gdLst/>
              <a:ahLst/>
              <a:cxnLst/>
              <a:rect r="r" b="b" t="t" l="l"/>
              <a:pathLst>
                <a:path h="25400" w="1305560">
                  <a:moveTo>
                    <a:pt x="0" y="0"/>
                  </a:moveTo>
                  <a:lnTo>
                    <a:pt x="1305560" y="25400"/>
                  </a:lnTo>
                </a:path>
              </a:pathLst>
            </a:custGeom>
            <a:blipFill>
              <a:blip r:embed="rId2">
                <a:alphaModFix amt="0"/>
              </a:blip>
              <a:stretch>
                <a:fillRect l="0" t="-951530" r="0" b="-951530"/>
              </a:stretch>
            </a:blipFill>
            <a:ln w="19050" cap="sq">
              <a:solidFill>
                <a:srgbClr val="B07A5A"/>
              </a:solidFill>
              <a:prstDash val="solid"/>
              <a:miter/>
            </a:ln>
          </p:spPr>
        </p:sp>
      </p:grpSp>
      <p:sp>
        <p:nvSpPr>
          <p:cNvPr name="TextBox 50" id="50"/>
          <p:cNvSpPr txBox="true"/>
          <p:nvPr/>
        </p:nvSpPr>
        <p:spPr>
          <a:xfrm rot="0">
            <a:off x="6972071" y="7513320"/>
            <a:ext cx="4343400" cy="980313"/>
          </a:xfrm>
          <a:prstGeom prst="rect">
            <a:avLst/>
          </a:prstGeom>
        </p:spPr>
        <p:txBody>
          <a:bodyPr anchor="t" rtlCol="false" tIns="0" lIns="0" bIns="0" rIns="0">
            <a:spAutoFit/>
          </a:bodyPr>
          <a:lstStyle/>
          <a:p>
            <a:pPr algn="l">
              <a:lnSpc>
                <a:spcPts val="2645"/>
              </a:lnSpc>
            </a:pPr>
            <a:r>
              <a:rPr lang="en-US" sz="1575">
                <a:solidFill>
                  <a:srgbClr val="4A4A4A"/>
                </a:solidFill>
                <a:latin typeface="TT Drugs"/>
                <a:ea typeface="TT Drugs"/>
                <a:cs typeface="TT Drugs"/>
                <a:sym typeface="TT Drugs"/>
              </a:rPr>
              <a:t>Says the why before the what. Writes long when long is right; short when short is right. Never short to be efficient.</a:t>
            </a:r>
          </a:p>
        </p:txBody>
      </p:sp>
      <p:grpSp>
        <p:nvGrpSpPr>
          <p:cNvPr name="Group 51" id="51"/>
          <p:cNvGrpSpPr/>
          <p:nvPr/>
        </p:nvGrpSpPr>
        <p:grpSpPr>
          <a:xfrm rot="0">
            <a:off x="12156529" y="4384358"/>
            <a:ext cx="5358765" cy="4947285"/>
            <a:chOff x="0" y="0"/>
            <a:chExt cx="7145020" cy="6596380"/>
          </a:xfrm>
        </p:grpSpPr>
        <p:sp>
          <p:nvSpPr>
            <p:cNvPr name="Freeform 52" id="52"/>
            <p:cNvSpPr/>
            <p:nvPr/>
          </p:nvSpPr>
          <p:spPr>
            <a:xfrm flipH="false" flipV="false" rot="0">
              <a:off x="0" y="0"/>
              <a:ext cx="7145020" cy="6596380"/>
            </a:xfrm>
            <a:custGeom>
              <a:avLst/>
              <a:gdLst/>
              <a:ahLst/>
              <a:cxnLst/>
              <a:rect r="r" b="b" t="t" l="l"/>
              <a:pathLst>
                <a:path h="6596380" w="7145020">
                  <a:moveTo>
                    <a:pt x="0" y="0"/>
                  </a:moveTo>
                  <a:lnTo>
                    <a:pt x="7145020" y="0"/>
                  </a:lnTo>
                  <a:lnTo>
                    <a:pt x="7145020" y="6596380"/>
                  </a:lnTo>
                  <a:lnTo>
                    <a:pt x="0" y="6596380"/>
                  </a:lnTo>
                  <a:close/>
                </a:path>
              </a:pathLst>
            </a:custGeom>
            <a:solidFill>
              <a:srgbClr val="EFEDE7"/>
            </a:solidFill>
            <a:ln w="9525" cap="sq">
              <a:solidFill>
                <a:srgbClr val="1A1A1A"/>
              </a:solidFill>
              <a:prstDash val="solid"/>
              <a:miter/>
            </a:ln>
          </p:spPr>
        </p:sp>
      </p:grpSp>
      <p:grpSp>
        <p:nvGrpSpPr>
          <p:cNvPr name="Group 53" id="53"/>
          <p:cNvGrpSpPr/>
          <p:nvPr/>
        </p:nvGrpSpPr>
        <p:grpSpPr>
          <a:xfrm rot="0">
            <a:off x="12572771" y="4869180"/>
            <a:ext cx="4526280" cy="411480"/>
            <a:chOff x="0" y="0"/>
            <a:chExt cx="6035040" cy="548640"/>
          </a:xfrm>
        </p:grpSpPr>
        <p:sp>
          <p:nvSpPr>
            <p:cNvPr name="Freeform 54" id="54"/>
            <p:cNvSpPr/>
            <p:nvPr/>
          </p:nvSpPr>
          <p:spPr>
            <a:xfrm flipH="false" flipV="false" rot="0">
              <a:off x="0" y="0"/>
              <a:ext cx="6035040" cy="548640"/>
            </a:xfrm>
            <a:custGeom>
              <a:avLst/>
              <a:gdLst/>
              <a:ahLst/>
              <a:cxnLst/>
              <a:rect r="r" b="b" t="t" l="l"/>
              <a:pathLst>
                <a:path h="548640" w="6035040">
                  <a:moveTo>
                    <a:pt x="0" y="0"/>
                  </a:moveTo>
                  <a:lnTo>
                    <a:pt x="6035040" y="0"/>
                  </a:lnTo>
                  <a:lnTo>
                    <a:pt x="6035040" y="548640"/>
                  </a:lnTo>
                  <a:lnTo>
                    <a:pt x="0" y="548640"/>
                  </a:lnTo>
                  <a:close/>
                </a:path>
              </a:pathLst>
            </a:custGeom>
            <a:blipFill>
              <a:blip r:embed="rId2">
                <a:alphaModFix amt="0"/>
              </a:blip>
              <a:stretch>
                <a:fillRect l="0" t="-164335" r="0" b="-164335"/>
              </a:stretch>
            </a:blipFill>
          </p:spPr>
        </p:sp>
        <p:sp>
          <p:nvSpPr>
            <p:cNvPr name="TextBox 55" id="55"/>
            <p:cNvSpPr txBox="true"/>
            <p:nvPr/>
          </p:nvSpPr>
          <p:spPr>
            <a:xfrm>
              <a:off x="0" y="0"/>
              <a:ext cx="6035040" cy="548640"/>
            </a:xfrm>
            <a:prstGeom prst="rect">
              <a:avLst/>
            </a:prstGeom>
          </p:spPr>
          <p:txBody>
            <a:bodyPr anchor="ctr" rtlCol="false" tIns="0" lIns="0" bIns="0" rIns="0"/>
            <a:lstStyle/>
            <a:p>
              <a:pPr algn="l">
                <a:lnSpc>
                  <a:spcPts val="2160"/>
                </a:lnSpc>
              </a:pPr>
              <a:r>
                <a:rPr lang="en-US" sz="1800" i="true" spc="149">
                  <a:solidFill>
                    <a:srgbClr val="8E5D40"/>
                  </a:solidFill>
                  <a:latin typeface="TT Drugs Italics"/>
                  <a:ea typeface="TT Drugs Italics"/>
                  <a:cs typeface="TT Drugs Italics"/>
                  <a:sym typeface="TT Drugs Italics"/>
                </a:rPr>
                <a:t>Voice  iii</a:t>
              </a:r>
            </a:p>
          </p:txBody>
        </p:sp>
      </p:grpSp>
      <p:grpSp>
        <p:nvGrpSpPr>
          <p:cNvPr name="Group 56" id="56"/>
          <p:cNvGrpSpPr/>
          <p:nvPr/>
        </p:nvGrpSpPr>
        <p:grpSpPr>
          <a:xfrm rot="0">
            <a:off x="12572771" y="5417820"/>
            <a:ext cx="4526280" cy="1347026"/>
            <a:chOff x="0" y="0"/>
            <a:chExt cx="6035040" cy="1796034"/>
          </a:xfrm>
        </p:grpSpPr>
        <p:sp>
          <p:nvSpPr>
            <p:cNvPr name="Freeform 57" id="57"/>
            <p:cNvSpPr/>
            <p:nvPr/>
          </p:nvSpPr>
          <p:spPr>
            <a:xfrm flipH="false" flipV="false" rot="0">
              <a:off x="0" y="0"/>
              <a:ext cx="6035040" cy="1796034"/>
            </a:xfrm>
            <a:custGeom>
              <a:avLst/>
              <a:gdLst/>
              <a:ahLst/>
              <a:cxnLst/>
              <a:rect r="r" b="b" t="t" l="l"/>
              <a:pathLst>
                <a:path h="1796034" w="6035040">
                  <a:moveTo>
                    <a:pt x="0" y="0"/>
                  </a:moveTo>
                  <a:lnTo>
                    <a:pt x="6035040" y="0"/>
                  </a:lnTo>
                  <a:lnTo>
                    <a:pt x="6035040" y="1796034"/>
                  </a:lnTo>
                  <a:lnTo>
                    <a:pt x="0" y="1796034"/>
                  </a:lnTo>
                  <a:close/>
                </a:path>
              </a:pathLst>
            </a:custGeom>
            <a:blipFill>
              <a:blip r:embed="rId2">
                <a:alphaModFix amt="0"/>
              </a:blip>
              <a:stretch>
                <a:fillRect l="0" t="-29835" r="0" b="-1112"/>
              </a:stretch>
            </a:blipFill>
          </p:spPr>
        </p:sp>
        <p:sp>
          <p:nvSpPr>
            <p:cNvPr name="TextBox 58" id="58"/>
            <p:cNvSpPr txBox="true"/>
            <p:nvPr/>
          </p:nvSpPr>
          <p:spPr>
            <a:xfrm>
              <a:off x="0" y="-9525"/>
              <a:ext cx="6035040" cy="1805559"/>
            </a:xfrm>
            <a:prstGeom prst="rect">
              <a:avLst/>
            </a:prstGeom>
          </p:spPr>
          <p:txBody>
            <a:bodyPr anchor="ctr" rtlCol="false" tIns="0" lIns="0" bIns="0" rIns="0"/>
            <a:lstStyle/>
            <a:p>
              <a:pPr algn="l">
                <a:lnSpc>
                  <a:spcPts val="4680"/>
                </a:lnSpc>
              </a:pPr>
              <a:r>
                <a:rPr lang="en-US" sz="3900" spc="-75">
                  <a:solidFill>
                    <a:srgbClr val="1A1A1A"/>
                  </a:solidFill>
                  <a:latin typeface="TT Drugs"/>
                  <a:ea typeface="TT Drugs"/>
                  <a:cs typeface="TT Drugs"/>
                  <a:sym typeface="TT Drugs"/>
                </a:rPr>
                <a:t>The Mediterranean Host</a:t>
              </a:r>
            </a:p>
          </p:txBody>
        </p:sp>
      </p:grpSp>
      <p:grpSp>
        <p:nvGrpSpPr>
          <p:cNvPr name="Group 59" id="59"/>
          <p:cNvGrpSpPr/>
          <p:nvPr/>
        </p:nvGrpSpPr>
        <p:grpSpPr>
          <a:xfrm rot="0">
            <a:off x="12572771" y="6515100"/>
            <a:ext cx="4526280" cy="617220"/>
            <a:chOff x="0" y="0"/>
            <a:chExt cx="6035040" cy="822960"/>
          </a:xfrm>
        </p:grpSpPr>
        <p:sp>
          <p:nvSpPr>
            <p:cNvPr name="Freeform 60" id="60"/>
            <p:cNvSpPr/>
            <p:nvPr/>
          </p:nvSpPr>
          <p:spPr>
            <a:xfrm flipH="false" flipV="false" rot="0">
              <a:off x="0" y="0"/>
              <a:ext cx="6035040" cy="822960"/>
            </a:xfrm>
            <a:custGeom>
              <a:avLst/>
              <a:gdLst/>
              <a:ahLst/>
              <a:cxnLst/>
              <a:rect r="r" b="b" t="t" l="l"/>
              <a:pathLst>
                <a:path h="822960" w="6035040">
                  <a:moveTo>
                    <a:pt x="0" y="0"/>
                  </a:moveTo>
                  <a:lnTo>
                    <a:pt x="6035040" y="0"/>
                  </a:lnTo>
                  <a:lnTo>
                    <a:pt x="6035040" y="822960"/>
                  </a:lnTo>
                  <a:lnTo>
                    <a:pt x="0" y="822960"/>
                  </a:lnTo>
                  <a:close/>
                </a:path>
              </a:pathLst>
            </a:custGeom>
            <a:blipFill>
              <a:blip r:embed="rId2">
                <a:alphaModFix amt="0"/>
              </a:blip>
              <a:stretch>
                <a:fillRect l="0" t="-92890" r="0" b="-92890"/>
              </a:stretch>
            </a:blipFill>
          </p:spPr>
        </p:sp>
        <p:sp>
          <p:nvSpPr>
            <p:cNvPr name="TextBox 61" id="61"/>
            <p:cNvSpPr txBox="true"/>
            <p:nvPr/>
          </p:nvSpPr>
          <p:spPr>
            <a:xfrm>
              <a:off x="0" y="-9525"/>
              <a:ext cx="6035040" cy="832485"/>
            </a:xfrm>
            <a:prstGeom prst="rect">
              <a:avLst/>
            </a:prstGeom>
          </p:spPr>
          <p:txBody>
            <a:bodyPr anchor="ctr" rtlCol="false" tIns="0" lIns="0" bIns="0" rIns="0"/>
            <a:lstStyle/>
            <a:p>
              <a:pPr algn="l">
                <a:lnSpc>
                  <a:spcPts val="2520"/>
                </a:lnSpc>
              </a:pPr>
              <a:r>
                <a:rPr lang="en-US" sz="2100" i="true">
                  <a:solidFill>
                    <a:srgbClr val="1A1A1A"/>
                  </a:solidFill>
                  <a:latin typeface="TT Drugs Italics"/>
                  <a:ea typeface="TT Drugs Italics"/>
                  <a:cs typeface="TT Drugs Italics"/>
                  <a:sym typeface="TT Drugs Italics"/>
                </a:rPr>
                <a:t>Warmth under the precision.</a:t>
              </a:r>
            </a:p>
          </p:txBody>
        </p:sp>
      </p:grpSp>
      <p:grpSp>
        <p:nvGrpSpPr>
          <p:cNvPr name="Group 62" id="62"/>
          <p:cNvGrpSpPr/>
          <p:nvPr/>
        </p:nvGrpSpPr>
        <p:grpSpPr>
          <a:xfrm rot="0">
            <a:off x="12563246" y="7328535"/>
            <a:ext cx="979170" cy="19050"/>
            <a:chOff x="0" y="0"/>
            <a:chExt cx="1305560" cy="25400"/>
          </a:xfrm>
        </p:grpSpPr>
        <p:sp>
          <p:nvSpPr>
            <p:cNvPr name="Freeform 63" id="63"/>
            <p:cNvSpPr/>
            <p:nvPr/>
          </p:nvSpPr>
          <p:spPr>
            <a:xfrm flipH="false" flipV="false" rot="0">
              <a:off x="0" y="0"/>
              <a:ext cx="1305560" cy="25400"/>
            </a:xfrm>
            <a:custGeom>
              <a:avLst/>
              <a:gdLst/>
              <a:ahLst/>
              <a:cxnLst/>
              <a:rect r="r" b="b" t="t" l="l"/>
              <a:pathLst>
                <a:path h="25400" w="1305560">
                  <a:moveTo>
                    <a:pt x="0" y="0"/>
                  </a:moveTo>
                  <a:lnTo>
                    <a:pt x="1305560" y="25400"/>
                  </a:lnTo>
                </a:path>
              </a:pathLst>
            </a:custGeom>
            <a:blipFill>
              <a:blip r:embed="rId2">
                <a:alphaModFix amt="0"/>
              </a:blip>
              <a:stretch>
                <a:fillRect l="0" t="-951530" r="0" b="-951530"/>
              </a:stretch>
            </a:blipFill>
            <a:ln w="19050" cap="sq">
              <a:solidFill>
                <a:srgbClr val="B07A5A"/>
              </a:solidFill>
              <a:prstDash val="solid"/>
              <a:miter/>
            </a:ln>
          </p:spPr>
        </p:sp>
      </p:grpSp>
      <p:sp>
        <p:nvSpPr>
          <p:cNvPr name="TextBox 64" id="64"/>
          <p:cNvSpPr txBox="true"/>
          <p:nvPr/>
        </p:nvSpPr>
        <p:spPr>
          <a:xfrm rot="0">
            <a:off x="12664211" y="7513320"/>
            <a:ext cx="4343400" cy="980313"/>
          </a:xfrm>
          <a:prstGeom prst="rect">
            <a:avLst/>
          </a:prstGeom>
        </p:spPr>
        <p:txBody>
          <a:bodyPr anchor="t" rtlCol="false" tIns="0" lIns="0" bIns="0" rIns="0">
            <a:spAutoFit/>
          </a:bodyPr>
          <a:lstStyle/>
          <a:p>
            <a:pPr algn="l">
              <a:lnSpc>
                <a:spcPts val="2645"/>
              </a:lnSpc>
            </a:pPr>
            <a:r>
              <a:rPr lang="en-US" sz="1575">
                <a:solidFill>
                  <a:srgbClr val="4A4A4A"/>
                </a:solidFill>
                <a:latin typeface="TT Drugs"/>
                <a:ea typeface="TT Drugs"/>
                <a:cs typeface="TT Drugs"/>
                <a:sym typeface="TT Drugs"/>
              </a:rPr>
              <a:t>Generous, unhurried, sensual without being soft, certain without being cold. The light is good here.</a:t>
            </a:r>
          </a:p>
        </p:txBody>
      </p:sp>
      <p:grpSp>
        <p:nvGrpSpPr>
          <p:cNvPr name="Group 65" id="65"/>
          <p:cNvGrpSpPr/>
          <p:nvPr/>
        </p:nvGrpSpPr>
        <p:grpSpPr>
          <a:xfrm rot="0">
            <a:off x="685800" y="9669780"/>
            <a:ext cx="6858000" cy="411480"/>
            <a:chOff x="0" y="0"/>
            <a:chExt cx="9144000" cy="548640"/>
          </a:xfrm>
        </p:grpSpPr>
        <p:sp>
          <p:nvSpPr>
            <p:cNvPr name="Freeform 66" id="66"/>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7" id="67"/>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09  ·  Brand Personality</a:t>
              </a:r>
            </a:p>
          </p:txBody>
        </p:sp>
      </p:grpSp>
      <p:grpSp>
        <p:nvGrpSpPr>
          <p:cNvPr name="Group 68" id="68"/>
          <p:cNvGrpSpPr/>
          <p:nvPr/>
        </p:nvGrpSpPr>
        <p:grpSpPr>
          <a:xfrm rot="0">
            <a:off x="10743743" y="9669780"/>
            <a:ext cx="6858000" cy="411480"/>
            <a:chOff x="0" y="0"/>
            <a:chExt cx="9144000" cy="548640"/>
          </a:xfrm>
        </p:grpSpPr>
        <p:sp>
          <p:nvSpPr>
            <p:cNvPr name="Freeform 69" id="69"/>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70" id="70"/>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Three voices, held at once</a:t>
              </a:r>
            </a:p>
          </p:txBody>
        </p:sp>
      </p:gr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508760"/>
            <a:ext cx="16915943" cy="1754505"/>
            <a:chOff x="0" y="0"/>
            <a:chExt cx="22554590" cy="2339340"/>
          </a:xfrm>
        </p:grpSpPr>
        <p:sp>
          <p:nvSpPr>
            <p:cNvPr name="Freeform 18" id="18"/>
            <p:cNvSpPr/>
            <p:nvPr/>
          </p:nvSpPr>
          <p:spPr>
            <a:xfrm flipH="false" flipV="false" rot="0">
              <a:off x="0" y="0"/>
              <a:ext cx="22554591" cy="2339340"/>
            </a:xfrm>
            <a:custGeom>
              <a:avLst/>
              <a:gdLst/>
              <a:ahLst/>
              <a:cxnLst/>
              <a:rect r="r" b="b" t="t" l="l"/>
              <a:pathLst>
                <a:path h="2339340" w="22554591">
                  <a:moveTo>
                    <a:pt x="0" y="0"/>
                  </a:moveTo>
                  <a:lnTo>
                    <a:pt x="22554591" y="0"/>
                  </a:lnTo>
                  <a:lnTo>
                    <a:pt x="22554591" y="2339340"/>
                  </a:lnTo>
                  <a:lnTo>
                    <a:pt x="0" y="2339340"/>
                  </a:lnTo>
                  <a:close/>
                </a:path>
              </a:pathLst>
            </a:custGeom>
            <a:blipFill>
              <a:blip r:embed="rId2">
                <a:alphaModFix amt="0"/>
              </a:blip>
              <a:stretch>
                <a:fillRect l="0" t="-148775" r="0" b="-126951"/>
              </a:stretch>
            </a:blipFill>
          </p:spPr>
        </p:sp>
        <p:sp>
          <p:nvSpPr>
            <p:cNvPr name="TextBox 19" id="19"/>
            <p:cNvSpPr txBox="true"/>
            <p:nvPr/>
          </p:nvSpPr>
          <p:spPr>
            <a:xfrm>
              <a:off x="0" y="-9525"/>
              <a:ext cx="22554590" cy="2348865"/>
            </a:xfrm>
            <a:prstGeom prst="rect">
              <a:avLst/>
            </a:prstGeom>
          </p:spPr>
          <p:txBody>
            <a:bodyPr anchor="ctr" rtlCol="false" tIns="0" lIns="0" bIns="0" rIns="0"/>
            <a:lstStyle/>
            <a:p>
              <a:pPr algn="ctr">
                <a:lnSpc>
                  <a:spcPts val="10800"/>
                </a:lnSpc>
              </a:pPr>
              <a:r>
                <a:rPr lang="en-US" sz="9000" spc="-150">
                  <a:solidFill>
                    <a:srgbClr val="1A1A1A"/>
                  </a:solidFill>
                  <a:latin typeface="TT Drugs"/>
                  <a:ea typeface="TT Drugs"/>
                  <a:cs typeface="TT Drugs"/>
                  <a:sym typeface="TT Drugs"/>
                </a:rPr>
                <a:t>Voice &amp; Tone</a:t>
              </a:r>
            </a:p>
          </p:txBody>
        </p:sp>
      </p:grpSp>
      <p:grpSp>
        <p:nvGrpSpPr>
          <p:cNvPr name="Group 20" id="20"/>
          <p:cNvGrpSpPr/>
          <p:nvPr/>
        </p:nvGrpSpPr>
        <p:grpSpPr>
          <a:xfrm rot="0">
            <a:off x="685800" y="2811780"/>
            <a:ext cx="16915943" cy="548640"/>
            <a:chOff x="0" y="0"/>
            <a:chExt cx="22554590" cy="731520"/>
          </a:xfrm>
        </p:grpSpPr>
        <p:sp>
          <p:nvSpPr>
            <p:cNvPr name="Freeform 21" id="21"/>
            <p:cNvSpPr/>
            <p:nvPr/>
          </p:nvSpPr>
          <p:spPr>
            <a:xfrm flipH="false" flipV="false" rot="0">
              <a:off x="0" y="0"/>
              <a:ext cx="22554591" cy="731520"/>
            </a:xfrm>
            <a:custGeom>
              <a:avLst/>
              <a:gdLst/>
              <a:ahLst/>
              <a:cxnLst/>
              <a:rect r="r" b="b" t="t" l="l"/>
              <a:pathLst>
                <a:path h="731520" w="22554591">
                  <a:moveTo>
                    <a:pt x="0" y="0"/>
                  </a:moveTo>
                  <a:lnTo>
                    <a:pt x="22554591" y="0"/>
                  </a:lnTo>
                  <a:lnTo>
                    <a:pt x="22554591" y="731520"/>
                  </a:lnTo>
                  <a:lnTo>
                    <a:pt x="0" y="731520"/>
                  </a:lnTo>
                  <a:close/>
                </a:path>
              </a:pathLst>
            </a:custGeom>
            <a:blipFill>
              <a:blip r:embed="rId2">
                <a:alphaModFix amt="0"/>
              </a:blip>
              <a:stretch>
                <a:fillRect l="0" t="-550772" r="0" b="-550772"/>
              </a:stretch>
            </a:blipFill>
          </p:spPr>
        </p:sp>
        <p:sp>
          <p:nvSpPr>
            <p:cNvPr name="TextBox 22" id="22"/>
            <p:cNvSpPr txBox="true"/>
            <p:nvPr/>
          </p:nvSpPr>
          <p:spPr>
            <a:xfrm>
              <a:off x="0" y="-9525"/>
              <a:ext cx="22554590" cy="741045"/>
            </a:xfrm>
            <a:prstGeom prst="rect">
              <a:avLst/>
            </a:prstGeom>
          </p:spPr>
          <p:txBody>
            <a:bodyPr anchor="ctr" rtlCol="false" tIns="0" lIns="0" bIns="0" rIns="0"/>
            <a:lstStyle/>
            <a:p>
              <a:pPr algn="ctr">
                <a:lnSpc>
                  <a:spcPts val="2700"/>
                </a:lnSpc>
              </a:pPr>
              <a:r>
                <a:rPr lang="en-US" sz="2250" i="true">
                  <a:solidFill>
                    <a:srgbClr val="4A4A4A"/>
                  </a:solidFill>
                  <a:latin typeface="TT Drugs Italics"/>
                  <a:ea typeface="TT Drugs Italics"/>
                  <a:cs typeface="TT Drugs Italics"/>
                  <a:sym typeface="TT Drugs Italics"/>
                </a:rPr>
                <a:t>What the brand feels like when it speaks</a:t>
              </a:r>
            </a:p>
          </p:txBody>
        </p:sp>
      </p:grpSp>
      <p:sp>
        <p:nvSpPr>
          <p:cNvPr name="TextBox 23" id="23"/>
          <p:cNvSpPr txBox="true"/>
          <p:nvPr/>
        </p:nvSpPr>
        <p:spPr>
          <a:xfrm rot="0">
            <a:off x="2148840" y="3566160"/>
            <a:ext cx="13989863" cy="1154430"/>
          </a:xfrm>
          <a:prstGeom prst="rect">
            <a:avLst/>
          </a:prstGeom>
        </p:spPr>
        <p:txBody>
          <a:bodyPr anchor="t" rtlCol="false" tIns="0" lIns="0" bIns="0" rIns="0">
            <a:spAutoFit/>
          </a:bodyPr>
          <a:lstStyle/>
          <a:p>
            <a:pPr algn="ctr">
              <a:lnSpc>
                <a:spcPts val="3105"/>
              </a:lnSpc>
            </a:pPr>
            <a:r>
              <a:rPr lang="en-US" sz="1725" i="true">
                <a:solidFill>
                  <a:srgbClr val="8A8A8A"/>
                </a:solidFill>
                <a:latin typeface="TT Drugs Italics"/>
                <a:ea typeface="TT Drugs Italics"/>
                <a:cs typeface="TT Drugs Italics"/>
                <a:sym typeface="TT Drugs Italics"/>
              </a:rPr>
              <a:t>This is still being developed. It will land organically as we step into the brand more fully — through writing it, photographing it, opening the door at Enric Granados. The lexicon (what we use, what we avoid) follows from the feeling; the feeling cannot be reduced to the lexicon.</a:t>
            </a:r>
          </a:p>
        </p:txBody>
      </p:sp>
      <p:grpSp>
        <p:nvGrpSpPr>
          <p:cNvPr name="Group 24" id="24"/>
          <p:cNvGrpSpPr/>
          <p:nvPr/>
        </p:nvGrpSpPr>
        <p:grpSpPr>
          <a:xfrm rot="0">
            <a:off x="2057400" y="5280660"/>
            <a:ext cx="754380" cy="754380"/>
            <a:chOff x="0" y="0"/>
            <a:chExt cx="1005840" cy="1005840"/>
          </a:xfrm>
        </p:grpSpPr>
        <p:sp>
          <p:nvSpPr>
            <p:cNvPr name="Freeform 25" id="25"/>
            <p:cNvSpPr/>
            <p:nvPr/>
          </p:nvSpPr>
          <p:spPr>
            <a:xfrm flipH="false" flipV="false" rot="0">
              <a:off x="0" y="0"/>
              <a:ext cx="1005840" cy="1005840"/>
            </a:xfrm>
            <a:custGeom>
              <a:avLst/>
              <a:gdLst/>
              <a:ahLst/>
              <a:cxnLst/>
              <a:rect r="r" b="b" t="t" l="l"/>
              <a:pathLst>
                <a:path h="1005840" w="1005840">
                  <a:moveTo>
                    <a:pt x="0" y="0"/>
                  </a:moveTo>
                  <a:lnTo>
                    <a:pt x="1005840" y="0"/>
                  </a:lnTo>
                  <a:lnTo>
                    <a:pt x="1005840" y="1005840"/>
                  </a:lnTo>
                  <a:lnTo>
                    <a:pt x="0" y="1005840"/>
                  </a:lnTo>
                  <a:close/>
                </a:path>
              </a:pathLst>
            </a:custGeom>
            <a:blipFill>
              <a:blip r:embed="rId2">
                <a:alphaModFix amt="0"/>
              </a:blip>
              <a:stretch>
                <a:fillRect l="-78303" t="0" r="-78303" b="0"/>
              </a:stretch>
            </a:blipFill>
          </p:spPr>
        </p:sp>
        <p:sp>
          <p:nvSpPr>
            <p:cNvPr name="TextBox 26" id="26"/>
            <p:cNvSpPr txBox="true"/>
            <p:nvPr/>
          </p:nvSpPr>
          <p:spPr>
            <a:xfrm>
              <a:off x="0" y="-9525"/>
              <a:ext cx="1005840" cy="1015365"/>
            </a:xfrm>
            <a:prstGeom prst="rect">
              <a:avLst/>
            </a:prstGeom>
          </p:spPr>
          <p:txBody>
            <a:bodyPr anchor="ctr" rtlCol="false" tIns="0" lIns="0" bIns="0" rIns="0"/>
            <a:lstStyle/>
            <a:p>
              <a:pPr algn="l">
                <a:lnSpc>
                  <a:spcPts val="2520"/>
                </a:lnSpc>
              </a:pPr>
              <a:r>
                <a:rPr lang="en-US" sz="2100" i="true">
                  <a:solidFill>
                    <a:srgbClr val="8E5D40"/>
                  </a:solidFill>
                  <a:latin typeface="TT Drugs Italics"/>
                  <a:ea typeface="TT Drugs Italics"/>
                  <a:cs typeface="TT Drugs Italics"/>
                  <a:sym typeface="TT Drugs Italics"/>
                </a:rPr>
                <a:t>i.</a:t>
              </a:r>
            </a:p>
          </p:txBody>
        </p:sp>
      </p:grpSp>
      <p:grpSp>
        <p:nvGrpSpPr>
          <p:cNvPr name="Group 27" id="27"/>
          <p:cNvGrpSpPr/>
          <p:nvPr/>
        </p:nvGrpSpPr>
        <p:grpSpPr>
          <a:xfrm rot="0">
            <a:off x="2880360" y="5280660"/>
            <a:ext cx="3291840" cy="754380"/>
            <a:chOff x="0" y="0"/>
            <a:chExt cx="4389120" cy="1005840"/>
          </a:xfrm>
        </p:grpSpPr>
        <p:sp>
          <p:nvSpPr>
            <p:cNvPr name="Freeform 28" id="28"/>
            <p:cNvSpPr/>
            <p:nvPr/>
          </p:nvSpPr>
          <p:spPr>
            <a:xfrm flipH="false" flipV="false" rot="0">
              <a:off x="0" y="0"/>
              <a:ext cx="4389120" cy="1005840"/>
            </a:xfrm>
            <a:custGeom>
              <a:avLst/>
              <a:gdLst/>
              <a:ahLst/>
              <a:cxnLst/>
              <a:rect r="r" b="b" t="t" l="l"/>
              <a:pathLst>
                <a:path h="1005840" w="4389120">
                  <a:moveTo>
                    <a:pt x="0" y="0"/>
                  </a:moveTo>
                  <a:lnTo>
                    <a:pt x="4389120" y="0"/>
                  </a:lnTo>
                  <a:lnTo>
                    <a:pt x="4389120" y="1005840"/>
                  </a:lnTo>
                  <a:lnTo>
                    <a:pt x="0" y="1005840"/>
                  </a:lnTo>
                  <a:close/>
                </a:path>
              </a:pathLst>
            </a:custGeom>
            <a:blipFill>
              <a:blip r:embed="rId2">
                <a:alphaModFix amt="0"/>
              </a:blip>
              <a:stretch>
                <a:fillRect l="0" t="-35025" r="0" b="-35025"/>
              </a:stretch>
            </a:blipFill>
          </p:spPr>
        </p:sp>
        <p:sp>
          <p:nvSpPr>
            <p:cNvPr name="TextBox 29" id="29"/>
            <p:cNvSpPr txBox="true"/>
            <p:nvPr/>
          </p:nvSpPr>
          <p:spPr>
            <a:xfrm>
              <a:off x="0" y="0"/>
              <a:ext cx="4389120" cy="1005840"/>
            </a:xfrm>
            <a:prstGeom prst="rect">
              <a:avLst/>
            </a:prstGeom>
          </p:spPr>
          <p:txBody>
            <a:bodyPr anchor="ctr" rtlCol="false" tIns="0" lIns="0" bIns="0" rIns="0"/>
            <a:lstStyle/>
            <a:p>
              <a:pPr algn="l">
                <a:lnSpc>
                  <a:spcPts val="3240"/>
                </a:lnSpc>
              </a:pPr>
              <a:r>
                <a:rPr lang="en-US" sz="2700" spc="-45">
                  <a:solidFill>
                    <a:srgbClr val="1A1A1A"/>
                  </a:solidFill>
                  <a:latin typeface="TT Drugs"/>
                  <a:ea typeface="TT Drugs"/>
                  <a:cs typeface="TT Drugs"/>
                  <a:sym typeface="TT Drugs"/>
                </a:rPr>
                <a:t>Elegance</a:t>
              </a:r>
            </a:p>
          </p:txBody>
        </p:sp>
      </p:grpSp>
      <p:grpSp>
        <p:nvGrpSpPr>
          <p:cNvPr name="Group 30" id="30"/>
          <p:cNvGrpSpPr/>
          <p:nvPr/>
        </p:nvGrpSpPr>
        <p:grpSpPr>
          <a:xfrm rot="0">
            <a:off x="6309360" y="5280660"/>
            <a:ext cx="9875520" cy="754380"/>
            <a:chOff x="0" y="0"/>
            <a:chExt cx="13167360" cy="1005840"/>
          </a:xfrm>
        </p:grpSpPr>
        <p:sp>
          <p:nvSpPr>
            <p:cNvPr name="Freeform 31" id="31"/>
            <p:cNvSpPr/>
            <p:nvPr/>
          </p:nvSpPr>
          <p:spPr>
            <a:xfrm flipH="false" flipV="false" rot="0">
              <a:off x="0" y="0"/>
              <a:ext cx="13167361" cy="1005840"/>
            </a:xfrm>
            <a:custGeom>
              <a:avLst/>
              <a:gdLst/>
              <a:ahLst/>
              <a:cxnLst/>
              <a:rect r="r" b="b" t="t" l="l"/>
              <a:pathLst>
                <a:path h="1005840" w="13167361">
                  <a:moveTo>
                    <a:pt x="0" y="0"/>
                  </a:moveTo>
                  <a:lnTo>
                    <a:pt x="13167361" y="0"/>
                  </a:lnTo>
                  <a:lnTo>
                    <a:pt x="13167361" y="1005840"/>
                  </a:lnTo>
                  <a:lnTo>
                    <a:pt x="0" y="1005840"/>
                  </a:lnTo>
                  <a:close/>
                </a:path>
              </a:pathLst>
            </a:custGeom>
            <a:blipFill>
              <a:blip r:embed="rId2">
                <a:alphaModFix amt="0"/>
              </a:blip>
              <a:stretch>
                <a:fillRect l="0" t="-205076" r="0" b="-205076"/>
              </a:stretch>
            </a:blipFill>
          </p:spPr>
        </p:sp>
        <p:sp>
          <p:nvSpPr>
            <p:cNvPr name="TextBox 32" id="32"/>
            <p:cNvSpPr txBox="true"/>
            <p:nvPr/>
          </p:nvSpPr>
          <p:spPr>
            <a:xfrm>
              <a:off x="0" y="-38100"/>
              <a:ext cx="13167360" cy="1043940"/>
            </a:xfrm>
            <a:prstGeom prst="rect">
              <a:avLst/>
            </a:prstGeom>
          </p:spPr>
          <p:txBody>
            <a:bodyPr anchor="ctr" rtlCol="false" tIns="0" lIns="0" bIns="0" rIns="0"/>
            <a:lstStyle/>
            <a:p>
              <a:pPr algn="l">
                <a:lnSpc>
                  <a:spcPts val="2592"/>
                </a:lnSpc>
              </a:pPr>
              <a:r>
                <a:rPr lang="en-US" sz="1800" i="true">
                  <a:solidFill>
                    <a:srgbClr val="4A4A4A"/>
                  </a:solidFill>
                  <a:latin typeface="TT Drugs Italics"/>
                  <a:ea typeface="TT Drugs Italics"/>
                  <a:cs typeface="TT Drugs Italics"/>
                  <a:sym typeface="TT Drugs Italics"/>
                </a:rPr>
                <a:t>Quiet, considered, like a long-cared-for room. Nothing has to be shown — everything is felt.</a:t>
              </a:r>
            </a:p>
          </p:txBody>
        </p:sp>
      </p:grpSp>
      <p:grpSp>
        <p:nvGrpSpPr>
          <p:cNvPr name="Group 33" id="33"/>
          <p:cNvGrpSpPr/>
          <p:nvPr/>
        </p:nvGrpSpPr>
        <p:grpSpPr>
          <a:xfrm rot="0">
            <a:off x="2052638" y="6030278"/>
            <a:ext cx="14182268" cy="9525"/>
            <a:chOff x="0" y="0"/>
            <a:chExt cx="18909690" cy="12700"/>
          </a:xfrm>
        </p:grpSpPr>
        <p:sp>
          <p:nvSpPr>
            <p:cNvPr name="Freeform 34" id="34"/>
            <p:cNvSpPr/>
            <p:nvPr/>
          </p:nvSpPr>
          <p:spPr>
            <a:xfrm flipH="false" flipV="false" rot="0">
              <a:off x="0" y="0"/>
              <a:ext cx="18909664" cy="12700"/>
            </a:xfrm>
            <a:custGeom>
              <a:avLst/>
              <a:gdLst/>
              <a:ahLst/>
              <a:cxnLst/>
              <a:rect r="r" b="b" t="t" l="l"/>
              <a:pathLst>
                <a:path h="12700" w="18909664">
                  <a:moveTo>
                    <a:pt x="0" y="0"/>
                  </a:moveTo>
                  <a:lnTo>
                    <a:pt x="18909664" y="12700"/>
                  </a:lnTo>
                </a:path>
              </a:pathLst>
            </a:custGeom>
            <a:blipFill>
              <a:blip r:embed="rId2">
                <a:alphaModFix amt="0"/>
              </a:blip>
              <a:stretch>
                <a:fillRect l="0" t="-28962286" r="0" b="-28962286"/>
              </a:stretch>
            </a:blipFill>
            <a:ln w="9525" cap="sq">
              <a:solidFill>
                <a:srgbClr val="B5B3AE"/>
              </a:solidFill>
              <a:prstDash val="solid"/>
              <a:miter/>
            </a:ln>
          </p:spPr>
        </p:sp>
      </p:grpSp>
      <p:grpSp>
        <p:nvGrpSpPr>
          <p:cNvPr name="Group 35" id="35"/>
          <p:cNvGrpSpPr/>
          <p:nvPr/>
        </p:nvGrpSpPr>
        <p:grpSpPr>
          <a:xfrm rot="0">
            <a:off x="2057400" y="6035040"/>
            <a:ext cx="754380" cy="754380"/>
            <a:chOff x="0" y="0"/>
            <a:chExt cx="1005840" cy="1005840"/>
          </a:xfrm>
        </p:grpSpPr>
        <p:sp>
          <p:nvSpPr>
            <p:cNvPr name="Freeform 36" id="36"/>
            <p:cNvSpPr/>
            <p:nvPr/>
          </p:nvSpPr>
          <p:spPr>
            <a:xfrm flipH="false" flipV="false" rot="0">
              <a:off x="0" y="0"/>
              <a:ext cx="1005840" cy="1005840"/>
            </a:xfrm>
            <a:custGeom>
              <a:avLst/>
              <a:gdLst/>
              <a:ahLst/>
              <a:cxnLst/>
              <a:rect r="r" b="b" t="t" l="l"/>
              <a:pathLst>
                <a:path h="1005840" w="1005840">
                  <a:moveTo>
                    <a:pt x="0" y="0"/>
                  </a:moveTo>
                  <a:lnTo>
                    <a:pt x="1005840" y="0"/>
                  </a:lnTo>
                  <a:lnTo>
                    <a:pt x="1005840" y="1005840"/>
                  </a:lnTo>
                  <a:lnTo>
                    <a:pt x="0" y="1005840"/>
                  </a:lnTo>
                  <a:close/>
                </a:path>
              </a:pathLst>
            </a:custGeom>
            <a:blipFill>
              <a:blip r:embed="rId2">
                <a:alphaModFix amt="0"/>
              </a:blip>
              <a:stretch>
                <a:fillRect l="-78303" t="0" r="-78303" b="0"/>
              </a:stretch>
            </a:blipFill>
          </p:spPr>
        </p:sp>
        <p:sp>
          <p:nvSpPr>
            <p:cNvPr name="TextBox 37" id="37"/>
            <p:cNvSpPr txBox="true"/>
            <p:nvPr/>
          </p:nvSpPr>
          <p:spPr>
            <a:xfrm>
              <a:off x="0" y="-9525"/>
              <a:ext cx="1005840" cy="1015365"/>
            </a:xfrm>
            <a:prstGeom prst="rect">
              <a:avLst/>
            </a:prstGeom>
          </p:spPr>
          <p:txBody>
            <a:bodyPr anchor="ctr" rtlCol="false" tIns="0" lIns="0" bIns="0" rIns="0"/>
            <a:lstStyle/>
            <a:p>
              <a:pPr algn="l">
                <a:lnSpc>
                  <a:spcPts val="2520"/>
                </a:lnSpc>
              </a:pPr>
              <a:r>
                <a:rPr lang="en-US" sz="2100" i="true">
                  <a:solidFill>
                    <a:srgbClr val="8E5D40"/>
                  </a:solidFill>
                  <a:latin typeface="TT Drugs Italics"/>
                  <a:ea typeface="TT Drugs Italics"/>
                  <a:cs typeface="TT Drugs Italics"/>
                  <a:sym typeface="TT Drugs Italics"/>
                </a:rPr>
                <a:t>ii.</a:t>
              </a:r>
            </a:p>
          </p:txBody>
        </p:sp>
      </p:grpSp>
      <p:grpSp>
        <p:nvGrpSpPr>
          <p:cNvPr name="Group 38" id="38"/>
          <p:cNvGrpSpPr/>
          <p:nvPr/>
        </p:nvGrpSpPr>
        <p:grpSpPr>
          <a:xfrm rot="0">
            <a:off x="2880360" y="6035040"/>
            <a:ext cx="3291840" cy="754380"/>
            <a:chOff x="0" y="0"/>
            <a:chExt cx="4389120" cy="1005840"/>
          </a:xfrm>
        </p:grpSpPr>
        <p:sp>
          <p:nvSpPr>
            <p:cNvPr name="Freeform 39" id="39"/>
            <p:cNvSpPr/>
            <p:nvPr/>
          </p:nvSpPr>
          <p:spPr>
            <a:xfrm flipH="false" flipV="false" rot="0">
              <a:off x="0" y="0"/>
              <a:ext cx="4389120" cy="1005840"/>
            </a:xfrm>
            <a:custGeom>
              <a:avLst/>
              <a:gdLst/>
              <a:ahLst/>
              <a:cxnLst/>
              <a:rect r="r" b="b" t="t" l="l"/>
              <a:pathLst>
                <a:path h="1005840" w="4389120">
                  <a:moveTo>
                    <a:pt x="0" y="0"/>
                  </a:moveTo>
                  <a:lnTo>
                    <a:pt x="4389120" y="0"/>
                  </a:lnTo>
                  <a:lnTo>
                    <a:pt x="4389120" y="1005840"/>
                  </a:lnTo>
                  <a:lnTo>
                    <a:pt x="0" y="1005840"/>
                  </a:lnTo>
                  <a:close/>
                </a:path>
              </a:pathLst>
            </a:custGeom>
            <a:blipFill>
              <a:blip r:embed="rId2">
                <a:alphaModFix amt="0"/>
              </a:blip>
              <a:stretch>
                <a:fillRect l="0" t="-35025" r="0" b="-35025"/>
              </a:stretch>
            </a:blipFill>
          </p:spPr>
        </p:sp>
        <p:sp>
          <p:nvSpPr>
            <p:cNvPr name="TextBox 40" id="40"/>
            <p:cNvSpPr txBox="true"/>
            <p:nvPr/>
          </p:nvSpPr>
          <p:spPr>
            <a:xfrm>
              <a:off x="0" y="0"/>
              <a:ext cx="4389120" cy="1005840"/>
            </a:xfrm>
            <a:prstGeom prst="rect">
              <a:avLst/>
            </a:prstGeom>
          </p:spPr>
          <p:txBody>
            <a:bodyPr anchor="ctr" rtlCol="false" tIns="0" lIns="0" bIns="0" rIns="0"/>
            <a:lstStyle/>
            <a:p>
              <a:pPr algn="l">
                <a:lnSpc>
                  <a:spcPts val="3240"/>
                </a:lnSpc>
              </a:pPr>
              <a:r>
                <a:rPr lang="en-US" sz="2700" spc="-45">
                  <a:solidFill>
                    <a:srgbClr val="1A1A1A"/>
                  </a:solidFill>
                  <a:latin typeface="TT Drugs"/>
                  <a:ea typeface="TT Drugs"/>
                  <a:cs typeface="TT Drugs"/>
                  <a:sym typeface="TT Drugs"/>
                </a:rPr>
                <a:t>Mystery</a:t>
              </a:r>
            </a:p>
          </p:txBody>
        </p:sp>
      </p:grpSp>
      <p:grpSp>
        <p:nvGrpSpPr>
          <p:cNvPr name="Group 41" id="41"/>
          <p:cNvGrpSpPr/>
          <p:nvPr/>
        </p:nvGrpSpPr>
        <p:grpSpPr>
          <a:xfrm rot="0">
            <a:off x="6309360" y="6035040"/>
            <a:ext cx="9875520" cy="754380"/>
            <a:chOff x="0" y="0"/>
            <a:chExt cx="13167360" cy="1005840"/>
          </a:xfrm>
        </p:grpSpPr>
        <p:sp>
          <p:nvSpPr>
            <p:cNvPr name="Freeform 42" id="42"/>
            <p:cNvSpPr/>
            <p:nvPr/>
          </p:nvSpPr>
          <p:spPr>
            <a:xfrm flipH="false" flipV="false" rot="0">
              <a:off x="0" y="0"/>
              <a:ext cx="13167361" cy="1005840"/>
            </a:xfrm>
            <a:custGeom>
              <a:avLst/>
              <a:gdLst/>
              <a:ahLst/>
              <a:cxnLst/>
              <a:rect r="r" b="b" t="t" l="l"/>
              <a:pathLst>
                <a:path h="1005840" w="13167361">
                  <a:moveTo>
                    <a:pt x="0" y="0"/>
                  </a:moveTo>
                  <a:lnTo>
                    <a:pt x="13167361" y="0"/>
                  </a:lnTo>
                  <a:lnTo>
                    <a:pt x="13167361" y="1005840"/>
                  </a:lnTo>
                  <a:lnTo>
                    <a:pt x="0" y="1005840"/>
                  </a:lnTo>
                  <a:close/>
                </a:path>
              </a:pathLst>
            </a:custGeom>
            <a:blipFill>
              <a:blip r:embed="rId2">
                <a:alphaModFix amt="0"/>
              </a:blip>
              <a:stretch>
                <a:fillRect l="0" t="-205076" r="0" b="-205076"/>
              </a:stretch>
            </a:blipFill>
          </p:spPr>
        </p:sp>
        <p:sp>
          <p:nvSpPr>
            <p:cNvPr name="TextBox 43" id="43"/>
            <p:cNvSpPr txBox="true"/>
            <p:nvPr/>
          </p:nvSpPr>
          <p:spPr>
            <a:xfrm>
              <a:off x="0" y="-38100"/>
              <a:ext cx="13167360" cy="1043940"/>
            </a:xfrm>
            <a:prstGeom prst="rect">
              <a:avLst/>
            </a:prstGeom>
          </p:spPr>
          <p:txBody>
            <a:bodyPr anchor="ctr" rtlCol="false" tIns="0" lIns="0" bIns="0" rIns="0"/>
            <a:lstStyle/>
            <a:p>
              <a:pPr algn="l">
                <a:lnSpc>
                  <a:spcPts val="2592"/>
                </a:lnSpc>
              </a:pPr>
              <a:r>
                <a:rPr lang="en-US" sz="1800" i="true">
                  <a:solidFill>
                    <a:srgbClr val="4A4A4A"/>
                  </a:solidFill>
                  <a:latin typeface="TT Drugs Italics"/>
                  <a:ea typeface="TT Drugs Italics"/>
                  <a:cs typeface="TT Drugs Italics"/>
                  <a:sym typeface="TT Drugs Italics"/>
                </a:rPr>
                <a:t>What is not said matters as much as what is. The brand leaves space for her to lean in.</a:t>
              </a:r>
            </a:p>
          </p:txBody>
        </p:sp>
      </p:grpSp>
      <p:grpSp>
        <p:nvGrpSpPr>
          <p:cNvPr name="Group 44" id="44"/>
          <p:cNvGrpSpPr/>
          <p:nvPr/>
        </p:nvGrpSpPr>
        <p:grpSpPr>
          <a:xfrm rot="0">
            <a:off x="2052638" y="6784657"/>
            <a:ext cx="14182268" cy="9525"/>
            <a:chOff x="0" y="0"/>
            <a:chExt cx="18909690" cy="12700"/>
          </a:xfrm>
        </p:grpSpPr>
        <p:sp>
          <p:nvSpPr>
            <p:cNvPr name="Freeform 45" id="45"/>
            <p:cNvSpPr/>
            <p:nvPr/>
          </p:nvSpPr>
          <p:spPr>
            <a:xfrm flipH="false" flipV="false" rot="0">
              <a:off x="0" y="0"/>
              <a:ext cx="18909664" cy="12700"/>
            </a:xfrm>
            <a:custGeom>
              <a:avLst/>
              <a:gdLst/>
              <a:ahLst/>
              <a:cxnLst/>
              <a:rect r="r" b="b" t="t" l="l"/>
              <a:pathLst>
                <a:path h="12700" w="18909664">
                  <a:moveTo>
                    <a:pt x="0" y="0"/>
                  </a:moveTo>
                  <a:lnTo>
                    <a:pt x="18909664" y="12700"/>
                  </a:lnTo>
                </a:path>
              </a:pathLst>
            </a:custGeom>
            <a:blipFill>
              <a:blip r:embed="rId2">
                <a:alphaModFix amt="0"/>
              </a:blip>
              <a:stretch>
                <a:fillRect l="0" t="-28962286" r="0" b="-28962286"/>
              </a:stretch>
            </a:blipFill>
            <a:ln w="9525" cap="sq">
              <a:solidFill>
                <a:srgbClr val="B5B3AE"/>
              </a:solidFill>
              <a:prstDash val="solid"/>
              <a:miter/>
            </a:ln>
          </p:spPr>
        </p:sp>
      </p:grpSp>
      <p:grpSp>
        <p:nvGrpSpPr>
          <p:cNvPr name="Group 46" id="46"/>
          <p:cNvGrpSpPr/>
          <p:nvPr/>
        </p:nvGrpSpPr>
        <p:grpSpPr>
          <a:xfrm rot="0">
            <a:off x="2057400" y="6789420"/>
            <a:ext cx="754380" cy="754380"/>
            <a:chOff x="0" y="0"/>
            <a:chExt cx="1005840" cy="1005840"/>
          </a:xfrm>
        </p:grpSpPr>
        <p:sp>
          <p:nvSpPr>
            <p:cNvPr name="Freeform 47" id="47"/>
            <p:cNvSpPr/>
            <p:nvPr/>
          </p:nvSpPr>
          <p:spPr>
            <a:xfrm flipH="false" flipV="false" rot="0">
              <a:off x="0" y="0"/>
              <a:ext cx="1005840" cy="1005840"/>
            </a:xfrm>
            <a:custGeom>
              <a:avLst/>
              <a:gdLst/>
              <a:ahLst/>
              <a:cxnLst/>
              <a:rect r="r" b="b" t="t" l="l"/>
              <a:pathLst>
                <a:path h="1005840" w="1005840">
                  <a:moveTo>
                    <a:pt x="0" y="0"/>
                  </a:moveTo>
                  <a:lnTo>
                    <a:pt x="1005840" y="0"/>
                  </a:lnTo>
                  <a:lnTo>
                    <a:pt x="1005840" y="1005840"/>
                  </a:lnTo>
                  <a:lnTo>
                    <a:pt x="0" y="1005840"/>
                  </a:lnTo>
                  <a:close/>
                </a:path>
              </a:pathLst>
            </a:custGeom>
            <a:blipFill>
              <a:blip r:embed="rId2">
                <a:alphaModFix amt="0"/>
              </a:blip>
              <a:stretch>
                <a:fillRect l="-78303" t="0" r="-78303" b="0"/>
              </a:stretch>
            </a:blipFill>
          </p:spPr>
        </p:sp>
        <p:sp>
          <p:nvSpPr>
            <p:cNvPr name="TextBox 48" id="48"/>
            <p:cNvSpPr txBox="true"/>
            <p:nvPr/>
          </p:nvSpPr>
          <p:spPr>
            <a:xfrm>
              <a:off x="0" y="-9525"/>
              <a:ext cx="1005840" cy="1015365"/>
            </a:xfrm>
            <a:prstGeom prst="rect">
              <a:avLst/>
            </a:prstGeom>
          </p:spPr>
          <p:txBody>
            <a:bodyPr anchor="ctr" rtlCol="false" tIns="0" lIns="0" bIns="0" rIns="0"/>
            <a:lstStyle/>
            <a:p>
              <a:pPr algn="l">
                <a:lnSpc>
                  <a:spcPts val="2520"/>
                </a:lnSpc>
              </a:pPr>
              <a:r>
                <a:rPr lang="en-US" sz="2100" i="true">
                  <a:solidFill>
                    <a:srgbClr val="8E5D40"/>
                  </a:solidFill>
                  <a:latin typeface="TT Drugs Italics"/>
                  <a:ea typeface="TT Drugs Italics"/>
                  <a:cs typeface="TT Drugs Italics"/>
                  <a:sym typeface="TT Drugs Italics"/>
                </a:rPr>
                <a:t>iii.</a:t>
              </a:r>
            </a:p>
          </p:txBody>
        </p:sp>
      </p:grpSp>
      <p:grpSp>
        <p:nvGrpSpPr>
          <p:cNvPr name="Group 49" id="49"/>
          <p:cNvGrpSpPr/>
          <p:nvPr/>
        </p:nvGrpSpPr>
        <p:grpSpPr>
          <a:xfrm rot="0">
            <a:off x="2880360" y="6789420"/>
            <a:ext cx="3291840" cy="754380"/>
            <a:chOff x="0" y="0"/>
            <a:chExt cx="4389120" cy="1005840"/>
          </a:xfrm>
        </p:grpSpPr>
        <p:sp>
          <p:nvSpPr>
            <p:cNvPr name="Freeform 50" id="50"/>
            <p:cNvSpPr/>
            <p:nvPr/>
          </p:nvSpPr>
          <p:spPr>
            <a:xfrm flipH="false" flipV="false" rot="0">
              <a:off x="0" y="0"/>
              <a:ext cx="4389120" cy="1005840"/>
            </a:xfrm>
            <a:custGeom>
              <a:avLst/>
              <a:gdLst/>
              <a:ahLst/>
              <a:cxnLst/>
              <a:rect r="r" b="b" t="t" l="l"/>
              <a:pathLst>
                <a:path h="1005840" w="4389120">
                  <a:moveTo>
                    <a:pt x="0" y="0"/>
                  </a:moveTo>
                  <a:lnTo>
                    <a:pt x="4389120" y="0"/>
                  </a:lnTo>
                  <a:lnTo>
                    <a:pt x="4389120" y="1005840"/>
                  </a:lnTo>
                  <a:lnTo>
                    <a:pt x="0" y="1005840"/>
                  </a:lnTo>
                  <a:close/>
                </a:path>
              </a:pathLst>
            </a:custGeom>
            <a:blipFill>
              <a:blip r:embed="rId2">
                <a:alphaModFix amt="0"/>
              </a:blip>
              <a:stretch>
                <a:fillRect l="0" t="-35025" r="0" b="-35025"/>
              </a:stretch>
            </a:blipFill>
          </p:spPr>
        </p:sp>
        <p:sp>
          <p:nvSpPr>
            <p:cNvPr name="TextBox 51" id="51"/>
            <p:cNvSpPr txBox="true"/>
            <p:nvPr/>
          </p:nvSpPr>
          <p:spPr>
            <a:xfrm>
              <a:off x="0" y="0"/>
              <a:ext cx="4389120" cy="1005840"/>
            </a:xfrm>
            <a:prstGeom prst="rect">
              <a:avLst/>
            </a:prstGeom>
          </p:spPr>
          <p:txBody>
            <a:bodyPr anchor="ctr" rtlCol="false" tIns="0" lIns="0" bIns="0" rIns="0"/>
            <a:lstStyle/>
            <a:p>
              <a:pPr algn="l">
                <a:lnSpc>
                  <a:spcPts val="3240"/>
                </a:lnSpc>
              </a:pPr>
              <a:r>
                <a:rPr lang="en-US" sz="2700" spc="-45">
                  <a:solidFill>
                    <a:srgbClr val="1A1A1A"/>
                  </a:solidFill>
                  <a:latin typeface="TT Drugs"/>
                  <a:ea typeface="TT Drugs"/>
                  <a:cs typeface="TT Drugs"/>
                  <a:sym typeface="TT Drugs"/>
                </a:rPr>
                <a:t>Complicity</a:t>
              </a:r>
            </a:p>
          </p:txBody>
        </p:sp>
      </p:grpSp>
      <p:grpSp>
        <p:nvGrpSpPr>
          <p:cNvPr name="Group 52" id="52"/>
          <p:cNvGrpSpPr/>
          <p:nvPr/>
        </p:nvGrpSpPr>
        <p:grpSpPr>
          <a:xfrm rot="0">
            <a:off x="6309360" y="6789420"/>
            <a:ext cx="9875520" cy="754380"/>
            <a:chOff x="0" y="0"/>
            <a:chExt cx="13167360" cy="1005840"/>
          </a:xfrm>
        </p:grpSpPr>
        <p:sp>
          <p:nvSpPr>
            <p:cNvPr name="Freeform 53" id="53"/>
            <p:cNvSpPr/>
            <p:nvPr/>
          </p:nvSpPr>
          <p:spPr>
            <a:xfrm flipH="false" flipV="false" rot="0">
              <a:off x="0" y="0"/>
              <a:ext cx="13167361" cy="1005840"/>
            </a:xfrm>
            <a:custGeom>
              <a:avLst/>
              <a:gdLst/>
              <a:ahLst/>
              <a:cxnLst/>
              <a:rect r="r" b="b" t="t" l="l"/>
              <a:pathLst>
                <a:path h="1005840" w="13167361">
                  <a:moveTo>
                    <a:pt x="0" y="0"/>
                  </a:moveTo>
                  <a:lnTo>
                    <a:pt x="13167361" y="0"/>
                  </a:lnTo>
                  <a:lnTo>
                    <a:pt x="13167361" y="1005840"/>
                  </a:lnTo>
                  <a:lnTo>
                    <a:pt x="0" y="1005840"/>
                  </a:lnTo>
                  <a:close/>
                </a:path>
              </a:pathLst>
            </a:custGeom>
            <a:blipFill>
              <a:blip r:embed="rId2">
                <a:alphaModFix amt="0"/>
              </a:blip>
              <a:stretch>
                <a:fillRect l="0" t="-205076" r="0" b="-205076"/>
              </a:stretch>
            </a:blipFill>
          </p:spPr>
        </p:sp>
        <p:sp>
          <p:nvSpPr>
            <p:cNvPr name="TextBox 54" id="54"/>
            <p:cNvSpPr txBox="true"/>
            <p:nvPr/>
          </p:nvSpPr>
          <p:spPr>
            <a:xfrm>
              <a:off x="0" y="-38100"/>
              <a:ext cx="13167360" cy="1043940"/>
            </a:xfrm>
            <a:prstGeom prst="rect">
              <a:avLst/>
            </a:prstGeom>
          </p:spPr>
          <p:txBody>
            <a:bodyPr anchor="ctr" rtlCol="false" tIns="0" lIns="0" bIns="0" rIns="0"/>
            <a:lstStyle/>
            <a:p>
              <a:pPr algn="l">
                <a:lnSpc>
                  <a:spcPts val="2592"/>
                </a:lnSpc>
              </a:pPr>
              <a:r>
                <a:rPr lang="en-US" sz="1800" i="true">
                  <a:solidFill>
                    <a:srgbClr val="4A4A4A"/>
                  </a:solidFill>
                  <a:latin typeface="TT Drugs Italics"/>
                  <a:ea typeface="TT Drugs Italics"/>
                  <a:cs typeface="TT Drugs Italics"/>
                  <a:sym typeface="TT Drugs Italics"/>
                </a:rPr>
                <a:t>We know what she knows; she knows we know. Nothing has to be explained between us.</a:t>
              </a:r>
            </a:p>
          </p:txBody>
        </p:sp>
      </p:grpSp>
      <p:grpSp>
        <p:nvGrpSpPr>
          <p:cNvPr name="Group 55" id="55"/>
          <p:cNvGrpSpPr/>
          <p:nvPr/>
        </p:nvGrpSpPr>
        <p:grpSpPr>
          <a:xfrm rot="0">
            <a:off x="2052638" y="7539038"/>
            <a:ext cx="14182268" cy="9525"/>
            <a:chOff x="0" y="0"/>
            <a:chExt cx="18909690" cy="12700"/>
          </a:xfrm>
        </p:grpSpPr>
        <p:sp>
          <p:nvSpPr>
            <p:cNvPr name="Freeform 56" id="56"/>
            <p:cNvSpPr/>
            <p:nvPr/>
          </p:nvSpPr>
          <p:spPr>
            <a:xfrm flipH="false" flipV="false" rot="0">
              <a:off x="0" y="0"/>
              <a:ext cx="18909664" cy="12700"/>
            </a:xfrm>
            <a:custGeom>
              <a:avLst/>
              <a:gdLst/>
              <a:ahLst/>
              <a:cxnLst/>
              <a:rect r="r" b="b" t="t" l="l"/>
              <a:pathLst>
                <a:path h="12700" w="18909664">
                  <a:moveTo>
                    <a:pt x="0" y="0"/>
                  </a:moveTo>
                  <a:lnTo>
                    <a:pt x="18909664" y="12700"/>
                  </a:lnTo>
                </a:path>
              </a:pathLst>
            </a:custGeom>
            <a:blipFill>
              <a:blip r:embed="rId2">
                <a:alphaModFix amt="0"/>
              </a:blip>
              <a:stretch>
                <a:fillRect l="0" t="-28962286" r="0" b="-28962286"/>
              </a:stretch>
            </a:blipFill>
            <a:ln w="9525" cap="sq">
              <a:solidFill>
                <a:srgbClr val="B5B3AE"/>
              </a:solidFill>
              <a:prstDash val="solid"/>
              <a:miter/>
            </a:ln>
          </p:spPr>
        </p:sp>
      </p:grpSp>
      <p:grpSp>
        <p:nvGrpSpPr>
          <p:cNvPr name="Group 57" id="57"/>
          <p:cNvGrpSpPr/>
          <p:nvPr/>
        </p:nvGrpSpPr>
        <p:grpSpPr>
          <a:xfrm rot="0">
            <a:off x="2057400" y="7543800"/>
            <a:ext cx="754380" cy="754380"/>
            <a:chOff x="0" y="0"/>
            <a:chExt cx="1005840" cy="1005840"/>
          </a:xfrm>
        </p:grpSpPr>
        <p:sp>
          <p:nvSpPr>
            <p:cNvPr name="Freeform 58" id="58"/>
            <p:cNvSpPr/>
            <p:nvPr/>
          </p:nvSpPr>
          <p:spPr>
            <a:xfrm flipH="false" flipV="false" rot="0">
              <a:off x="0" y="0"/>
              <a:ext cx="1005840" cy="1005840"/>
            </a:xfrm>
            <a:custGeom>
              <a:avLst/>
              <a:gdLst/>
              <a:ahLst/>
              <a:cxnLst/>
              <a:rect r="r" b="b" t="t" l="l"/>
              <a:pathLst>
                <a:path h="1005840" w="1005840">
                  <a:moveTo>
                    <a:pt x="0" y="0"/>
                  </a:moveTo>
                  <a:lnTo>
                    <a:pt x="1005840" y="0"/>
                  </a:lnTo>
                  <a:lnTo>
                    <a:pt x="1005840" y="1005840"/>
                  </a:lnTo>
                  <a:lnTo>
                    <a:pt x="0" y="1005840"/>
                  </a:lnTo>
                  <a:close/>
                </a:path>
              </a:pathLst>
            </a:custGeom>
            <a:blipFill>
              <a:blip r:embed="rId2">
                <a:alphaModFix amt="0"/>
              </a:blip>
              <a:stretch>
                <a:fillRect l="-78303" t="0" r="-78303" b="0"/>
              </a:stretch>
            </a:blipFill>
          </p:spPr>
        </p:sp>
        <p:sp>
          <p:nvSpPr>
            <p:cNvPr name="TextBox 59" id="59"/>
            <p:cNvSpPr txBox="true"/>
            <p:nvPr/>
          </p:nvSpPr>
          <p:spPr>
            <a:xfrm>
              <a:off x="0" y="-9525"/>
              <a:ext cx="1005840" cy="1015365"/>
            </a:xfrm>
            <a:prstGeom prst="rect">
              <a:avLst/>
            </a:prstGeom>
          </p:spPr>
          <p:txBody>
            <a:bodyPr anchor="ctr" rtlCol="false" tIns="0" lIns="0" bIns="0" rIns="0"/>
            <a:lstStyle/>
            <a:p>
              <a:pPr algn="l">
                <a:lnSpc>
                  <a:spcPts val="2520"/>
                </a:lnSpc>
              </a:pPr>
              <a:r>
                <a:rPr lang="en-US" sz="2100" i="true">
                  <a:solidFill>
                    <a:srgbClr val="8E5D40"/>
                  </a:solidFill>
                  <a:latin typeface="TT Drugs Italics"/>
                  <a:ea typeface="TT Drugs Italics"/>
                  <a:cs typeface="TT Drugs Italics"/>
                  <a:sym typeface="TT Drugs Italics"/>
                </a:rPr>
                <a:t>iv.</a:t>
              </a:r>
            </a:p>
          </p:txBody>
        </p:sp>
      </p:grpSp>
      <p:grpSp>
        <p:nvGrpSpPr>
          <p:cNvPr name="Group 60" id="60"/>
          <p:cNvGrpSpPr/>
          <p:nvPr/>
        </p:nvGrpSpPr>
        <p:grpSpPr>
          <a:xfrm rot="0">
            <a:off x="2880360" y="7543800"/>
            <a:ext cx="3291840" cy="754380"/>
            <a:chOff x="0" y="0"/>
            <a:chExt cx="4389120" cy="1005840"/>
          </a:xfrm>
        </p:grpSpPr>
        <p:sp>
          <p:nvSpPr>
            <p:cNvPr name="Freeform 61" id="61"/>
            <p:cNvSpPr/>
            <p:nvPr/>
          </p:nvSpPr>
          <p:spPr>
            <a:xfrm flipH="false" flipV="false" rot="0">
              <a:off x="0" y="0"/>
              <a:ext cx="4389120" cy="1005840"/>
            </a:xfrm>
            <a:custGeom>
              <a:avLst/>
              <a:gdLst/>
              <a:ahLst/>
              <a:cxnLst/>
              <a:rect r="r" b="b" t="t" l="l"/>
              <a:pathLst>
                <a:path h="1005840" w="4389120">
                  <a:moveTo>
                    <a:pt x="0" y="0"/>
                  </a:moveTo>
                  <a:lnTo>
                    <a:pt x="4389120" y="0"/>
                  </a:lnTo>
                  <a:lnTo>
                    <a:pt x="4389120" y="1005840"/>
                  </a:lnTo>
                  <a:lnTo>
                    <a:pt x="0" y="1005840"/>
                  </a:lnTo>
                  <a:close/>
                </a:path>
              </a:pathLst>
            </a:custGeom>
            <a:blipFill>
              <a:blip r:embed="rId2">
                <a:alphaModFix amt="0"/>
              </a:blip>
              <a:stretch>
                <a:fillRect l="0" t="-35025" r="0" b="-35025"/>
              </a:stretch>
            </a:blipFill>
          </p:spPr>
        </p:sp>
        <p:sp>
          <p:nvSpPr>
            <p:cNvPr name="TextBox 62" id="62"/>
            <p:cNvSpPr txBox="true"/>
            <p:nvPr/>
          </p:nvSpPr>
          <p:spPr>
            <a:xfrm>
              <a:off x="0" y="0"/>
              <a:ext cx="4389120" cy="1005840"/>
            </a:xfrm>
            <a:prstGeom prst="rect">
              <a:avLst/>
            </a:prstGeom>
          </p:spPr>
          <p:txBody>
            <a:bodyPr anchor="ctr" rtlCol="false" tIns="0" lIns="0" bIns="0" rIns="0"/>
            <a:lstStyle/>
            <a:p>
              <a:pPr algn="l">
                <a:lnSpc>
                  <a:spcPts val="3240"/>
                </a:lnSpc>
              </a:pPr>
              <a:r>
                <a:rPr lang="en-US" sz="2700" spc="-45">
                  <a:solidFill>
                    <a:srgbClr val="1A1A1A"/>
                  </a:solidFill>
                  <a:latin typeface="TT Drugs"/>
                  <a:ea typeface="TT Drugs"/>
                  <a:cs typeface="TT Drugs"/>
                  <a:sym typeface="TT Drugs"/>
                </a:rPr>
                <a:t>Discernment</a:t>
              </a:r>
            </a:p>
          </p:txBody>
        </p:sp>
      </p:grpSp>
      <p:grpSp>
        <p:nvGrpSpPr>
          <p:cNvPr name="Group 63" id="63"/>
          <p:cNvGrpSpPr/>
          <p:nvPr/>
        </p:nvGrpSpPr>
        <p:grpSpPr>
          <a:xfrm rot="0">
            <a:off x="6309360" y="7543800"/>
            <a:ext cx="9875520" cy="754380"/>
            <a:chOff x="0" y="0"/>
            <a:chExt cx="13167360" cy="1005840"/>
          </a:xfrm>
        </p:grpSpPr>
        <p:sp>
          <p:nvSpPr>
            <p:cNvPr name="Freeform 64" id="64"/>
            <p:cNvSpPr/>
            <p:nvPr/>
          </p:nvSpPr>
          <p:spPr>
            <a:xfrm flipH="false" flipV="false" rot="0">
              <a:off x="0" y="0"/>
              <a:ext cx="13167361" cy="1005840"/>
            </a:xfrm>
            <a:custGeom>
              <a:avLst/>
              <a:gdLst/>
              <a:ahLst/>
              <a:cxnLst/>
              <a:rect r="r" b="b" t="t" l="l"/>
              <a:pathLst>
                <a:path h="1005840" w="13167361">
                  <a:moveTo>
                    <a:pt x="0" y="0"/>
                  </a:moveTo>
                  <a:lnTo>
                    <a:pt x="13167361" y="0"/>
                  </a:lnTo>
                  <a:lnTo>
                    <a:pt x="13167361" y="1005840"/>
                  </a:lnTo>
                  <a:lnTo>
                    <a:pt x="0" y="1005840"/>
                  </a:lnTo>
                  <a:close/>
                </a:path>
              </a:pathLst>
            </a:custGeom>
            <a:blipFill>
              <a:blip r:embed="rId2">
                <a:alphaModFix amt="0"/>
              </a:blip>
              <a:stretch>
                <a:fillRect l="0" t="-205076" r="0" b="-205076"/>
              </a:stretch>
            </a:blipFill>
          </p:spPr>
        </p:sp>
        <p:sp>
          <p:nvSpPr>
            <p:cNvPr name="TextBox 65" id="65"/>
            <p:cNvSpPr txBox="true"/>
            <p:nvPr/>
          </p:nvSpPr>
          <p:spPr>
            <a:xfrm>
              <a:off x="0" y="-38100"/>
              <a:ext cx="13167360" cy="1043940"/>
            </a:xfrm>
            <a:prstGeom prst="rect">
              <a:avLst/>
            </a:prstGeom>
          </p:spPr>
          <p:txBody>
            <a:bodyPr anchor="ctr" rtlCol="false" tIns="0" lIns="0" bIns="0" rIns="0"/>
            <a:lstStyle/>
            <a:p>
              <a:pPr algn="l">
                <a:lnSpc>
                  <a:spcPts val="2592"/>
                </a:lnSpc>
              </a:pPr>
              <a:r>
                <a:rPr lang="en-US" sz="1800" i="true">
                  <a:solidFill>
                    <a:srgbClr val="4A4A4A"/>
                  </a:solidFill>
                  <a:latin typeface="TT Drugs Italics"/>
                  <a:ea typeface="TT Drugs Italics"/>
                  <a:cs typeface="TT Drugs Italics"/>
                  <a:sym typeface="TT Drugs Italics"/>
                </a:rPr>
                <a:t>The editor's eye. The judgement that gives the curation its weight. A little of the cool, classic verdict.</a:t>
              </a:r>
            </a:p>
          </p:txBody>
        </p:sp>
      </p:grpSp>
      <p:grpSp>
        <p:nvGrpSpPr>
          <p:cNvPr name="Group 66" id="66"/>
          <p:cNvGrpSpPr/>
          <p:nvPr/>
        </p:nvGrpSpPr>
        <p:grpSpPr>
          <a:xfrm rot="0">
            <a:off x="2052638" y="8293418"/>
            <a:ext cx="14182268" cy="9525"/>
            <a:chOff x="0" y="0"/>
            <a:chExt cx="18909690" cy="12700"/>
          </a:xfrm>
        </p:grpSpPr>
        <p:sp>
          <p:nvSpPr>
            <p:cNvPr name="Freeform 67" id="67"/>
            <p:cNvSpPr/>
            <p:nvPr/>
          </p:nvSpPr>
          <p:spPr>
            <a:xfrm flipH="false" flipV="false" rot="0">
              <a:off x="0" y="0"/>
              <a:ext cx="18909664" cy="12700"/>
            </a:xfrm>
            <a:custGeom>
              <a:avLst/>
              <a:gdLst/>
              <a:ahLst/>
              <a:cxnLst/>
              <a:rect r="r" b="b" t="t" l="l"/>
              <a:pathLst>
                <a:path h="12700" w="18909664">
                  <a:moveTo>
                    <a:pt x="0" y="0"/>
                  </a:moveTo>
                  <a:lnTo>
                    <a:pt x="18909664" y="12700"/>
                  </a:lnTo>
                </a:path>
              </a:pathLst>
            </a:custGeom>
            <a:blipFill>
              <a:blip r:embed="rId2">
                <a:alphaModFix amt="0"/>
              </a:blip>
              <a:stretch>
                <a:fillRect l="0" t="-28962286" r="0" b="-28962286"/>
              </a:stretch>
            </a:blipFill>
            <a:ln w="9525" cap="sq">
              <a:solidFill>
                <a:srgbClr val="B5B3AE"/>
              </a:solidFill>
              <a:prstDash val="solid"/>
              <a:miter/>
            </a:ln>
          </p:spPr>
        </p:sp>
      </p:grpSp>
      <p:grpSp>
        <p:nvGrpSpPr>
          <p:cNvPr name="Group 68" id="68"/>
          <p:cNvGrpSpPr/>
          <p:nvPr/>
        </p:nvGrpSpPr>
        <p:grpSpPr>
          <a:xfrm rot="0">
            <a:off x="2057400" y="8298180"/>
            <a:ext cx="754380" cy="754380"/>
            <a:chOff x="0" y="0"/>
            <a:chExt cx="1005840" cy="1005840"/>
          </a:xfrm>
        </p:grpSpPr>
        <p:sp>
          <p:nvSpPr>
            <p:cNvPr name="Freeform 69" id="69"/>
            <p:cNvSpPr/>
            <p:nvPr/>
          </p:nvSpPr>
          <p:spPr>
            <a:xfrm flipH="false" flipV="false" rot="0">
              <a:off x="0" y="0"/>
              <a:ext cx="1005840" cy="1005840"/>
            </a:xfrm>
            <a:custGeom>
              <a:avLst/>
              <a:gdLst/>
              <a:ahLst/>
              <a:cxnLst/>
              <a:rect r="r" b="b" t="t" l="l"/>
              <a:pathLst>
                <a:path h="1005840" w="1005840">
                  <a:moveTo>
                    <a:pt x="0" y="0"/>
                  </a:moveTo>
                  <a:lnTo>
                    <a:pt x="1005840" y="0"/>
                  </a:lnTo>
                  <a:lnTo>
                    <a:pt x="1005840" y="1005840"/>
                  </a:lnTo>
                  <a:lnTo>
                    <a:pt x="0" y="1005840"/>
                  </a:lnTo>
                  <a:close/>
                </a:path>
              </a:pathLst>
            </a:custGeom>
            <a:blipFill>
              <a:blip r:embed="rId2">
                <a:alphaModFix amt="0"/>
              </a:blip>
              <a:stretch>
                <a:fillRect l="-78303" t="0" r="-78303" b="0"/>
              </a:stretch>
            </a:blipFill>
          </p:spPr>
        </p:sp>
        <p:sp>
          <p:nvSpPr>
            <p:cNvPr name="TextBox 70" id="70"/>
            <p:cNvSpPr txBox="true"/>
            <p:nvPr/>
          </p:nvSpPr>
          <p:spPr>
            <a:xfrm>
              <a:off x="0" y="-9525"/>
              <a:ext cx="1005840" cy="1015365"/>
            </a:xfrm>
            <a:prstGeom prst="rect">
              <a:avLst/>
            </a:prstGeom>
          </p:spPr>
          <p:txBody>
            <a:bodyPr anchor="ctr" rtlCol="false" tIns="0" lIns="0" bIns="0" rIns="0"/>
            <a:lstStyle/>
            <a:p>
              <a:pPr algn="l">
                <a:lnSpc>
                  <a:spcPts val="2520"/>
                </a:lnSpc>
              </a:pPr>
              <a:r>
                <a:rPr lang="en-US" sz="2100" i="true">
                  <a:solidFill>
                    <a:srgbClr val="8E5D40"/>
                  </a:solidFill>
                  <a:latin typeface="TT Drugs Italics"/>
                  <a:ea typeface="TT Drugs Italics"/>
                  <a:cs typeface="TT Drugs Italics"/>
                  <a:sym typeface="TT Drugs Italics"/>
                </a:rPr>
                <a:t>v.</a:t>
              </a:r>
            </a:p>
          </p:txBody>
        </p:sp>
      </p:grpSp>
      <p:grpSp>
        <p:nvGrpSpPr>
          <p:cNvPr name="Group 71" id="71"/>
          <p:cNvGrpSpPr/>
          <p:nvPr/>
        </p:nvGrpSpPr>
        <p:grpSpPr>
          <a:xfrm rot="0">
            <a:off x="2880360" y="8298180"/>
            <a:ext cx="3291840" cy="754380"/>
            <a:chOff x="0" y="0"/>
            <a:chExt cx="4389120" cy="1005840"/>
          </a:xfrm>
        </p:grpSpPr>
        <p:sp>
          <p:nvSpPr>
            <p:cNvPr name="Freeform 72" id="72"/>
            <p:cNvSpPr/>
            <p:nvPr/>
          </p:nvSpPr>
          <p:spPr>
            <a:xfrm flipH="false" flipV="false" rot="0">
              <a:off x="0" y="0"/>
              <a:ext cx="4389120" cy="1005840"/>
            </a:xfrm>
            <a:custGeom>
              <a:avLst/>
              <a:gdLst/>
              <a:ahLst/>
              <a:cxnLst/>
              <a:rect r="r" b="b" t="t" l="l"/>
              <a:pathLst>
                <a:path h="1005840" w="4389120">
                  <a:moveTo>
                    <a:pt x="0" y="0"/>
                  </a:moveTo>
                  <a:lnTo>
                    <a:pt x="4389120" y="0"/>
                  </a:lnTo>
                  <a:lnTo>
                    <a:pt x="4389120" y="1005840"/>
                  </a:lnTo>
                  <a:lnTo>
                    <a:pt x="0" y="1005840"/>
                  </a:lnTo>
                  <a:close/>
                </a:path>
              </a:pathLst>
            </a:custGeom>
            <a:blipFill>
              <a:blip r:embed="rId2">
                <a:alphaModFix amt="0"/>
              </a:blip>
              <a:stretch>
                <a:fillRect l="0" t="-35025" r="0" b="-35025"/>
              </a:stretch>
            </a:blipFill>
          </p:spPr>
        </p:sp>
        <p:sp>
          <p:nvSpPr>
            <p:cNvPr name="TextBox 73" id="73"/>
            <p:cNvSpPr txBox="true"/>
            <p:nvPr/>
          </p:nvSpPr>
          <p:spPr>
            <a:xfrm>
              <a:off x="0" y="0"/>
              <a:ext cx="4389120" cy="1005840"/>
            </a:xfrm>
            <a:prstGeom prst="rect">
              <a:avLst/>
            </a:prstGeom>
          </p:spPr>
          <p:txBody>
            <a:bodyPr anchor="ctr" rtlCol="false" tIns="0" lIns="0" bIns="0" rIns="0"/>
            <a:lstStyle/>
            <a:p>
              <a:pPr algn="l">
                <a:lnSpc>
                  <a:spcPts val="3240"/>
                </a:lnSpc>
              </a:pPr>
              <a:r>
                <a:rPr lang="en-US" sz="2700" spc="-45">
                  <a:solidFill>
                    <a:srgbClr val="1A1A1A"/>
                  </a:solidFill>
                  <a:latin typeface="TT Drugs"/>
                  <a:ea typeface="TT Drugs"/>
                  <a:cs typeface="TT Drugs"/>
                  <a:sym typeface="TT Drugs"/>
                </a:rPr>
                <a:t>Classic cool</a:t>
              </a:r>
            </a:p>
          </p:txBody>
        </p:sp>
      </p:grpSp>
      <p:grpSp>
        <p:nvGrpSpPr>
          <p:cNvPr name="Group 74" id="74"/>
          <p:cNvGrpSpPr/>
          <p:nvPr/>
        </p:nvGrpSpPr>
        <p:grpSpPr>
          <a:xfrm rot="0">
            <a:off x="6309360" y="8298180"/>
            <a:ext cx="9875520" cy="754380"/>
            <a:chOff x="0" y="0"/>
            <a:chExt cx="13167360" cy="1005840"/>
          </a:xfrm>
        </p:grpSpPr>
        <p:sp>
          <p:nvSpPr>
            <p:cNvPr name="Freeform 75" id="75"/>
            <p:cNvSpPr/>
            <p:nvPr/>
          </p:nvSpPr>
          <p:spPr>
            <a:xfrm flipH="false" flipV="false" rot="0">
              <a:off x="0" y="0"/>
              <a:ext cx="13167361" cy="1005840"/>
            </a:xfrm>
            <a:custGeom>
              <a:avLst/>
              <a:gdLst/>
              <a:ahLst/>
              <a:cxnLst/>
              <a:rect r="r" b="b" t="t" l="l"/>
              <a:pathLst>
                <a:path h="1005840" w="13167361">
                  <a:moveTo>
                    <a:pt x="0" y="0"/>
                  </a:moveTo>
                  <a:lnTo>
                    <a:pt x="13167361" y="0"/>
                  </a:lnTo>
                  <a:lnTo>
                    <a:pt x="13167361" y="1005840"/>
                  </a:lnTo>
                  <a:lnTo>
                    <a:pt x="0" y="1005840"/>
                  </a:lnTo>
                  <a:close/>
                </a:path>
              </a:pathLst>
            </a:custGeom>
            <a:blipFill>
              <a:blip r:embed="rId2">
                <a:alphaModFix amt="0"/>
              </a:blip>
              <a:stretch>
                <a:fillRect l="0" t="-205076" r="0" b="-205076"/>
              </a:stretch>
            </a:blipFill>
          </p:spPr>
        </p:sp>
        <p:sp>
          <p:nvSpPr>
            <p:cNvPr name="TextBox 76" id="76"/>
            <p:cNvSpPr txBox="true"/>
            <p:nvPr/>
          </p:nvSpPr>
          <p:spPr>
            <a:xfrm>
              <a:off x="0" y="-38100"/>
              <a:ext cx="13167360" cy="1043940"/>
            </a:xfrm>
            <a:prstGeom prst="rect">
              <a:avLst/>
            </a:prstGeom>
          </p:spPr>
          <p:txBody>
            <a:bodyPr anchor="ctr" rtlCol="false" tIns="0" lIns="0" bIns="0" rIns="0"/>
            <a:lstStyle/>
            <a:p>
              <a:pPr algn="l">
                <a:lnSpc>
                  <a:spcPts val="2592"/>
                </a:lnSpc>
              </a:pPr>
              <a:r>
                <a:rPr lang="en-US" sz="1800" i="true">
                  <a:solidFill>
                    <a:srgbClr val="4A4A4A"/>
                  </a:solidFill>
                  <a:latin typeface="TT Drugs Italics"/>
                  <a:ea typeface="TT Drugs Italics"/>
                  <a:cs typeface="TT Drugs Italics"/>
                  <a:sym typeface="TT Drugs Italics"/>
                </a:rPr>
                <a:t>The confidence of someone who has always been cool, never trying. Devil-Wears-Prada cool — not TikTok cool.</a:t>
              </a:r>
            </a:p>
          </p:txBody>
        </p:sp>
      </p:grpSp>
      <p:grpSp>
        <p:nvGrpSpPr>
          <p:cNvPr name="Group 77" id="77"/>
          <p:cNvGrpSpPr/>
          <p:nvPr/>
        </p:nvGrpSpPr>
        <p:grpSpPr>
          <a:xfrm rot="0">
            <a:off x="2052638" y="9047798"/>
            <a:ext cx="14182268" cy="9525"/>
            <a:chOff x="0" y="0"/>
            <a:chExt cx="18909690" cy="12700"/>
          </a:xfrm>
        </p:grpSpPr>
        <p:sp>
          <p:nvSpPr>
            <p:cNvPr name="Freeform 78" id="78"/>
            <p:cNvSpPr/>
            <p:nvPr/>
          </p:nvSpPr>
          <p:spPr>
            <a:xfrm flipH="false" flipV="false" rot="0">
              <a:off x="0" y="0"/>
              <a:ext cx="18909664" cy="12700"/>
            </a:xfrm>
            <a:custGeom>
              <a:avLst/>
              <a:gdLst/>
              <a:ahLst/>
              <a:cxnLst/>
              <a:rect r="r" b="b" t="t" l="l"/>
              <a:pathLst>
                <a:path h="12700" w="18909664">
                  <a:moveTo>
                    <a:pt x="0" y="0"/>
                  </a:moveTo>
                  <a:lnTo>
                    <a:pt x="18909664" y="12700"/>
                  </a:lnTo>
                </a:path>
              </a:pathLst>
            </a:custGeom>
            <a:blipFill>
              <a:blip r:embed="rId2">
                <a:alphaModFix amt="0"/>
              </a:blip>
              <a:stretch>
                <a:fillRect l="0" t="-28962286" r="0" b="-28962286"/>
              </a:stretch>
            </a:blipFill>
            <a:ln w="9525" cap="sq">
              <a:solidFill>
                <a:srgbClr val="B5B3AE"/>
              </a:solidFill>
              <a:prstDash val="solid"/>
              <a:miter/>
            </a:ln>
          </p:spPr>
        </p:sp>
      </p:grpSp>
      <p:grpSp>
        <p:nvGrpSpPr>
          <p:cNvPr name="Group 79" id="79"/>
          <p:cNvGrpSpPr/>
          <p:nvPr/>
        </p:nvGrpSpPr>
        <p:grpSpPr>
          <a:xfrm rot="0">
            <a:off x="685800" y="9189720"/>
            <a:ext cx="16915943" cy="411480"/>
            <a:chOff x="0" y="0"/>
            <a:chExt cx="22554590" cy="548640"/>
          </a:xfrm>
        </p:grpSpPr>
        <p:sp>
          <p:nvSpPr>
            <p:cNvPr name="Freeform 80" id="80"/>
            <p:cNvSpPr/>
            <p:nvPr/>
          </p:nvSpPr>
          <p:spPr>
            <a:xfrm flipH="false" flipV="false" rot="0">
              <a:off x="0" y="0"/>
              <a:ext cx="22554591" cy="548640"/>
            </a:xfrm>
            <a:custGeom>
              <a:avLst/>
              <a:gdLst/>
              <a:ahLst/>
              <a:cxnLst/>
              <a:rect r="r" b="b" t="t" l="l"/>
              <a:pathLst>
                <a:path h="548640" w="22554591">
                  <a:moveTo>
                    <a:pt x="0" y="0"/>
                  </a:moveTo>
                  <a:lnTo>
                    <a:pt x="22554591" y="0"/>
                  </a:lnTo>
                  <a:lnTo>
                    <a:pt x="22554591" y="548640"/>
                  </a:lnTo>
                  <a:lnTo>
                    <a:pt x="0" y="548640"/>
                  </a:lnTo>
                  <a:close/>
                </a:path>
              </a:pathLst>
            </a:custGeom>
            <a:blipFill>
              <a:blip r:embed="rId2">
                <a:alphaModFix amt="0"/>
              </a:blip>
              <a:stretch>
                <a:fillRect l="0" t="-751029" r="0" b="-751029"/>
              </a:stretch>
            </a:blipFill>
          </p:spPr>
        </p:sp>
        <p:sp>
          <p:nvSpPr>
            <p:cNvPr name="TextBox 81" id="81"/>
            <p:cNvSpPr txBox="true"/>
            <p:nvPr/>
          </p:nvSpPr>
          <p:spPr>
            <a:xfrm>
              <a:off x="0" y="-9525"/>
              <a:ext cx="22554590" cy="558165"/>
            </a:xfrm>
            <a:prstGeom prst="rect">
              <a:avLst/>
            </a:prstGeom>
          </p:spPr>
          <p:txBody>
            <a:bodyPr anchor="ctr" rtlCol="false" tIns="0" lIns="0" bIns="0" rIns="0"/>
            <a:lstStyle/>
            <a:p>
              <a:pPr algn="ctr">
                <a:lnSpc>
                  <a:spcPts val="2520"/>
                </a:lnSpc>
              </a:pPr>
              <a:r>
                <a:rPr lang="en-US" sz="2100" i="true">
                  <a:solidFill>
                    <a:srgbClr val="8E5D40"/>
                  </a:solidFill>
                  <a:latin typeface="TT Drugs Italics"/>
                  <a:ea typeface="TT Drugs Italics"/>
                  <a:cs typeface="TT Drugs Italics"/>
                  <a:sym typeface="TT Drugs Italics"/>
                </a:rPr>
                <a:t>She doesn't need to be impressed. She needs to feel seen.</a:t>
              </a:r>
            </a:p>
          </p:txBody>
        </p:sp>
      </p:grpSp>
      <p:grpSp>
        <p:nvGrpSpPr>
          <p:cNvPr name="Group 82" id="82"/>
          <p:cNvGrpSpPr/>
          <p:nvPr/>
        </p:nvGrpSpPr>
        <p:grpSpPr>
          <a:xfrm rot="0">
            <a:off x="685800" y="9669780"/>
            <a:ext cx="6858000" cy="411480"/>
            <a:chOff x="0" y="0"/>
            <a:chExt cx="9144000" cy="548640"/>
          </a:xfrm>
        </p:grpSpPr>
        <p:sp>
          <p:nvSpPr>
            <p:cNvPr name="Freeform 83" id="83"/>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84" id="84"/>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10  ·  Voice &amp; Tone</a:t>
              </a:r>
            </a:p>
          </p:txBody>
        </p:sp>
      </p:grpSp>
      <p:grpSp>
        <p:nvGrpSpPr>
          <p:cNvPr name="Group 85" id="85"/>
          <p:cNvGrpSpPr/>
          <p:nvPr/>
        </p:nvGrpSpPr>
        <p:grpSpPr>
          <a:xfrm rot="0">
            <a:off x="10743743" y="9669780"/>
            <a:ext cx="6858000" cy="411480"/>
            <a:chOff x="0" y="0"/>
            <a:chExt cx="9144000" cy="548640"/>
          </a:xfrm>
        </p:grpSpPr>
        <p:sp>
          <p:nvSpPr>
            <p:cNvPr name="Freeform 86" id="86"/>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87" id="87"/>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The feeling first  ·  the lexicon follows</a:t>
              </a:r>
            </a:p>
          </p:txBody>
        </p:sp>
      </p:gr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508760"/>
            <a:ext cx="16915943" cy="1754505"/>
            <a:chOff x="0" y="0"/>
            <a:chExt cx="22554590" cy="2339340"/>
          </a:xfrm>
        </p:grpSpPr>
        <p:sp>
          <p:nvSpPr>
            <p:cNvPr name="Freeform 18" id="18"/>
            <p:cNvSpPr/>
            <p:nvPr/>
          </p:nvSpPr>
          <p:spPr>
            <a:xfrm flipH="false" flipV="false" rot="0">
              <a:off x="0" y="0"/>
              <a:ext cx="22554591" cy="2339340"/>
            </a:xfrm>
            <a:custGeom>
              <a:avLst/>
              <a:gdLst/>
              <a:ahLst/>
              <a:cxnLst/>
              <a:rect r="r" b="b" t="t" l="l"/>
              <a:pathLst>
                <a:path h="2339340" w="22554591">
                  <a:moveTo>
                    <a:pt x="0" y="0"/>
                  </a:moveTo>
                  <a:lnTo>
                    <a:pt x="22554591" y="0"/>
                  </a:lnTo>
                  <a:lnTo>
                    <a:pt x="22554591" y="2339340"/>
                  </a:lnTo>
                  <a:lnTo>
                    <a:pt x="0" y="2339340"/>
                  </a:lnTo>
                  <a:close/>
                </a:path>
              </a:pathLst>
            </a:custGeom>
            <a:blipFill>
              <a:blip r:embed="rId2">
                <a:alphaModFix amt="0"/>
              </a:blip>
              <a:stretch>
                <a:fillRect l="0" t="-144866" r="0" b="-130860"/>
              </a:stretch>
            </a:blipFill>
          </p:spPr>
        </p:sp>
        <p:sp>
          <p:nvSpPr>
            <p:cNvPr name="TextBox 19" id="19"/>
            <p:cNvSpPr txBox="true"/>
            <p:nvPr/>
          </p:nvSpPr>
          <p:spPr>
            <a:xfrm>
              <a:off x="0" y="-9525"/>
              <a:ext cx="22554590" cy="2348865"/>
            </a:xfrm>
            <a:prstGeom prst="rect">
              <a:avLst/>
            </a:prstGeom>
          </p:spPr>
          <p:txBody>
            <a:bodyPr anchor="ctr" rtlCol="false" tIns="0" lIns="0" bIns="0" rIns="0"/>
            <a:lstStyle/>
            <a:p>
              <a:pPr algn="ctr">
                <a:lnSpc>
                  <a:spcPts val="10800"/>
                </a:lnSpc>
              </a:pPr>
              <a:r>
                <a:rPr lang="en-US" sz="9000" spc="-150">
                  <a:solidFill>
                    <a:srgbClr val="1A1A1A"/>
                  </a:solidFill>
                  <a:latin typeface="TT Drugs"/>
                  <a:ea typeface="TT Drugs"/>
                  <a:cs typeface="TT Drugs"/>
                  <a:sym typeface="TT Drugs"/>
                </a:rPr>
                <a:t>Tagline Hierarchy</a:t>
              </a:r>
            </a:p>
          </p:txBody>
        </p:sp>
      </p:grpSp>
      <p:grpSp>
        <p:nvGrpSpPr>
          <p:cNvPr name="Group 20" id="20"/>
          <p:cNvGrpSpPr/>
          <p:nvPr/>
        </p:nvGrpSpPr>
        <p:grpSpPr>
          <a:xfrm rot="0">
            <a:off x="685800" y="3017520"/>
            <a:ext cx="16915943" cy="617220"/>
            <a:chOff x="0" y="0"/>
            <a:chExt cx="22554590" cy="822960"/>
          </a:xfrm>
        </p:grpSpPr>
        <p:sp>
          <p:nvSpPr>
            <p:cNvPr name="Freeform 21" id="21"/>
            <p:cNvSpPr/>
            <p:nvPr/>
          </p:nvSpPr>
          <p:spPr>
            <a:xfrm flipH="false" flipV="false" rot="0">
              <a:off x="0" y="0"/>
              <a:ext cx="22554591" cy="822960"/>
            </a:xfrm>
            <a:custGeom>
              <a:avLst/>
              <a:gdLst/>
              <a:ahLst/>
              <a:cxnLst/>
              <a:rect r="r" b="b" t="t" l="l"/>
              <a:pathLst>
                <a:path h="822960" w="22554591">
                  <a:moveTo>
                    <a:pt x="0" y="0"/>
                  </a:moveTo>
                  <a:lnTo>
                    <a:pt x="22554591" y="0"/>
                  </a:lnTo>
                  <a:lnTo>
                    <a:pt x="22554591" y="822960"/>
                  </a:lnTo>
                  <a:lnTo>
                    <a:pt x="0" y="822960"/>
                  </a:lnTo>
                  <a:close/>
                </a:path>
              </a:pathLst>
            </a:custGeom>
            <a:blipFill>
              <a:blip r:embed="rId2">
                <a:alphaModFix amt="0"/>
              </a:blip>
              <a:stretch>
                <a:fillRect l="0" t="-484019" r="0" b="-484019"/>
              </a:stretch>
            </a:blipFill>
          </p:spPr>
        </p:sp>
        <p:sp>
          <p:nvSpPr>
            <p:cNvPr name="TextBox 22" id="22"/>
            <p:cNvSpPr txBox="true"/>
            <p:nvPr/>
          </p:nvSpPr>
          <p:spPr>
            <a:xfrm>
              <a:off x="0" y="-9525"/>
              <a:ext cx="22554590" cy="832485"/>
            </a:xfrm>
            <a:prstGeom prst="rect">
              <a:avLst/>
            </a:prstGeom>
          </p:spPr>
          <p:txBody>
            <a:bodyPr anchor="ctr" rtlCol="false" tIns="0" lIns="0" bIns="0" rIns="0"/>
            <a:lstStyle/>
            <a:p>
              <a:pPr algn="ctr">
                <a:lnSpc>
                  <a:spcPts val="2340"/>
                </a:lnSpc>
              </a:pPr>
              <a:r>
                <a:rPr lang="en-US" sz="1950" i="true">
                  <a:solidFill>
                    <a:srgbClr val="4A4A4A"/>
                  </a:solidFill>
                  <a:latin typeface="TT Drugs Italics"/>
                  <a:ea typeface="TT Drugs Italics"/>
                  <a:cs typeface="TT Drugs Italics"/>
                  <a:sym typeface="TT Drugs Italics"/>
                </a:rPr>
                <a:t>Four lines, each for a specific surface. None of them shouted; none repeated to the point of dilution.</a:t>
              </a:r>
            </a:p>
          </p:txBody>
        </p:sp>
      </p:grpSp>
      <p:grpSp>
        <p:nvGrpSpPr>
          <p:cNvPr name="Group 23" id="23"/>
          <p:cNvGrpSpPr/>
          <p:nvPr/>
        </p:nvGrpSpPr>
        <p:grpSpPr>
          <a:xfrm rot="0">
            <a:off x="2057400" y="4183380"/>
            <a:ext cx="14172743" cy="411480"/>
            <a:chOff x="0" y="0"/>
            <a:chExt cx="18896990" cy="548640"/>
          </a:xfrm>
        </p:grpSpPr>
        <p:sp>
          <p:nvSpPr>
            <p:cNvPr name="Freeform 24" id="24"/>
            <p:cNvSpPr/>
            <p:nvPr/>
          </p:nvSpPr>
          <p:spPr>
            <a:xfrm flipH="false" flipV="false" rot="0">
              <a:off x="0" y="0"/>
              <a:ext cx="18896991" cy="548640"/>
            </a:xfrm>
            <a:custGeom>
              <a:avLst/>
              <a:gdLst/>
              <a:ahLst/>
              <a:cxnLst/>
              <a:rect r="r" b="b" t="t" l="l"/>
              <a:pathLst>
                <a:path h="548640" w="18896991">
                  <a:moveTo>
                    <a:pt x="0" y="0"/>
                  </a:moveTo>
                  <a:lnTo>
                    <a:pt x="18896991" y="0"/>
                  </a:lnTo>
                  <a:lnTo>
                    <a:pt x="18896991" y="548640"/>
                  </a:lnTo>
                  <a:lnTo>
                    <a:pt x="0" y="548640"/>
                  </a:lnTo>
                  <a:close/>
                </a:path>
              </a:pathLst>
            </a:custGeom>
            <a:blipFill>
              <a:blip r:embed="rId2">
                <a:alphaModFix amt="0"/>
              </a:blip>
              <a:stretch>
                <a:fillRect l="0" t="-621129" r="0" b="-621129"/>
              </a:stretch>
            </a:blipFill>
          </p:spPr>
        </p:sp>
        <p:sp>
          <p:nvSpPr>
            <p:cNvPr name="TextBox 25" id="25"/>
            <p:cNvSpPr txBox="true"/>
            <p:nvPr/>
          </p:nvSpPr>
          <p:spPr>
            <a:xfrm>
              <a:off x="0" y="0"/>
              <a:ext cx="18896990" cy="548640"/>
            </a:xfrm>
            <a:prstGeom prst="rect">
              <a:avLst/>
            </a:prstGeom>
          </p:spPr>
          <p:txBody>
            <a:bodyPr anchor="ctr" rtlCol="false" tIns="0" lIns="0" bIns="0" rIns="0"/>
            <a:lstStyle/>
            <a:p>
              <a:pPr algn="l">
                <a:lnSpc>
                  <a:spcPts val="1980"/>
                </a:lnSpc>
              </a:pPr>
              <a:r>
                <a:rPr lang="en-US" sz="1650" i="true" spc="150">
                  <a:solidFill>
                    <a:srgbClr val="8E5D40"/>
                  </a:solidFill>
                  <a:latin typeface="TT Drugs Italics"/>
                  <a:ea typeface="TT Drugs Italics"/>
                  <a:cs typeface="TT Drugs Italics"/>
                  <a:sym typeface="TT Drugs Italics"/>
                </a:rPr>
                <a:t>i.  The brand-surface line</a:t>
              </a:r>
            </a:p>
          </p:txBody>
        </p:sp>
      </p:grpSp>
      <p:grpSp>
        <p:nvGrpSpPr>
          <p:cNvPr name="Group 26" id="26"/>
          <p:cNvGrpSpPr/>
          <p:nvPr/>
        </p:nvGrpSpPr>
        <p:grpSpPr>
          <a:xfrm rot="0">
            <a:off x="2057400" y="4594860"/>
            <a:ext cx="14172743" cy="685800"/>
            <a:chOff x="0" y="0"/>
            <a:chExt cx="18896990" cy="914400"/>
          </a:xfrm>
        </p:grpSpPr>
        <p:sp>
          <p:nvSpPr>
            <p:cNvPr name="Freeform 27" id="27"/>
            <p:cNvSpPr/>
            <p:nvPr/>
          </p:nvSpPr>
          <p:spPr>
            <a:xfrm flipH="false" flipV="false" rot="0">
              <a:off x="0" y="0"/>
              <a:ext cx="18896991" cy="914400"/>
            </a:xfrm>
            <a:custGeom>
              <a:avLst/>
              <a:gdLst/>
              <a:ahLst/>
              <a:cxnLst/>
              <a:rect r="r" b="b" t="t" l="l"/>
              <a:pathLst>
                <a:path h="914400" w="18896991">
                  <a:moveTo>
                    <a:pt x="0" y="0"/>
                  </a:moveTo>
                  <a:lnTo>
                    <a:pt x="18896991" y="0"/>
                  </a:lnTo>
                  <a:lnTo>
                    <a:pt x="18896991" y="914400"/>
                  </a:lnTo>
                  <a:lnTo>
                    <a:pt x="0" y="914400"/>
                  </a:lnTo>
                  <a:close/>
                </a:path>
              </a:pathLst>
            </a:custGeom>
            <a:blipFill>
              <a:blip r:embed="rId2">
                <a:alphaModFix amt="0"/>
              </a:blip>
              <a:stretch>
                <a:fillRect l="0" t="-352677" r="0" b="-352677"/>
              </a:stretch>
            </a:blipFill>
          </p:spPr>
        </p:sp>
        <p:sp>
          <p:nvSpPr>
            <p:cNvPr name="TextBox 28" id="28"/>
            <p:cNvSpPr txBox="true"/>
            <p:nvPr/>
          </p:nvSpPr>
          <p:spPr>
            <a:xfrm>
              <a:off x="0" y="0"/>
              <a:ext cx="18896990" cy="914400"/>
            </a:xfrm>
            <a:prstGeom prst="rect">
              <a:avLst/>
            </a:prstGeom>
          </p:spPr>
          <p:txBody>
            <a:bodyPr anchor="ctr" rtlCol="false" tIns="0" lIns="0" bIns="0" rIns="0"/>
            <a:lstStyle/>
            <a:p>
              <a:pPr algn="l">
                <a:lnSpc>
                  <a:spcPts val="3960"/>
                </a:lnSpc>
              </a:pPr>
              <a:r>
                <a:rPr lang="en-US" sz="3300" i="true">
                  <a:solidFill>
                    <a:srgbClr val="1A1A1A"/>
                  </a:solidFill>
                  <a:latin typeface="TT Drugs Italics"/>
                  <a:ea typeface="TT Drugs Italics"/>
                  <a:cs typeface="TT Drugs Italics"/>
                  <a:sym typeface="TT Drugs Italics"/>
                </a:rPr>
                <a:t>A Barcelona house of Korean skincare.</a:t>
              </a:r>
            </a:p>
          </p:txBody>
        </p:sp>
      </p:grpSp>
      <p:sp>
        <p:nvSpPr>
          <p:cNvPr name="TextBox 29" id="29"/>
          <p:cNvSpPr txBox="true"/>
          <p:nvPr/>
        </p:nvSpPr>
        <p:spPr>
          <a:xfrm rot="0">
            <a:off x="2057400" y="5325999"/>
            <a:ext cx="14172743" cy="238125"/>
          </a:xfrm>
          <a:prstGeom prst="rect">
            <a:avLst/>
          </a:prstGeom>
        </p:spPr>
        <p:txBody>
          <a:bodyPr anchor="t" rtlCol="false" tIns="0" lIns="0" bIns="0" rIns="0">
            <a:spAutoFit/>
          </a:bodyPr>
          <a:lstStyle/>
          <a:p>
            <a:pPr algn="l">
              <a:lnSpc>
                <a:spcPts val="1800"/>
              </a:lnSpc>
            </a:pPr>
            <a:r>
              <a:rPr lang="en-US" sz="1500">
                <a:solidFill>
                  <a:srgbClr val="8A8A8A"/>
                </a:solidFill>
                <a:latin typeface="TT Drugs"/>
                <a:ea typeface="TT Drugs"/>
                <a:cs typeface="TT Drugs"/>
                <a:sym typeface="TT Drugs"/>
              </a:rPr>
              <a:t>Under the logo. Storefront. Business card. Press boilerplate.</a:t>
            </a:r>
          </a:p>
        </p:txBody>
      </p:sp>
      <p:grpSp>
        <p:nvGrpSpPr>
          <p:cNvPr name="Group 30" id="30"/>
          <p:cNvGrpSpPr/>
          <p:nvPr/>
        </p:nvGrpSpPr>
        <p:grpSpPr>
          <a:xfrm rot="0">
            <a:off x="2052638" y="5851970"/>
            <a:ext cx="14182268" cy="9525"/>
            <a:chOff x="0" y="0"/>
            <a:chExt cx="18909690" cy="12700"/>
          </a:xfrm>
        </p:grpSpPr>
        <p:sp>
          <p:nvSpPr>
            <p:cNvPr name="Freeform 31" id="31"/>
            <p:cNvSpPr/>
            <p:nvPr/>
          </p:nvSpPr>
          <p:spPr>
            <a:xfrm flipH="false" flipV="false" rot="0">
              <a:off x="0" y="0"/>
              <a:ext cx="18909664" cy="12700"/>
            </a:xfrm>
            <a:custGeom>
              <a:avLst/>
              <a:gdLst/>
              <a:ahLst/>
              <a:cxnLst/>
              <a:rect r="r" b="b" t="t" l="l"/>
              <a:pathLst>
                <a:path h="12700" w="18909664">
                  <a:moveTo>
                    <a:pt x="0" y="0"/>
                  </a:moveTo>
                  <a:lnTo>
                    <a:pt x="18909664" y="12700"/>
                  </a:lnTo>
                </a:path>
              </a:pathLst>
            </a:custGeom>
            <a:blipFill>
              <a:blip r:embed="rId2">
                <a:alphaModFix amt="0"/>
              </a:blip>
              <a:stretch>
                <a:fillRect l="0" t="-28962286" r="0" b="-28962286"/>
              </a:stretch>
            </a:blipFill>
            <a:ln w="9525" cap="sq">
              <a:solidFill>
                <a:srgbClr val="B5B3AE"/>
              </a:solidFill>
              <a:prstDash val="solid"/>
              <a:miter/>
            </a:ln>
          </p:spPr>
        </p:sp>
      </p:grpSp>
      <p:grpSp>
        <p:nvGrpSpPr>
          <p:cNvPr name="Group 32" id="32"/>
          <p:cNvGrpSpPr/>
          <p:nvPr/>
        </p:nvGrpSpPr>
        <p:grpSpPr>
          <a:xfrm rot="0">
            <a:off x="2057400" y="5445252"/>
            <a:ext cx="14172743" cy="411480"/>
            <a:chOff x="0" y="0"/>
            <a:chExt cx="18896990" cy="548640"/>
          </a:xfrm>
        </p:grpSpPr>
        <p:sp>
          <p:nvSpPr>
            <p:cNvPr name="Freeform 33" id="33"/>
            <p:cNvSpPr/>
            <p:nvPr/>
          </p:nvSpPr>
          <p:spPr>
            <a:xfrm flipH="false" flipV="false" rot="0">
              <a:off x="0" y="0"/>
              <a:ext cx="18896991" cy="548640"/>
            </a:xfrm>
            <a:custGeom>
              <a:avLst/>
              <a:gdLst/>
              <a:ahLst/>
              <a:cxnLst/>
              <a:rect r="r" b="b" t="t" l="l"/>
              <a:pathLst>
                <a:path h="548640" w="18896991">
                  <a:moveTo>
                    <a:pt x="0" y="0"/>
                  </a:moveTo>
                  <a:lnTo>
                    <a:pt x="18896991" y="0"/>
                  </a:lnTo>
                  <a:lnTo>
                    <a:pt x="18896991" y="548640"/>
                  </a:lnTo>
                  <a:lnTo>
                    <a:pt x="0" y="548640"/>
                  </a:lnTo>
                  <a:close/>
                </a:path>
              </a:pathLst>
            </a:custGeom>
            <a:blipFill>
              <a:blip r:embed="rId2">
                <a:alphaModFix amt="0"/>
              </a:blip>
              <a:stretch>
                <a:fillRect l="0" t="-621129" r="0" b="-621129"/>
              </a:stretch>
            </a:blipFill>
          </p:spPr>
        </p:sp>
        <p:sp>
          <p:nvSpPr>
            <p:cNvPr name="TextBox 34" id="34"/>
            <p:cNvSpPr txBox="true"/>
            <p:nvPr/>
          </p:nvSpPr>
          <p:spPr>
            <a:xfrm>
              <a:off x="0" y="0"/>
              <a:ext cx="18896990" cy="548640"/>
            </a:xfrm>
            <a:prstGeom prst="rect">
              <a:avLst/>
            </a:prstGeom>
          </p:spPr>
          <p:txBody>
            <a:bodyPr anchor="ctr" rtlCol="false" tIns="0" lIns="0" bIns="0" rIns="0"/>
            <a:lstStyle/>
            <a:p>
              <a:pPr algn="l">
                <a:lnSpc>
                  <a:spcPts val="1980"/>
                </a:lnSpc>
              </a:pPr>
              <a:r>
                <a:rPr lang="en-US" sz="1650" i="true" spc="150">
                  <a:solidFill>
                    <a:srgbClr val="8E5D40"/>
                  </a:solidFill>
                  <a:latin typeface="TT Drugs Italics"/>
                  <a:ea typeface="TT Drugs Italics"/>
                  <a:cs typeface="TT Drugs Italics"/>
                  <a:sym typeface="TT Drugs Italics"/>
                </a:rPr>
                <a:t>ii.  The worldview line</a:t>
              </a:r>
            </a:p>
          </p:txBody>
        </p:sp>
      </p:grpSp>
      <p:grpSp>
        <p:nvGrpSpPr>
          <p:cNvPr name="Group 35" id="35"/>
          <p:cNvGrpSpPr/>
          <p:nvPr/>
        </p:nvGrpSpPr>
        <p:grpSpPr>
          <a:xfrm rot="0">
            <a:off x="2057400" y="5856732"/>
            <a:ext cx="14172743" cy="685800"/>
            <a:chOff x="0" y="0"/>
            <a:chExt cx="18896990" cy="914400"/>
          </a:xfrm>
        </p:grpSpPr>
        <p:sp>
          <p:nvSpPr>
            <p:cNvPr name="Freeform 36" id="36"/>
            <p:cNvSpPr/>
            <p:nvPr/>
          </p:nvSpPr>
          <p:spPr>
            <a:xfrm flipH="false" flipV="false" rot="0">
              <a:off x="0" y="0"/>
              <a:ext cx="18896991" cy="914400"/>
            </a:xfrm>
            <a:custGeom>
              <a:avLst/>
              <a:gdLst/>
              <a:ahLst/>
              <a:cxnLst/>
              <a:rect r="r" b="b" t="t" l="l"/>
              <a:pathLst>
                <a:path h="914400" w="18896991">
                  <a:moveTo>
                    <a:pt x="0" y="0"/>
                  </a:moveTo>
                  <a:lnTo>
                    <a:pt x="18896991" y="0"/>
                  </a:lnTo>
                  <a:lnTo>
                    <a:pt x="18896991" y="914400"/>
                  </a:lnTo>
                  <a:lnTo>
                    <a:pt x="0" y="914400"/>
                  </a:lnTo>
                  <a:close/>
                </a:path>
              </a:pathLst>
            </a:custGeom>
            <a:blipFill>
              <a:blip r:embed="rId2">
                <a:alphaModFix amt="0"/>
              </a:blip>
              <a:stretch>
                <a:fillRect l="0" t="-352677" r="0" b="-352677"/>
              </a:stretch>
            </a:blipFill>
          </p:spPr>
        </p:sp>
        <p:sp>
          <p:nvSpPr>
            <p:cNvPr name="TextBox 37" id="37"/>
            <p:cNvSpPr txBox="true"/>
            <p:nvPr/>
          </p:nvSpPr>
          <p:spPr>
            <a:xfrm>
              <a:off x="0" y="0"/>
              <a:ext cx="18896990" cy="914400"/>
            </a:xfrm>
            <a:prstGeom prst="rect">
              <a:avLst/>
            </a:prstGeom>
          </p:spPr>
          <p:txBody>
            <a:bodyPr anchor="ctr" rtlCol="false" tIns="0" lIns="0" bIns="0" rIns="0"/>
            <a:lstStyle/>
            <a:p>
              <a:pPr algn="l">
                <a:lnSpc>
                  <a:spcPts val="3960"/>
                </a:lnSpc>
              </a:pPr>
              <a:r>
                <a:rPr lang="en-US" sz="3300" i="true">
                  <a:solidFill>
                    <a:srgbClr val="1A1A1A"/>
                  </a:solidFill>
                  <a:latin typeface="TT Drugs Italics"/>
                  <a:ea typeface="TT Drugs Italics"/>
                  <a:cs typeface="TT Drugs Italics"/>
                  <a:sym typeface="TT Drugs Italics"/>
                </a:rPr>
                <a:t>Where skincare becomes a timeless promise.</a:t>
              </a:r>
            </a:p>
          </p:txBody>
        </p:sp>
      </p:grpSp>
      <p:sp>
        <p:nvSpPr>
          <p:cNvPr name="TextBox 38" id="38"/>
          <p:cNvSpPr txBox="true"/>
          <p:nvPr/>
        </p:nvSpPr>
        <p:spPr>
          <a:xfrm rot="0">
            <a:off x="2057400" y="6587871"/>
            <a:ext cx="14172743" cy="238125"/>
          </a:xfrm>
          <a:prstGeom prst="rect">
            <a:avLst/>
          </a:prstGeom>
        </p:spPr>
        <p:txBody>
          <a:bodyPr anchor="t" rtlCol="false" tIns="0" lIns="0" bIns="0" rIns="0">
            <a:spAutoFit/>
          </a:bodyPr>
          <a:lstStyle/>
          <a:p>
            <a:pPr algn="l">
              <a:lnSpc>
                <a:spcPts val="1800"/>
              </a:lnSpc>
            </a:pPr>
            <a:r>
              <a:rPr lang="en-US" sz="1500">
                <a:solidFill>
                  <a:srgbClr val="8A8A8A"/>
                </a:solidFill>
                <a:latin typeface="TT Drugs"/>
                <a:ea typeface="TT Drugs"/>
                <a:cs typeface="TT Drugs"/>
                <a:sym typeface="TT Drugs"/>
              </a:rPr>
              <a:t>The brand book line. Cover, manifesto, window — reserved for moments that earn the weight.</a:t>
            </a:r>
          </a:p>
        </p:txBody>
      </p:sp>
      <p:grpSp>
        <p:nvGrpSpPr>
          <p:cNvPr name="Group 39" id="39"/>
          <p:cNvGrpSpPr/>
          <p:nvPr/>
        </p:nvGrpSpPr>
        <p:grpSpPr>
          <a:xfrm rot="0">
            <a:off x="2052638" y="7113842"/>
            <a:ext cx="14182268" cy="9525"/>
            <a:chOff x="0" y="0"/>
            <a:chExt cx="18909690" cy="12700"/>
          </a:xfrm>
        </p:grpSpPr>
        <p:sp>
          <p:nvSpPr>
            <p:cNvPr name="Freeform 40" id="40"/>
            <p:cNvSpPr/>
            <p:nvPr/>
          </p:nvSpPr>
          <p:spPr>
            <a:xfrm flipH="false" flipV="false" rot="0">
              <a:off x="0" y="0"/>
              <a:ext cx="18909664" cy="12700"/>
            </a:xfrm>
            <a:custGeom>
              <a:avLst/>
              <a:gdLst/>
              <a:ahLst/>
              <a:cxnLst/>
              <a:rect r="r" b="b" t="t" l="l"/>
              <a:pathLst>
                <a:path h="12700" w="18909664">
                  <a:moveTo>
                    <a:pt x="0" y="0"/>
                  </a:moveTo>
                  <a:lnTo>
                    <a:pt x="18909664" y="12700"/>
                  </a:lnTo>
                </a:path>
              </a:pathLst>
            </a:custGeom>
            <a:blipFill>
              <a:blip r:embed="rId2">
                <a:alphaModFix amt="0"/>
              </a:blip>
              <a:stretch>
                <a:fillRect l="0" t="-28962286" r="0" b="-28962286"/>
              </a:stretch>
            </a:blipFill>
            <a:ln w="9525" cap="sq">
              <a:solidFill>
                <a:srgbClr val="B5B3AE"/>
              </a:solidFill>
              <a:prstDash val="solid"/>
              <a:miter/>
            </a:ln>
          </p:spPr>
        </p:sp>
      </p:grpSp>
      <p:grpSp>
        <p:nvGrpSpPr>
          <p:cNvPr name="Group 41" id="41"/>
          <p:cNvGrpSpPr/>
          <p:nvPr/>
        </p:nvGrpSpPr>
        <p:grpSpPr>
          <a:xfrm rot="0">
            <a:off x="2057400" y="6707124"/>
            <a:ext cx="14172743" cy="411480"/>
            <a:chOff x="0" y="0"/>
            <a:chExt cx="18896990" cy="548640"/>
          </a:xfrm>
        </p:grpSpPr>
        <p:sp>
          <p:nvSpPr>
            <p:cNvPr name="Freeform 42" id="42"/>
            <p:cNvSpPr/>
            <p:nvPr/>
          </p:nvSpPr>
          <p:spPr>
            <a:xfrm flipH="false" flipV="false" rot="0">
              <a:off x="0" y="0"/>
              <a:ext cx="18896991" cy="548640"/>
            </a:xfrm>
            <a:custGeom>
              <a:avLst/>
              <a:gdLst/>
              <a:ahLst/>
              <a:cxnLst/>
              <a:rect r="r" b="b" t="t" l="l"/>
              <a:pathLst>
                <a:path h="548640" w="18896991">
                  <a:moveTo>
                    <a:pt x="0" y="0"/>
                  </a:moveTo>
                  <a:lnTo>
                    <a:pt x="18896991" y="0"/>
                  </a:lnTo>
                  <a:lnTo>
                    <a:pt x="18896991" y="548640"/>
                  </a:lnTo>
                  <a:lnTo>
                    <a:pt x="0" y="548640"/>
                  </a:lnTo>
                  <a:close/>
                </a:path>
              </a:pathLst>
            </a:custGeom>
            <a:blipFill>
              <a:blip r:embed="rId2">
                <a:alphaModFix amt="0"/>
              </a:blip>
              <a:stretch>
                <a:fillRect l="0" t="-621129" r="0" b="-621129"/>
              </a:stretch>
            </a:blipFill>
          </p:spPr>
        </p:sp>
        <p:sp>
          <p:nvSpPr>
            <p:cNvPr name="TextBox 43" id="43"/>
            <p:cNvSpPr txBox="true"/>
            <p:nvPr/>
          </p:nvSpPr>
          <p:spPr>
            <a:xfrm>
              <a:off x="0" y="0"/>
              <a:ext cx="18896990" cy="548640"/>
            </a:xfrm>
            <a:prstGeom prst="rect">
              <a:avLst/>
            </a:prstGeom>
          </p:spPr>
          <p:txBody>
            <a:bodyPr anchor="ctr" rtlCol="false" tIns="0" lIns="0" bIns="0" rIns="0"/>
            <a:lstStyle/>
            <a:p>
              <a:pPr algn="l">
                <a:lnSpc>
                  <a:spcPts val="1980"/>
                </a:lnSpc>
              </a:pPr>
              <a:r>
                <a:rPr lang="en-US" sz="1650" i="true" spc="150">
                  <a:solidFill>
                    <a:srgbClr val="8E5D40"/>
                  </a:solidFill>
                  <a:latin typeface="TT Drugs Italics"/>
                  <a:ea typeface="TT Drugs Italics"/>
                  <a:cs typeface="TT Drugs Italics"/>
                  <a:sym typeface="TT Drugs Italics"/>
                </a:rPr>
                <a:t>iii.  The breath line</a:t>
              </a:r>
            </a:p>
          </p:txBody>
        </p:sp>
      </p:grpSp>
      <p:grpSp>
        <p:nvGrpSpPr>
          <p:cNvPr name="Group 44" id="44"/>
          <p:cNvGrpSpPr/>
          <p:nvPr/>
        </p:nvGrpSpPr>
        <p:grpSpPr>
          <a:xfrm rot="0">
            <a:off x="2057400" y="7118604"/>
            <a:ext cx="14172743" cy="685800"/>
            <a:chOff x="0" y="0"/>
            <a:chExt cx="18896990" cy="914400"/>
          </a:xfrm>
        </p:grpSpPr>
        <p:sp>
          <p:nvSpPr>
            <p:cNvPr name="Freeform 45" id="45"/>
            <p:cNvSpPr/>
            <p:nvPr/>
          </p:nvSpPr>
          <p:spPr>
            <a:xfrm flipH="false" flipV="false" rot="0">
              <a:off x="0" y="0"/>
              <a:ext cx="18896991" cy="914400"/>
            </a:xfrm>
            <a:custGeom>
              <a:avLst/>
              <a:gdLst/>
              <a:ahLst/>
              <a:cxnLst/>
              <a:rect r="r" b="b" t="t" l="l"/>
              <a:pathLst>
                <a:path h="914400" w="18896991">
                  <a:moveTo>
                    <a:pt x="0" y="0"/>
                  </a:moveTo>
                  <a:lnTo>
                    <a:pt x="18896991" y="0"/>
                  </a:lnTo>
                  <a:lnTo>
                    <a:pt x="18896991" y="914400"/>
                  </a:lnTo>
                  <a:lnTo>
                    <a:pt x="0" y="914400"/>
                  </a:lnTo>
                  <a:close/>
                </a:path>
              </a:pathLst>
            </a:custGeom>
            <a:blipFill>
              <a:blip r:embed="rId2">
                <a:alphaModFix amt="0"/>
              </a:blip>
              <a:stretch>
                <a:fillRect l="0" t="-352677" r="0" b="-352677"/>
              </a:stretch>
            </a:blipFill>
          </p:spPr>
        </p:sp>
        <p:sp>
          <p:nvSpPr>
            <p:cNvPr name="TextBox 46" id="46"/>
            <p:cNvSpPr txBox="true"/>
            <p:nvPr/>
          </p:nvSpPr>
          <p:spPr>
            <a:xfrm>
              <a:off x="0" y="0"/>
              <a:ext cx="18896990" cy="914400"/>
            </a:xfrm>
            <a:prstGeom prst="rect">
              <a:avLst/>
            </a:prstGeom>
          </p:spPr>
          <p:txBody>
            <a:bodyPr anchor="ctr" rtlCol="false" tIns="0" lIns="0" bIns="0" rIns="0"/>
            <a:lstStyle/>
            <a:p>
              <a:pPr algn="l">
                <a:lnSpc>
                  <a:spcPts val="3960"/>
                </a:lnSpc>
              </a:pPr>
              <a:r>
                <a:rPr lang="en-US" sz="3300" i="true">
                  <a:solidFill>
                    <a:srgbClr val="1A1A1A"/>
                  </a:solidFill>
                  <a:latin typeface="TT Drugs Italics"/>
                  <a:ea typeface="TT Drugs Italics"/>
                  <a:cs typeface="TT Drugs Italics"/>
                  <a:sym typeface="TT Drugs Italics"/>
                </a:rPr>
                <a:t>A kept word.</a:t>
              </a:r>
            </a:p>
          </p:txBody>
        </p:sp>
      </p:grpSp>
      <p:sp>
        <p:nvSpPr>
          <p:cNvPr name="TextBox 47" id="47"/>
          <p:cNvSpPr txBox="true"/>
          <p:nvPr/>
        </p:nvSpPr>
        <p:spPr>
          <a:xfrm rot="0">
            <a:off x="2057400" y="7849743"/>
            <a:ext cx="14172743" cy="238125"/>
          </a:xfrm>
          <a:prstGeom prst="rect">
            <a:avLst/>
          </a:prstGeom>
        </p:spPr>
        <p:txBody>
          <a:bodyPr anchor="t" rtlCol="false" tIns="0" lIns="0" bIns="0" rIns="0">
            <a:spAutoFit/>
          </a:bodyPr>
          <a:lstStyle/>
          <a:p>
            <a:pPr algn="l">
              <a:lnSpc>
                <a:spcPts val="1800"/>
              </a:lnSpc>
            </a:pPr>
            <a:r>
              <a:rPr lang="en-US" sz="1500">
                <a:solidFill>
                  <a:srgbClr val="8A8A8A"/>
                </a:solidFill>
                <a:latin typeface="TT Drugs"/>
                <a:ea typeface="TT Drugs"/>
                <a:cs typeface="TT Drugs"/>
                <a:sym typeface="TT Drugs"/>
              </a:rPr>
              <a:t>Campaign sign-off, inside of the box, foot of an email. The bilingual nod for the reader who knows.</a:t>
            </a:r>
          </a:p>
        </p:txBody>
      </p:sp>
      <p:grpSp>
        <p:nvGrpSpPr>
          <p:cNvPr name="Group 48" id="48"/>
          <p:cNvGrpSpPr/>
          <p:nvPr/>
        </p:nvGrpSpPr>
        <p:grpSpPr>
          <a:xfrm rot="0">
            <a:off x="2052638" y="8375714"/>
            <a:ext cx="14182268" cy="9525"/>
            <a:chOff x="0" y="0"/>
            <a:chExt cx="18909690" cy="12700"/>
          </a:xfrm>
        </p:grpSpPr>
        <p:sp>
          <p:nvSpPr>
            <p:cNvPr name="Freeform 49" id="49"/>
            <p:cNvSpPr/>
            <p:nvPr/>
          </p:nvSpPr>
          <p:spPr>
            <a:xfrm flipH="false" flipV="false" rot="0">
              <a:off x="0" y="0"/>
              <a:ext cx="18909664" cy="12700"/>
            </a:xfrm>
            <a:custGeom>
              <a:avLst/>
              <a:gdLst/>
              <a:ahLst/>
              <a:cxnLst/>
              <a:rect r="r" b="b" t="t" l="l"/>
              <a:pathLst>
                <a:path h="12700" w="18909664">
                  <a:moveTo>
                    <a:pt x="0" y="0"/>
                  </a:moveTo>
                  <a:lnTo>
                    <a:pt x="18909664" y="12700"/>
                  </a:lnTo>
                </a:path>
              </a:pathLst>
            </a:custGeom>
            <a:blipFill>
              <a:blip r:embed="rId2">
                <a:alphaModFix amt="0"/>
              </a:blip>
              <a:stretch>
                <a:fillRect l="0" t="-28962286" r="0" b="-28962286"/>
              </a:stretch>
            </a:blipFill>
            <a:ln w="9525" cap="sq">
              <a:solidFill>
                <a:srgbClr val="B5B3AE"/>
              </a:solidFill>
              <a:prstDash val="solid"/>
              <a:miter/>
            </a:ln>
          </p:spPr>
        </p:sp>
      </p:grpSp>
      <p:grpSp>
        <p:nvGrpSpPr>
          <p:cNvPr name="Group 50" id="50"/>
          <p:cNvGrpSpPr/>
          <p:nvPr/>
        </p:nvGrpSpPr>
        <p:grpSpPr>
          <a:xfrm rot="0">
            <a:off x="2057400" y="7968996"/>
            <a:ext cx="14172743" cy="411480"/>
            <a:chOff x="0" y="0"/>
            <a:chExt cx="18896990" cy="548640"/>
          </a:xfrm>
        </p:grpSpPr>
        <p:sp>
          <p:nvSpPr>
            <p:cNvPr name="Freeform 51" id="51"/>
            <p:cNvSpPr/>
            <p:nvPr/>
          </p:nvSpPr>
          <p:spPr>
            <a:xfrm flipH="false" flipV="false" rot="0">
              <a:off x="0" y="0"/>
              <a:ext cx="18896991" cy="548640"/>
            </a:xfrm>
            <a:custGeom>
              <a:avLst/>
              <a:gdLst/>
              <a:ahLst/>
              <a:cxnLst/>
              <a:rect r="r" b="b" t="t" l="l"/>
              <a:pathLst>
                <a:path h="548640" w="18896991">
                  <a:moveTo>
                    <a:pt x="0" y="0"/>
                  </a:moveTo>
                  <a:lnTo>
                    <a:pt x="18896991" y="0"/>
                  </a:lnTo>
                  <a:lnTo>
                    <a:pt x="18896991" y="548640"/>
                  </a:lnTo>
                  <a:lnTo>
                    <a:pt x="0" y="548640"/>
                  </a:lnTo>
                  <a:close/>
                </a:path>
              </a:pathLst>
            </a:custGeom>
            <a:blipFill>
              <a:blip r:embed="rId2">
                <a:alphaModFix amt="0"/>
              </a:blip>
              <a:stretch>
                <a:fillRect l="0" t="-621129" r="0" b="-621129"/>
              </a:stretch>
            </a:blipFill>
          </p:spPr>
        </p:sp>
        <p:sp>
          <p:nvSpPr>
            <p:cNvPr name="TextBox 52" id="52"/>
            <p:cNvSpPr txBox="true"/>
            <p:nvPr/>
          </p:nvSpPr>
          <p:spPr>
            <a:xfrm>
              <a:off x="0" y="0"/>
              <a:ext cx="18896990" cy="548640"/>
            </a:xfrm>
            <a:prstGeom prst="rect">
              <a:avLst/>
            </a:prstGeom>
          </p:spPr>
          <p:txBody>
            <a:bodyPr anchor="ctr" rtlCol="false" tIns="0" lIns="0" bIns="0" rIns="0"/>
            <a:lstStyle/>
            <a:p>
              <a:pPr algn="l">
                <a:lnSpc>
                  <a:spcPts val="1980"/>
                </a:lnSpc>
              </a:pPr>
              <a:r>
                <a:rPr lang="en-US" sz="1650" i="true" spc="150">
                  <a:solidFill>
                    <a:srgbClr val="8E5D40"/>
                  </a:solidFill>
                  <a:latin typeface="TT Drugs Italics"/>
                  <a:ea typeface="TT Drugs Italics"/>
                  <a:cs typeface="TT Drugs Italics"/>
                  <a:sym typeface="TT Drugs Italics"/>
                </a:rPr>
                <a:t>iv.  The operational line</a:t>
              </a:r>
            </a:p>
          </p:txBody>
        </p:sp>
      </p:grpSp>
      <p:grpSp>
        <p:nvGrpSpPr>
          <p:cNvPr name="Group 53" id="53"/>
          <p:cNvGrpSpPr/>
          <p:nvPr/>
        </p:nvGrpSpPr>
        <p:grpSpPr>
          <a:xfrm rot="0">
            <a:off x="2057400" y="8380476"/>
            <a:ext cx="14172743" cy="685800"/>
            <a:chOff x="0" y="0"/>
            <a:chExt cx="18896990" cy="914400"/>
          </a:xfrm>
        </p:grpSpPr>
        <p:sp>
          <p:nvSpPr>
            <p:cNvPr name="Freeform 54" id="54"/>
            <p:cNvSpPr/>
            <p:nvPr/>
          </p:nvSpPr>
          <p:spPr>
            <a:xfrm flipH="false" flipV="false" rot="0">
              <a:off x="0" y="0"/>
              <a:ext cx="18896991" cy="914400"/>
            </a:xfrm>
            <a:custGeom>
              <a:avLst/>
              <a:gdLst/>
              <a:ahLst/>
              <a:cxnLst/>
              <a:rect r="r" b="b" t="t" l="l"/>
              <a:pathLst>
                <a:path h="914400" w="18896991">
                  <a:moveTo>
                    <a:pt x="0" y="0"/>
                  </a:moveTo>
                  <a:lnTo>
                    <a:pt x="18896991" y="0"/>
                  </a:lnTo>
                  <a:lnTo>
                    <a:pt x="18896991" y="914400"/>
                  </a:lnTo>
                  <a:lnTo>
                    <a:pt x="0" y="914400"/>
                  </a:lnTo>
                  <a:close/>
                </a:path>
              </a:pathLst>
            </a:custGeom>
            <a:blipFill>
              <a:blip r:embed="rId2">
                <a:alphaModFix amt="0"/>
              </a:blip>
              <a:stretch>
                <a:fillRect l="0" t="-352677" r="0" b="-352677"/>
              </a:stretch>
            </a:blipFill>
          </p:spPr>
        </p:sp>
        <p:sp>
          <p:nvSpPr>
            <p:cNvPr name="TextBox 55" id="55"/>
            <p:cNvSpPr txBox="true"/>
            <p:nvPr/>
          </p:nvSpPr>
          <p:spPr>
            <a:xfrm>
              <a:off x="0" y="0"/>
              <a:ext cx="18896990" cy="914400"/>
            </a:xfrm>
            <a:prstGeom prst="rect">
              <a:avLst/>
            </a:prstGeom>
          </p:spPr>
          <p:txBody>
            <a:bodyPr anchor="ctr" rtlCol="false" tIns="0" lIns="0" bIns="0" rIns="0"/>
            <a:lstStyle/>
            <a:p>
              <a:pPr algn="l">
                <a:lnSpc>
                  <a:spcPts val="3960"/>
                </a:lnSpc>
              </a:pPr>
              <a:r>
                <a:rPr lang="en-US" sz="3300" i="true">
                  <a:solidFill>
                    <a:srgbClr val="1A1A1A"/>
                  </a:solidFill>
                  <a:latin typeface="TT Drugs Italics"/>
                  <a:ea typeface="TT Drugs Italics"/>
                  <a:cs typeface="TT Drugs Italics"/>
                  <a:sym typeface="TT Drugs Italics"/>
                </a:rPr>
                <a:t>Keep what works. Add what fills the gap.</a:t>
              </a:r>
            </a:p>
          </p:txBody>
        </p:sp>
      </p:grpSp>
      <p:sp>
        <p:nvSpPr>
          <p:cNvPr name="TextBox 56" id="56"/>
          <p:cNvSpPr txBox="true"/>
          <p:nvPr/>
        </p:nvSpPr>
        <p:spPr>
          <a:xfrm rot="0">
            <a:off x="2057400" y="9111615"/>
            <a:ext cx="14172743" cy="238125"/>
          </a:xfrm>
          <a:prstGeom prst="rect">
            <a:avLst/>
          </a:prstGeom>
        </p:spPr>
        <p:txBody>
          <a:bodyPr anchor="t" rtlCol="false" tIns="0" lIns="0" bIns="0" rIns="0">
            <a:spAutoFit/>
          </a:bodyPr>
          <a:lstStyle/>
          <a:p>
            <a:pPr algn="l">
              <a:lnSpc>
                <a:spcPts val="1800"/>
              </a:lnSpc>
            </a:pPr>
            <a:r>
              <a:rPr lang="en-US" sz="1500">
                <a:solidFill>
                  <a:srgbClr val="8A8A8A"/>
                </a:solidFill>
                <a:latin typeface="TT Drugs"/>
                <a:ea typeface="TT Drugs"/>
                <a:cs typeface="TT Drugs"/>
                <a:sym typeface="TT Drugs"/>
              </a:rPr>
              <a:t>Said aloud at every consultation, every chat reply, every welcome email. A working instruction the customer overhears.</a:t>
            </a:r>
          </a:p>
        </p:txBody>
      </p:sp>
      <p:grpSp>
        <p:nvGrpSpPr>
          <p:cNvPr name="Group 57" id="57"/>
          <p:cNvGrpSpPr/>
          <p:nvPr/>
        </p:nvGrpSpPr>
        <p:grpSpPr>
          <a:xfrm rot="0">
            <a:off x="685800" y="9669780"/>
            <a:ext cx="6858000" cy="411480"/>
            <a:chOff x="0" y="0"/>
            <a:chExt cx="9144000" cy="548640"/>
          </a:xfrm>
        </p:grpSpPr>
        <p:sp>
          <p:nvSpPr>
            <p:cNvPr name="Freeform 58" id="58"/>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9" id="59"/>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11  ·  Tagline Hierarchy</a:t>
              </a:r>
            </a:p>
          </p:txBody>
        </p:sp>
      </p:grpSp>
      <p:grpSp>
        <p:nvGrpSpPr>
          <p:cNvPr name="Group 60" id="60"/>
          <p:cNvGrpSpPr/>
          <p:nvPr/>
        </p:nvGrpSpPr>
        <p:grpSpPr>
          <a:xfrm rot="0">
            <a:off x="10743743" y="9669780"/>
            <a:ext cx="6858000" cy="411480"/>
            <a:chOff x="0" y="0"/>
            <a:chExt cx="9144000" cy="548640"/>
          </a:xfrm>
        </p:grpSpPr>
        <p:sp>
          <p:nvSpPr>
            <p:cNvPr name="Freeform 61" id="61"/>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2" id="62"/>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Four lines, four surfaces</a:t>
              </a:r>
            </a:p>
          </p:txBody>
        </p:sp>
      </p:gr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508760"/>
            <a:ext cx="16915943" cy="1754505"/>
            <a:chOff x="0" y="0"/>
            <a:chExt cx="22554590" cy="2339340"/>
          </a:xfrm>
        </p:grpSpPr>
        <p:sp>
          <p:nvSpPr>
            <p:cNvPr name="Freeform 18" id="18"/>
            <p:cNvSpPr/>
            <p:nvPr/>
          </p:nvSpPr>
          <p:spPr>
            <a:xfrm flipH="false" flipV="false" rot="0">
              <a:off x="0" y="0"/>
              <a:ext cx="22554591" cy="2339340"/>
            </a:xfrm>
            <a:custGeom>
              <a:avLst/>
              <a:gdLst/>
              <a:ahLst/>
              <a:cxnLst/>
              <a:rect r="r" b="b" t="t" l="l"/>
              <a:pathLst>
                <a:path h="2339340" w="22554591">
                  <a:moveTo>
                    <a:pt x="0" y="0"/>
                  </a:moveTo>
                  <a:lnTo>
                    <a:pt x="22554591" y="0"/>
                  </a:lnTo>
                  <a:lnTo>
                    <a:pt x="22554591" y="2339340"/>
                  </a:lnTo>
                  <a:lnTo>
                    <a:pt x="0" y="2339340"/>
                  </a:lnTo>
                  <a:close/>
                </a:path>
              </a:pathLst>
            </a:custGeom>
            <a:blipFill>
              <a:blip r:embed="rId2">
                <a:alphaModFix amt="0"/>
              </a:blip>
              <a:stretch>
                <a:fillRect l="0" t="-144866" r="0" b="-130860"/>
              </a:stretch>
            </a:blipFill>
          </p:spPr>
        </p:sp>
        <p:sp>
          <p:nvSpPr>
            <p:cNvPr name="TextBox 19" id="19"/>
            <p:cNvSpPr txBox="true"/>
            <p:nvPr/>
          </p:nvSpPr>
          <p:spPr>
            <a:xfrm>
              <a:off x="0" y="-9525"/>
              <a:ext cx="22554590" cy="2348865"/>
            </a:xfrm>
            <a:prstGeom prst="rect">
              <a:avLst/>
            </a:prstGeom>
          </p:spPr>
          <p:txBody>
            <a:bodyPr anchor="ctr" rtlCol="false" tIns="0" lIns="0" bIns="0" rIns="0"/>
            <a:lstStyle/>
            <a:p>
              <a:pPr algn="ctr">
                <a:lnSpc>
                  <a:spcPts val="10800"/>
                </a:lnSpc>
              </a:pPr>
              <a:r>
                <a:rPr lang="en-US" sz="9000" spc="-150">
                  <a:solidFill>
                    <a:srgbClr val="1A1A1A"/>
                  </a:solidFill>
                  <a:latin typeface="TT Drugs"/>
                  <a:ea typeface="TT Drugs"/>
                  <a:cs typeface="TT Drugs"/>
                  <a:sym typeface="TT Drugs"/>
                </a:rPr>
                <a:t>The Brand Story</a:t>
              </a:r>
            </a:p>
          </p:txBody>
        </p:sp>
      </p:grpSp>
      <p:grpSp>
        <p:nvGrpSpPr>
          <p:cNvPr name="Group 20" id="20"/>
          <p:cNvGrpSpPr/>
          <p:nvPr/>
        </p:nvGrpSpPr>
        <p:grpSpPr>
          <a:xfrm rot="0">
            <a:off x="685800" y="3017520"/>
            <a:ext cx="16915943" cy="548640"/>
            <a:chOff x="0" y="0"/>
            <a:chExt cx="22554590" cy="731520"/>
          </a:xfrm>
        </p:grpSpPr>
        <p:sp>
          <p:nvSpPr>
            <p:cNvPr name="Freeform 21" id="21"/>
            <p:cNvSpPr/>
            <p:nvPr/>
          </p:nvSpPr>
          <p:spPr>
            <a:xfrm flipH="false" flipV="false" rot="0">
              <a:off x="0" y="0"/>
              <a:ext cx="22554591" cy="731520"/>
            </a:xfrm>
            <a:custGeom>
              <a:avLst/>
              <a:gdLst/>
              <a:ahLst/>
              <a:cxnLst/>
              <a:rect r="r" b="b" t="t" l="l"/>
              <a:pathLst>
                <a:path h="731520" w="22554591">
                  <a:moveTo>
                    <a:pt x="0" y="0"/>
                  </a:moveTo>
                  <a:lnTo>
                    <a:pt x="22554591" y="0"/>
                  </a:lnTo>
                  <a:lnTo>
                    <a:pt x="22554591" y="731520"/>
                  </a:lnTo>
                  <a:lnTo>
                    <a:pt x="0" y="731520"/>
                  </a:lnTo>
                  <a:close/>
                </a:path>
              </a:pathLst>
            </a:custGeom>
            <a:blipFill>
              <a:blip r:embed="rId2">
                <a:alphaModFix amt="0"/>
              </a:blip>
              <a:stretch>
                <a:fillRect l="0" t="-550772" r="0" b="-550772"/>
              </a:stretch>
            </a:blipFill>
          </p:spPr>
        </p:sp>
        <p:sp>
          <p:nvSpPr>
            <p:cNvPr name="TextBox 22" id="22"/>
            <p:cNvSpPr txBox="true"/>
            <p:nvPr/>
          </p:nvSpPr>
          <p:spPr>
            <a:xfrm>
              <a:off x="0" y="-9525"/>
              <a:ext cx="22554590" cy="741045"/>
            </a:xfrm>
            <a:prstGeom prst="rect">
              <a:avLst/>
            </a:prstGeom>
          </p:spPr>
          <p:txBody>
            <a:bodyPr anchor="ctr" rtlCol="false" tIns="0" lIns="0" bIns="0" rIns="0"/>
            <a:lstStyle/>
            <a:p>
              <a:pPr algn="ctr">
                <a:lnSpc>
                  <a:spcPts val="2340"/>
                </a:lnSpc>
              </a:pPr>
              <a:r>
                <a:rPr lang="en-US" sz="1950" i="true">
                  <a:solidFill>
                    <a:srgbClr val="4A4A4A"/>
                  </a:solidFill>
                  <a:latin typeface="TT Drugs Italics"/>
                  <a:ea typeface="TT Drugs Italics"/>
                  <a:cs typeface="TT Drugs Italics"/>
                  <a:sym typeface="TT Drugs Italics"/>
                </a:rPr>
                <a:t>Three short paragraphs — for press, the About page, founder context.</a:t>
              </a:r>
            </a:p>
          </p:txBody>
        </p:sp>
      </p:grpSp>
      <p:grpSp>
        <p:nvGrpSpPr>
          <p:cNvPr name="Group 23" id="23"/>
          <p:cNvGrpSpPr/>
          <p:nvPr/>
        </p:nvGrpSpPr>
        <p:grpSpPr>
          <a:xfrm rot="0">
            <a:off x="635089" y="3904297"/>
            <a:ext cx="5495925" cy="5084445"/>
            <a:chOff x="0" y="0"/>
            <a:chExt cx="7327900" cy="6779260"/>
          </a:xfrm>
        </p:grpSpPr>
        <p:sp>
          <p:nvSpPr>
            <p:cNvPr name="Freeform 24" id="24"/>
            <p:cNvSpPr/>
            <p:nvPr/>
          </p:nvSpPr>
          <p:spPr>
            <a:xfrm flipH="false" flipV="false" rot="0">
              <a:off x="0" y="0"/>
              <a:ext cx="7327900" cy="6779260"/>
            </a:xfrm>
            <a:custGeom>
              <a:avLst/>
              <a:gdLst/>
              <a:ahLst/>
              <a:cxnLst/>
              <a:rect r="r" b="b" t="t" l="l"/>
              <a:pathLst>
                <a:path h="6779260" w="7327900">
                  <a:moveTo>
                    <a:pt x="0" y="0"/>
                  </a:moveTo>
                  <a:lnTo>
                    <a:pt x="7327900" y="0"/>
                  </a:lnTo>
                  <a:lnTo>
                    <a:pt x="7327900" y="6779260"/>
                  </a:lnTo>
                  <a:lnTo>
                    <a:pt x="0" y="6779260"/>
                  </a:lnTo>
                  <a:close/>
                </a:path>
              </a:pathLst>
            </a:custGeom>
            <a:solidFill>
              <a:srgbClr val="EFEDE7"/>
            </a:solidFill>
            <a:ln w="9525" cap="sq">
              <a:solidFill>
                <a:srgbClr val="1A1A1A"/>
              </a:solidFill>
              <a:prstDash val="solid"/>
              <a:miter/>
            </a:ln>
          </p:spPr>
        </p:sp>
      </p:grpSp>
      <p:grpSp>
        <p:nvGrpSpPr>
          <p:cNvPr name="Group 25" id="25"/>
          <p:cNvGrpSpPr/>
          <p:nvPr/>
        </p:nvGrpSpPr>
        <p:grpSpPr>
          <a:xfrm rot="0">
            <a:off x="1051331" y="4320540"/>
            <a:ext cx="685800" cy="480060"/>
            <a:chOff x="0" y="0"/>
            <a:chExt cx="914400" cy="640080"/>
          </a:xfrm>
        </p:grpSpPr>
        <p:sp>
          <p:nvSpPr>
            <p:cNvPr name="Freeform 26" id="26"/>
            <p:cNvSpPr/>
            <p:nvPr/>
          </p:nvSpPr>
          <p:spPr>
            <a:xfrm flipH="false" flipV="false" rot="0">
              <a:off x="0" y="0"/>
              <a:ext cx="914400" cy="640080"/>
            </a:xfrm>
            <a:custGeom>
              <a:avLst/>
              <a:gdLst/>
              <a:ahLst/>
              <a:cxnLst/>
              <a:rect r="r" b="b" t="t" l="l"/>
              <a:pathLst>
                <a:path h="640080" w="914400">
                  <a:moveTo>
                    <a:pt x="0" y="0"/>
                  </a:moveTo>
                  <a:lnTo>
                    <a:pt x="914400" y="0"/>
                  </a:lnTo>
                  <a:lnTo>
                    <a:pt x="914400" y="640080"/>
                  </a:lnTo>
                  <a:lnTo>
                    <a:pt x="0" y="640080"/>
                  </a:lnTo>
                  <a:close/>
                </a:path>
              </a:pathLst>
            </a:custGeom>
            <a:blipFill>
              <a:blip r:embed="rId2">
                <a:alphaModFix amt="0"/>
              </a:blip>
              <a:stretch>
                <a:fillRect l="-39812" t="0" r="-39812" b="0"/>
              </a:stretch>
            </a:blipFill>
          </p:spPr>
        </p:sp>
        <p:sp>
          <p:nvSpPr>
            <p:cNvPr name="TextBox 27" id="27"/>
            <p:cNvSpPr txBox="true"/>
            <p:nvPr/>
          </p:nvSpPr>
          <p:spPr>
            <a:xfrm>
              <a:off x="0" y="0"/>
              <a:ext cx="914400" cy="640080"/>
            </a:xfrm>
            <a:prstGeom prst="rect">
              <a:avLst/>
            </a:prstGeom>
          </p:spPr>
          <p:txBody>
            <a:bodyPr anchor="ctr" rtlCol="false" tIns="0" lIns="0" bIns="0" rIns="0"/>
            <a:lstStyle/>
            <a:p>
              <a:pPr algn="l">
                <a:lnSpc>
                  <a:spcPts val="2879"/>
                </a:lnSpc>
              </a:pPr>
              <a:r>
                <a:rPr lang="en-US" sz="2400" i="true">
                  <a:solidFill>
                    <a:srgbClr val="8E5D40"/>
                  </a:solidFill>
                  <a:latin typeface="TT Drugs Italics"/>
                  <a:ea typeface="TT Drugs Italics"/>
                  <a:cs typeface="TT Drugs Italics"/>
                  <a:sym typeface="TT Drugs Italics"/>
                </a:rPr>
                <a:t>i.</a:t>
              </a:r>
            </a:p>
          </p:txBody>
        </p:sp>
      </p:grpSp>
      <p:grpSp>
        <p:nvGrpSpPr>
          <p:cNvPr name="Group 28" id="28"/>
          <p:cNvGrpSpPr/>
          <p:nvPr/>
        </p:nvGrpSpPr>
        <p:grpSpPr>
          <a:xfrm rot="0">
            <a:off x="1805711" y="4320540"/>
            <a:ext cx="4114800" cy="480060"/>
            <a:chOff x="0" y="0"/>
            <a:chExt cx="5486400" cy="640080"/>
          </a:xfrm>
        </p:grpSpPr>
        <p:sp>
          <p:nvSpPr>
            <p:cNvPr name="Freeform 29" id="29"/>
            <p:cNvSpPr/>
            <p:nvPr/>
          </p:nvSpPr>
          <p:spPr>
            <a:xfrm flipH="false" flipV="false" rot="0">
              <a:off x="0" y="0"/>
              <a:ext cx="5486400" cy="640080"/>
            </a:xfrm>
            <a:custGeom>
              <a:avLst/>
              <a:gdLst/>
              <a:ahLst/>
              <a:cxnLst/>
              <a:rect r="r" b="b" t="t" l="l"/>
              <a:pathLst>
                <a:path h="640080" w="5486400">
                  <a:moveTo>
                    <a:pt x="0" y="0"/>
                  </a:moveTo>
                  <a:lnTo>
                    <a:pt x="5486400" y="0"/>
                  </a:lnTo>
                  <a:lnTo>
                    <a:pt x="5486400" y="640080"/>
                  </a:lnTo>
                  <a:lnTo>
                    <a:pt x="0" y="640080"/>
                  </a:lnTo>
                  <a:close/>
                </a:path>
              </a:pathLst>
            </a:custGeom>
            <a:blipFill>
              <a:blip r:embed="rId2">
                <a:alphaModFix amt="0"/>
              </a:blip>
              <a:stretch>
                <a:fillRect l="0" t="-117014" r="0" b="-117014"/>
              </a:stretch>
            </a:blipFill>
          </p:spPr>
        </p:sp>
        <p:sp>
          <p:nvSpPr>
            <p:cNvPr name="TextBox 30" id="30"/>
            <p:cNvSpPr txBox="true"/>
            <p:nvPr/>
          </p:nvSpPr>
          <p:spPr>
            <a:xfrm>
              <a:off x="0" y="0"/>
              <a:ext cx="5486400" cy="640080"/>
            </a:xfrm>
            <a:prstGeom prst="rect">
              <a:avLst/>
            </a:prstGeom>
          </p:spPr>
          <p:txBody>
            <a:bodyPr anchor="ctr" rtlCol="false" tIns="0" lIns="0" bIns="0" rIns="0"/>
            <a:lstStyle/>
            <a:p>
              <a:pPr algn="l">
                <a:lnSpc>
                  <a:spcPts val="1980"/>
                </a:lnSpc>
              </a:pPr>
              <a:r>
                <a:rPr lang="en-US" sz="1650" b="true">
                  <a:solidFill>
                    <a:srgbClr val="1A1A1A"/>
                  </a:solidFill>
                  <a:latin typeface="TT Drugs Bold"/>
                  <a:ea typeface="TT Drugs Bold"/>
                  <a:cs typeface="TT Drugs Bold"/>
                  <a:sym typeface="TT Drugs Bold"/>
                </a:rPr>
                <a:t>Who she is</a:t>
              </a:r>
            </a:p>
          </p:txBody>
        </p:sp>
      </p:grpSp>
      <p:grpSp>
        <p:nvGrpSpPr>
          <p:cNvPr name="Group 31" id="31"/>
          <p:cNvGrpSpPr/>
          <p:nvPr/>
        </p:nvGrpSpPr>
        <p:grpSpPr>
          <a:xfrm rot="0">
            <a:off x="1041806" y="4996815"/>
            <a:ext cx="842010" cy="19050"/>
            <a:chOff x="0" y="0"/>
            <a:chExt cx="1122680" cy="25400"/>
          </a:xfrm>
        </p:grpSpPr>
        <p:sp>
          <p:nvSpPr>
            <p:cNvPr name="Freeform 32" id="32"/>
            <p:cNvSpPr/>
            <p:nvPr/>
          </p:nvSpPr>
          <p:spPr>
            <a:xfrm flipH="false" flipV="false" rot="0">
              <a:off x="0" y="0"/>
              <a:ext cx="1122680" cy="25400"/>
            </a:xfrm>
            <a:custGeom>
              <a:avLst/>
              <a:gdLst/>
              <a:ahLst/>
              <a:cxnLst/>
              <a:rect r="r" b="b" t="t" l="l"/>
              <a:pathLst>
                <a:path h="25400" w="1122680">
                  <a:moveTo>
                    <a:pt x="0" y="0"/>
                  </a:moveTo>
                  <a:lnTo>
                    <a:pt x="1122680" y="25400"/>
                  </a:lnTo>
                </a:path>
              </a:pathLst>
            </a:custGeom>
            <a:blipFill>
              <a:blip r:embed="rId2">
                <a:alphaModFix amt="0"/>
              </a:blip>
              <a:stretch>
                <a:fillRect l="0" t="-811238" r="0" b="-811238"/>
              </a:stretch>
            </a:blipFill>
            <a:ln w="19050" cap="sq">
              <a:solidFill>
                <a:srgbClr val="8E5D40"/>
              </a:solidFill>
              <a:prstDash val="solid"/>
              <a:miter/>
            </a:ln>
          </p:spPr>
        </p:sp>
      </p:grpSp>
      <p:sp>
        <p:nvSpPr>
          <p:cNvPr name="TextBox 33" id="33"/>
          <p:cNvSpPr txBox="true"/>
          <p:nvPr/>
        </p:nvSpPr>
        <p:spPr>
          <a:xfrm rot="0">
            <a:off x="1051331" y="5107305"/>
            <a:ext cx="4663440" cy="3014472"/>
          </a:xfrm>
          <a:prstGeom prst="rect">
            <a:avLst/>
          </a:prstGeom>
        </p:spPr>
        <p:txBody>
          <a:bodyPr anchor="t" rtlCol="false" tIns="0" lIns="0" bIns="0" rIns="0">
            <a:spAutoFit/>
          </a:bodyPr>
          <a:lstStyle/>
          <a:p>
            <a:pPr algn="l">
              <a:lnSpc>
                <a:spcPts val="3069"/>
              </a:lnSpc>
            </a:pPr>
            <a:r>
              <a:rPr lang="en-US" sz="1650">
                <a:solidFill>
                  <a:srgbClr val="1A1A1A"/>
                </a:solidFill>
                <a:latin typeface="TT Drugs"/>
                <a:ea typeface="TT Drugs"/>
                <a:cs typeface="TT Drugs"/>
                <a:sym typeface="TT Drugs"/>
              </a:rPr>
              <a:t>She has lived by what feels right to her for as long as she can remember. She is loyal ot her taste when it is not the popular consent and equally when it is. She has the same instinct about her skin: she is loyal to specific products that have earned their place, kept across years and replaced only when her skin changed. Her shelf is an evidence file.</a:t>
            </a:r>
          </a:p>
        </p:txBody>
      </p:sp>
      <p:grpSp>
        <p:nvGrpSpPr>
          <p:cNvPr name="Group 34" id="34"/>
          <p:cNvGrpSpPr/>
          <p:nvPr/>
        </p:nvGrpSpPr>
        <p:grpSpPr>
          <a:xfrm rot="0">
            <a:off x="6395809" y="3904297"/>
            <a:ext cx="5495925" cy="5084445"/>
            <a:chOff x="0" y="0"/>
            <a:chExt cx="7327900" cy="6779260"/>
          </a:xfrm>
        </p:grpSpPr>
        <p:sp>
          <p:nvSpPr>
            <p:cNvPr name="Freeform 35" id="35"/>
            <p:cNvSpPr/>
            <p:nvPr/>
          </p:nvSpPr>
          <p:spPr>
            <a:xfrm flipH="false" flipV="false" rot="0">
              <a:off x="0" y="0"/>
              <a:ext cx="7327900" cy="6779260"/>
            </a:xfrm>
            <a:custGeom>
              <a:avLst/>
              <a:gdLst/>
              <a:ahLst/>
              <a:cxnLst/>
              <a:rect r="r" b="b" t="t" l="l"/>
              <a:pathLst>
                <a:path h="6779260" w="7327900">
                  <a:moveTo>
                    <a:pt x="0" y="0"/>
                  </a:moveTo>
                  <a:lnTo>
                    <a:pt x="7327900" y="0"/>
                  </a:lnTo>
                  <a:lnTo>
                    <a:pt x="7327900" y="6779260"/>
                  </a:lnTo>
                  <a:lnTo>
                    <a:pt x="0" y="6779260"/>
                  </a:lnTo>
                  <a:close/>
                </a:path>
              </a:pathLst>
            </a:custGeom>
            <a:solidFill>
              <a:srgbClr val="EFEDE7"/>
            </a:solidFill>
            <a:ln w="9525" cap="sq">
              <a:solidFill>
                <a:srgbClr val="1A1A1A"/>
              </a:solidFill>
              <a:prstDash val="solid"/>
              <a:miter/>
            </a:ln>
          </p:spPr>
        </p:sp>
      </p:grpSp>
      <p:grpSp>
        <p:nvGrpSpPr>
          <p:cNvPr name="Group 36" id="36"/>
          <p:cNvGrpSpPr/>
          <p:nvPr/>
        </p:nvGrpSpPr>
        <p:grpSpPr>
          <a:xfrm rot="0">
            <a:off x="6812051" y="4320540"/>
            <a:ext cx="685800" cy="480060"/>
            <a:chOff x="0" y="0"/>
            <a:chExt cx="914400" cy="640080"/>
          </a:xfrm>
        </p:grpSpPr>
        <p:sp>
          <p:nvSpPr>
            <p:cNvPr name="Freeform 37" id="37"/>
            <p:cNvSpPr/>
            <p:nvPr/>
          </p:nvSpPr>
          <p:spPr>
            <a:xfrm flipH="false" flipV="false" rot="0">
              <a:off x="0" y="0"/>
              <a:ext cx="914400" cy="640080"/>
            </a:xfrm>
            <a:custGeom>
              <a:avLst/>
              <a:gdLst/>
              <a:ahLst/>
              <a:cxnLst/>
              <a:rect r="r" b="b" t="t" l="l"/>
              <a:pathLst>
                <a:path h="640080" w="914400">
                  <a:moveTo>
                    <a:pt x="0" y="0"/>
                  </a:moveTo>
                  <a:lnTo>
                    <a:pt x="914400" y="0"/>
                  </a:lnTo>
                  <a:lnTo>
                    <a:pt x="914400" y="640080"/>
                  </a:lnTo>
                  <a:lnTo>
                    <a:pt x="0" y="640080"/>
                  </a:lnTo>
                  <a:close/>
                </a:path>
              </a:pathLst>
            </a:custGeom>
            <a:blipFill>
              <a:blip r:embed="rId2">
                <a:alphaModFix amt="0"/>
              </a:blip>
              <a:stretch>
                <a:fillRect l="-39812" t="0" r="-39812" b="0"/>
              </a:stretch>
            </a:blipFill>
          </p:spPr>
        </p:sp>
        <p:sp>
          <p:nvSpPr>
            <p:cNvPr name="TextBox 38" id="38"/>
            <p:cNvSpPr txBox="true"/>
            <p:nvPr/>
          </p:nvSpPr>
          <p:spPr>
            <a:xfrm>
              <a:off x="0" y="0"/>
              <a:ext cx="914400" cy="640080"/>
            </a:xfrm>
            <a:prstGeom prst="rect">
              <a:avLst/>
            </a:prstGeom>
          </p:spPr>
          <p:txBody>
            <a:bodyPr anchor="ctr" rtlCol="false" tIns="0" lIns="0" bIns="0" rIns="0"/>
            <a:lstStyle/>
            <a:p>
              <a:pPr algn="l">
                <a:lnSpc>
                  <a:spcPts val="2879"/>
                </a:lnSpc>
              </a:pPr>
              <a:r>
                <a:rPr lang="en-US" sz="2400" i="true">
                  <a:solidFill>
                    <a:srgbClr val="8E5D40"/>
                  </a:solidFill>
                  <a:latin typeface="TT Drugs Italics"/>
                  <a:ea typeface="TT Drugs Italics"/>
                  <a:cs typeface="TT Drugs Italics"/>
                  <a:sym typeface="TT Drugs Italics"/>
                </a:rPr>
                <a:t>ii.</a:t>
              </a:r>
            </a:p>
          </p:txBody>
        </p:sp>
      </p:grpSp>
      <p:grpSp>
        <p:nvGrpSpPr>
          <p:cNvPr name="Group 39" id="39"/>
          <p:cNvGrpSpPr/>
          <p:nvPr/>
        </p:nvGrpSpPr>
        <p:grpSpPr>
          <a:xfrm rot="0">
            <a:off x="7566431" y="4320540"/>
            <a:ext cx="4114800" cy="480060"/>
            <a:chOff x="0" y="0"/>
            <a:chExt cx="5486400" cy="640080"/>
          </a:xfrm>
        </p:grpSpPr>
        <p:sp>
          <p:nvSpPr>
            <p:cNvPr name="Freeform 40" id="40"/>
            <p:cNvSpPr/>
            <p:nvPr/>
          </p:nvSpPr>
          <p:spPr>
            <a:xfrm flipH="false" flipV="false" rot="0">
              <a:off x="0" y="0"/>
              <a:ext cx="5486400" cy="640080"/>
            </a:xfrm>
            <a:custGeom>
              <a:avLst/>
              <a:gdLst/>
              <a:ahLst/>
              <a:cxnLst/>
              <a:rect r="r" b="b" t="t" l="l"/>
              <a:pathLst>
                <a:path h="640080" w="5486400">
                  <a:moveTo>
                    <a:pt x="0" y="0"/>
                  </a:moveTo>
                  <a:lnTo>
                    <a:pt x="5486400" y="0"/>
                  </a:lnTo>
                  <a:lnTo>
                    <a:pt x="5486400" y="640080"/>
                  </a:lnTo>
                  <a:lnTo>
                    <a:pt x="0" y="640080"/>
                  </a:lnTo>
                  <a:close/>
                </a:path>
              </a:pathLst>
            </a:custGeom>
            <a:blipFill>
              <a:blip r:embed="rId2">
                <a:alphaModFix amt="0"/>
              </a:blip>
              <a:stretch>
                <a:fillRect l="0" t="-117014" r="0" b="-117014"/>
              </a:stretch>
            </a:blipFill>
          </p:spPr>
        </p:sp>
        <p:sp>
          <p:nvSpPr>
            <p:cNvPr name="TextBox 41" id="41"/>
            <p:cNvSpPr txBox="true"/>
            <p:nvPr/>
          </p:nvSpPr>
          <p:spPr>
            <a:xfrm>
              <a:off x="0" y="0"/>
              <a:ext cx="5486400" cy="640080"/>
            </a:xfrm>
            <a:prstGeom prst="rect">
              <a:avLst/>
            </a:prstGeom>
          </p:spPr>
          <p:txBody>
            <a:bodyPr anchor="ctr" rtlCol="false" tIns="0" lIns="0" bIns="0" rIns="0"/>
            <a:lstStyle/>
            <a:p>
              <a:pPr algn="l">
                <a:lnSpc>
                  <a:spcPts val="1980"/>
                </a:lnSpc>
              </a:pPr>
              <a:r>
                <a:rPr lang="en-US" sz="1650" b="true">
                  <a:solidFill>
                    <a:srgbClr val="1A1A1A"/>
                  </a:solidFill>
                  <a:latin typeface="TT Drugs Bold"/>
                  <a:ea typeface="TT Drugs Bold"/>
                  <a:cs typeface="TT Drugs Bold"/>
                  <a:sym typeface="TT Drugs Bold"/>
                </a:rPr>
                <a:t>What she has been waiting for</a:t>
              </a:r>
            </a:p>
          </p:txBody>
        </p:sp>
      </p:grpSp>
      <p:grpSp>
        <p:nvGrpSpPr>
          <p:cNvPr name="Group 42" id="42"/>
          <p:cNvGrpSpPr/>
          <p:nvPr/>
        </p:nvGrpSpPr>
        <p:grpSpPr>
          <a:xfrm rot="0">
            <a:off x="6802526" y="4996815"/>
            <a:ext cx="842010" cy="19050"/>
            <a:chOff x="0" y="0"/>
            <a:chExt cx="1122680" cy="25400"/>
          </a:xfrm>
        </p:grpSpPr>
        <p:sp>
          <p:nvSpPr>
            <p:cNvPr name="Freeform 43" id="43"/>
            <p:cNvSpPr/>
            <p:nvPr/>
          </p:nvSpPr>
          <p:spPr>
            <a:xfrm flipH="false" flipV="false" rot="0">
              <a:off x="0" y="0"/>
              <a:ext cx="1122680" cy="25400"/>
            </a:xfrm>
            <a:custGeom>
              <a:avLst/>
              <a:gdLst/>
              <a:ahLst/>
              <a:cxnLst/>
              <a:rect r="r" b="b" t="t" l="l"/>
              <a:pathLst>
                <a:path h="25400" w="1122680">
                  <a:moveTo>
                    <a:pt x="0" y="0"/>
                  </a:moveTo>
                  <a:lnTo>
                    <a:pt x="1122680" y="25400"/>
                  </a:lnTo>
                </a:path>
              </a:pathLst>
            </a:custGeom>
            <a:blipFill>
              <a:blip r:embed="rId2">
                <a:alphaModFix amt="0"/>
              </a:blip>
              <a:stretch>
                <a:fillRect l="0" t="-811238" r="0" b="-811238"/>
              </a:stretch>
            </a:blipFill>
            <a:ln w="19050" cap="sq">
              <a:solidFill>
                <a:srgbClr val="8E5D40"/>
              </a:solidFill>
              <a:prstDash val="solid"/>
              <a:miter/>
            </a:ln>
          </p:spPr>
        </p:sp>
      </p:grpSp>
      <p:sp>
        <p:nvSpPr>
          <p:cNvPr name="TextBox 44" id="44"/>
          <p:cNvSpPr txBox="true"/>
          <p:nvPr/>
        </p:nvSpPr>
        <p:spPr>
          <a:xfrm rot="0">
            <a:off x="6812051" y="5107305"/>
            <a:ext cx="4663440" cy="3014472"/>
          </a:xfrm>
          <a:prstGeom prst="rect">
            <a:avLst/>
          </a:prstGeom>
        </p:spPr>
        <p:txBody>
          <a:bodyPr anchor="t" rtlCol="false" tIns="0" lIns="0" bIns="0" rIns="0">
            <a:spAutoFit/>
          </a:bodyPr>
          <a:lstStyle/>
          <a:p>
            <a:pPr algn="l">
              <a:lnSpc>
                <a:spcPts val="3069"/>
              </a:lnSpc>
            </a:pPr>
            <a:r>
              <a:rPr lang="en-US" sz="1650">
                <a:solidFill>
                  <a:srgbClr val="1A1A1A"/>
                </a:solidFill>
                <a:latin typeface="TT Drugs"/>
                <a:ea typeface="TT Drugs"/>
                <a:cs typeface="TT Drugs"/>
                <a:sym typeface="TT Drugs"/>
              </a:rPr>
              <a:t>The Korean skincare she has been offered in Europe has been either too discounted or too performative. She has been waiting for someone to bring her the products with the same standard she has held herself to — without the visual codes, without the urgency, without the assumption that she needs the basics explained.</a:t>
            </a:r>
          </a:p>
        </p:txBody>
      </p:sp>
      <p:grpSp>
        <p:nvGrpSpPr>
          <p:cNvPr name="Group 45" id="45"/>
          <p:cNvGrpSpPr/>
          <p:nvPr/>
        </p:nvGrpSpPr>
        <p:grpSpPr>
          <a:xfrm rot="0">
            <a:off x="12156529" y="3904297"/>
            <a:ext cx="5495925" cy="5084445"/>
            <a:chOff x="0" y="0"/>
            <a:chExt cx="7327900" cy="6779260"/>
          </a:xfrm>
        </p:grpSpPr>
        <p:sp>
          <p:nvSpPr>
            <p:cNvPr name="Freeform 46" id="46"/>
            <p:cNvSpPr/>
            <p:nvPr/>
          </p:nvSpPr>
          <p:spPr>
            <a:xfrm flipH="false" flipV="false" rot="0">
              <a:off x="0" y="0"/>
              <a:ext cx="7327900" cy="6779260"/>
            </a:xfrm>
            <a:custGeom>
              <a:avLst/>
              <a:gdLst/>
              <a:ahLst/>
              <a:cxnLst/>
              <a:rect r="r" b="b" t="t" l="l"/>
              <a:pathLst>
                <a:path h="6779260" w="7327900">
                  <a:moveTo>
                    <a:pt x="0" y="0"/>
                  </a:moveTo>
                  <a:lnTo>
                    <a:pt x="7327900" y="0"/>
                  </a:lnTo>
                  <a:lnTo>
                    <a:pt x="7327900" y="6779260"/>
                  </a:lnTo>
                  <a:lnTo>
                    <a:pt x="0" y="6779260"/>
                  </a:lnTo>
                  <a:close/>
                </a:path>
              </a:pathLst>
            </a:custGeom>
            <a:solidFill>
              <a:srgbClr val="EFEDE7"/>
            </a:solidFill>
            <a:ln w="9525" cap="sq">
              <a:solidFill>
                <a:srgbClr val="1A1A1A"/>
              </a:solidFill>
              <a:prstDash val="solid"/>
              <a:miter/>
            </a:ln>
          </p:spPr>
        </p:sp>
      </p:grpSp>
      <p:grpSp>
        <p:nvGrpSpPr>
          <p:cNvPr name="Group 47" id="47"/>
          <p:cNvGrpSpPr/>
          <p:nvPr/>
        </p:nvGrpSpPr>
        <p:grpSpPr>
          <a:xfrm rot="0">
            <a:off x="12572771" y="4320540"/>
            <a:ext cx="685800" cy="480060"/>
            <a:chOff x="0" y="0"/>
            <a:chExt cx="914400" cy="640080"/>
          </a:xfrm>
        </p:grpSpPr>
        <p:sp>
          <p:nvSpPr>
            <p:cNvPr name="Freeform 48" id="48"/>
            <p:cNvSpPr/>
            <p:nvPr/>
          </p:nvSpPr>
          <p:spPr>
            <a:xfrm flipH="false" flipV="false" rot="0">
              <a:off x="0" y="0"/>
              <a:ext cx="914400" cy="640080"/>
            </a:xfrm>
            <a:custGeom>
              <a:avLst/>
              <a:gdLst/>
              <a:ahLst/>
              <a:cxnLst/>
              <a:rect r="r" b="b" t="t" l="l"/>
              <a:pathLst>
                <a:path h="640080" w="914400">
                  <a:moveTo>
                    <a:pt x="0" y="0"/>
                  </a:moveTo>
                  <a:lnTo>
                    <a:pt x="914400" y="0"/>
                  </a:lnTo>
                  <a:lnTo>
                    <a:pt x="914400" y="640080"/>
                  </a:lnTo>
                  <a:lnTo>
                    <a:pt x="0" y="640080"/>
                  </a:lnTo>
                  <a:close/>
                </a:path>
              </a:pathLst>
            </a:custGeom>
            <a:blipFill>
              <a:blip r:embed="rId2">
                <a:alphaModFix amt="0"/>
              </a:blip>
              <a:stretch>
                <a:fillRect l="-39812" t="0" r="-39812" b="0"/>
              </a:stretch>
            </a:blipFill>
          </p:spPr>
        </p:sp>
        <p:sp>
          <p:nvSpPr>
            <p:cNvPr name="TextBox 49" id="49"/>
            <p:cNvSpPr txBox="true"/>
            <p:nvPr/>
          </p:nvSpPr>
          <p:spPr>
            <a:xfrm>
              <a:off x="0" y="0"/>
              <a:ext cx="914400" cy="640080"/>
            </a:xfrm>
            <a:prstGeom prst="rect">
              <a:avLst/>
            </a:prstGeom>
          </p:spPr>
          <p:txBody>
            <a:bodyPr anchor="ctr" rtlCol="false" tIns="0" lIns="0" bIns="0" rIns="0"/>
            <a:lstStyle/>
            <a:p>
              <a:pPr algn="l">
                <a:lnSpc>
                  <a:spcPts val="2879"/>
                </a:lnSpc>
              </a:pPr>
              <a:r>
                <a:rPr lang="en-US" sz="2400" i="true">
                  <a:solidFill>
                    <a:srgbClr val="8E5D40"/>
                  </a:solidFill>
                  <a:latin typeface="TT Drugs Italics"/>
                  <a:ea typeface="TT Drugs Italics"/>
                  <a:cs typeface="TT Drugs Italics"/>
                  <a:sym typeface="TT Drugs Italics"/>
                </a:rPr>
                <a:t>iii.</a:t>
              </a:r>
            </a:p>
          </p:txBody>
        </p:sp>
      </p:grpSp>
      <p:grpSp>
        <p:nvGrpSpPr>
          <p:cNvPr name="Group 50" id="50"/>
          <p:cNvGrpSpPr/>
          <p:nvPr/>
        </p:nvGrpSpPr>
        <p:grpSpPr>
          <a:xfrm rot="0">
            <a:off x="13327151" y="4320540"/>
            <a:ext cx="4114800" cy="480060"/>
            <a:chOff x="0" y="0"/>
            <a:chExt cx="5486400" cy="640080"/>
          </a:xfrm>
        </p:grpSpPr>
        <p:sp>
          <p:nvSpPr>
            <p:cNvPr name="Freeform 51" id="51"/>
            <p:cNvSpPr/>
            <p:nvPr/>
          </p:nvSpPr>
          <p:spPr>
            <a:xfrm flipH="false" flipV="false" rot="0">
              <a:off x="0" y="0"/>
              <a:ext cx="5486400" cy="640080"/>
            </a:xfrm>
            <a:custGeom>
              <a:avLst/>
              <a:gdLst/>
              <a:ahLst/>
              <a:cxnLst/>
              <a:rect r="r" b="b" t="t" l="l"/>
              <a:pathLst>
                <a:path h="640080" w="5486400">
                  <a:moveTo>
                    <a:pt x="0" y="0"/>
                  </a:moveTo>
                  <a:lnTo>
                    <a:pt x="5486400" y="0"/>
                  </a:lnTo>
                  <a:lnTo>
                    <a:pt x="5486400" y="640080"/>
                  </a:lnTo>
                  <a:lnTo>
                    <a:pt x="0" y="640080"/>
                  </a:lnTo>
                  <a:close/>
                </a:path>
              </a:pathLst>
            </a:custGeom>
            <a:blipFill>
              <a:blip r:embed="rId2">
                <a:alphaModFix amt="0"/>
              </a:blip>
              <a:stretch>
                <a:fillRect l="0" t="-117014" r="0" b="-117014"/>
              </a:stretch>
            </a:blipFill>
          </p:spPr>
        </p:sp>
        <p:sp>
          <p:nvSpPr>
            <p:cNvPr name="TextBox 52" id="52"/>
            <p:cNvSpPr txBox="true"/>
            <p:nvPr/>
          </p:nvSpPr>
          <p:spPr>
            <a:xfrm>
              <a:off x="0" y="0"/>
              <a:ext cx="5486400" cy="640080"/>
            </a:xfrm>
            <a:prstGeom prst="rect">
              <a:avLst/>
            </a:prstGeom>
          </p:spPr>
          <p:txBody>
            <a:bodyPr anchor="ctr" rtlCol="false" tIns="0" lIns="0" bIns="0" rIns="0"/>
            <a:lstStyle/>
            <a:p>
              <a:pPr algn="l">
                <a:lnSpc>
                  <a:spcPts val="1980"/>
                </a:lnSpc>
              </a:pPr>
              <a:r>
                <a:rPr lang="en-US" sz="1650" b="true">
                  <a:solidFill>
                    <a:srgbClr val="1A1A1A"/>
                  </a:solidFill>
                  <a:latin typeface="TT Drugs Bold"/>
                  <a:ea typeface="TT Drugs Bold"/>
                  <a:cs typeface="TT Drugs Bold"/>
                  <a:sym typeface="TT Drugs Bold"/>
                </a:rPr>
                <a:t>What Yaksok is</a:t>
              </a:r>
            </a:p>
          </p:txBody>
        </p:sp>
      </p:grpSp>
      <p:grpSp>
        <p:nvGrpSpPr>
          <p:cNvPr name="Group 53" id="53"/>
          <p:cNvGrpSpPr/>
          <p:nvPr/>
        </p:nvGrpSpPr>
        <p:grpSpPr>
          <a:xfrm rot="0">
            <a:off x="12563246" y="4996815"/>
            <a:ext cx="842010" cy="19050"/>
            <a:chOff x="0" y="0"/>
            <a:chExt cx="1122680" cy="25400"/>
          </a:xfrm>
        </p:grpSpPr>
        <p:sp>
          <p:nvSpPr>
            <p:cNvPr name="Freeform 54" id="54"/>
            <p:cNvSpPr/>
            <p:nvPr/>
          </p:nvSpPr>
          <p:spPr>
            <a:xfrm flipH="false" flipV="false" rot="0">
              <a:off x="0" y="0"/>
              <a:ext cx="1122680" cy="25400"/>
            </a:xfrm>
            <a:custGeom>
              <a:avLst/>
              <a:gdLst/>
              <a:ahLst/>
              <a:cxnLst/>
              <a:rect r="r" b="b" t="t" l="l"/>
              <a:pathLst>
                <a:path h="25400" w="1122680">
                  <a:moveTo>
                    <a:pt x="0" y="0"/>
                  </a:moveTo>
                  <a:lnTo>
                    <a:pt x="1122680" y="25400"/>
                  </a:lnTo>
                </a:path>
              </a:pathLst>
            </a:custGeom>
            <a:blipFill>
              <a:blip r:embed="rId2">
                <a:alphaModFix amt="0"/>
              </a:blip>
              <a:stretch>
                <a:fillRect l="0" t="-811238" r="0" b="-811238"/>
              </a:stretch>
            </a:blipFill>
            <a:ln w="19050" cap="sq">
              <a:solidFill>
                <a:srgbClr val="8E5D40"/>
              </a:solidFill>
              <a:prstDash val="solid"/>
              <a:miter/>
            </a:ln>
          </p:spPr>
        </p:sp>
      </p:grpSp>
      <p:sp>
        <p:nvSpPr>
          <p:cNvPr name="TextBox 55" id="55"/>
          <p:cNvSpPr txBox="true"/>
          <p:nvPr/>
        </p:nvSpPr>
        <p:spPr>
          <a:xfrm rot="0">
            <a:off x="12572771" y="5107305"/>
            <a:ext cx="4663440" cy="3014472"/>
          </a:xfrm>
          <a:prstGeom prst="rect">
            <a:avLst/>
          </a:prstGeom>
        </p:spPr>
        <p:txBody>
          <a:bodyPr anchor="t" rtlCol="false" tIns="0" lIns="0" bIns="0" rIns="0">
            <a:spAutoFit/>
          </a:bodyPr>
          <a:lstStyle/>
          <a:p>
            <a:pPr algn="l">
              <a:lnSpc>
                <a:spcPts val="3069"/>
              </a:lnSpc>
            </a:pPr>
            <a:r>
              <a:rPr lang="en-US" sz="1650">
                <a:solidFill>
                  <a:srgbClr val="1A1A1A"/>
                </a:solidFill>
                <a:latin typeface="TT Drugs"/>
                <a:ea typeface="TT Drugs"/>
                <a:cs typeface="TT Drugs"/>
                <a:sym typeface="TT Drugs"/>
              </a:rPr>
              <a:t>Yaksok is the Korean word for promise. Every product on the shelf is there because the brand has made a promise on her behalf that this exact product, for this exact reason, has earned its place. The shelf is short by design. Every line in this document is the same promise, rewritten for the surface it appears on.</a:t>
            </a:r>
          </a:p>
        </p:txBody>
      </p:sp>
      <p:grpSp>
        <p:nvGrpSpPr>
          <p:cNvPr name="Group 56" id="56"/>
          <p:cNvGrpSpPr/>
          <p:nvPr/>
        </p:nvGrpSpPr>
        <p:grpSpPr>
          <a:xfrm rot="0">
            <a:off x="685800" y="9669780"/>
            <a:ext cx="6858000" cy="411480"/>
            <a:chOff x="0" y="0"/>
            <a:chExt cx="9144000" cy="548640"/>
          </a:xfrm>
        </p:grpSpPr>
        <p:sp>
          <p:nvSpPr>
            <p:cNvPr name="Freeform 57" id="57"/>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8" id="58"/>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12  ·  The Brand Story</a:t>
              </a:r>
            </a:p>
          </p:txBody>
        </p:sp>
      </p:grpSp>
      <p:grpSp>
        <p:nvGrpSpPr>
          <p:cNvPr name="Group 59" id="59"/>
          <p:cNvGrpSpPr/>
          <p:nvPr/>
        </p:nvGrpSpPr>
        <p:grpSpPr>
          <a:xfrm rot="0">
            <a:off x="10743743" y="9669780"/>
            <a:ext cx="6858000" cy="411480"/>
            <a:chOff x="0" y="0"/>
            <a:chExt cx="9144000" cy="548640"/>
          </a:xfrm>
        </p:grpSpPr>
        <p:sp>
          <p:nvSpPr>
            <p:cNvPr name="Freeform 60" id="60"/>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1" id="61"/>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Press  ·  About page  ·  Founder context</a:t>
              </a:r>
            </a:p>
          </p:txBody>
        </p:sp>
      </p:gr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71600"/>
            <a:ext cx="16915943" cy="1633728"/>
            <a:chOff x="0" y="0"/>
            <a:chExt cx="22554590" cy="2178304"/>
          </a:xfrm>
        </p:grpSpPr>
        <p:sp>
          <p:nvSpPr>
            <p:cNvPr name="Freeform 18" id="18"/>
            <p:cNvSpPr/>
            <p:nvPr/>
          </p:nvSpPr>
          <p:spPr>
            <a:xfrm flipH="false" flipV="false" rot="0">
              <a:off x="0" y="0"/>
              <a:ext cx="22554591" cy="2178304"/>
            </a:xfrm>
            <a:custGeom>
              <a:avLst/>
              <a:gdLst/>
              <a:ahLst/>
              <a:cxnLst/>
              <a:rect r="r" b="b" t="t" l="l"/>
              <a:pathLst>
                <a:path h="2178304" w="22554591">
                  <a:moveTo>
                    <a:pt x="0" y="0"/>
                  </a:moveTo>
                  <a:lnTo>
                    <a:pt x="22554591" y="0"/>
                  </a:lnTo>
                  <a:lnTo>
                    <a:pt x="22554591" y="2178304"/>
                  </a:lnTo>
                  <a:lnTo>
                    <a:pt x="0" y="2178304"/>
                  </a:lnTo>
                  <a:close/>
                </a:path>
              </a:pathLst>
            </a:custGeom>
            <a:blipFill>
              <a:blip r:embed="rId2">
                <a:alphaModFix amt="0"/>
              </a:blip>
              <a:stretch>
                <a:fillRect l="0" t="-159774" r="0" b="-143729"/>
              </a:stretch>
            </a:blipFill>
          </p:spPr>
        </p:sp>
        <p:sp>
          <p:nvSpPr>
            <p:cNvPr name="TextBox 19" id="19"/>
            <p:cNvSpPr txBox="true"/>
            <p:nvPr/>
          </p:nvSpPr>
          <p:spPr>
            <a:xfrm>
              <a:off x="0" y="0"/>
              <a:ext cx="22554590" cy="2178304"/>
            </a:xfrm>
            <a:prstGeom prst="rect">
              <a:avLst/>
            </a:prstGeom>
          </p:spPr>
          <p:txBody>
            <a:bodyPr anchor="ctr" rtlCol="false" tIns="0" lIns="0" bIns="0" rIns="0"/>
            <a:lstStyle/>
            <a:p>
              <a:pPr algn="ctr">
                <a:lnSpc>
                  <a:spcPts val="10080"/>
                </a:lnSpc>
              </a:pPr>
              <a:r>
                <a:rPr lang="en-US" sz="8400" spc="-150">
                  <a:solidFill>
                    <a:srgbClr val="1A1A1A"/>
                  </a:solidFill>
                  <a:latin typeface="TT Drugs"/>
                  <a:ea typeface="TT Drugs"/>
                  <a:cs typeface="TT Drugs"/>
                  <a:sym typeface="TT Drugs"/>
                </a:rPr>
                <a:t>The Brand Values</a:t>
              </a:r>
            </a:p>
          </p:txBody>
        </p:sp>
      </p:grpSp>
      <p:grpSp>
        <p:nvGrpSpPr>
          <p:cNvPr name="Group 20" id="20"/>
          <p:cNvGrpSpPr/>
          <p:nvPr/>
        </p:nvGrpSpPr>
        <p:grpSpPr>
          <a:xfrm rot="0">
            <a:off x="685800" y="2743200"/>
            <a:ext cx="16915943" cy="548640"/>
            <a:chOff x="0" y="0"/>
            <a:chExt cx="22554590" cy="731520"/>
          </a:xfrm>
        </p:grpSpPr>
        <p:sp>
          <p:nvSpPr>
            <p:cNvPr name="Freeform 21" id="21"/>
            <p:cNvSpPr/>
            <p:nvPr/>
          </p:nvSpPr>
          <p:spPr>
            <a:xfrm flipH="false" flipV="false" rot="0">
              <a:off x="0" y="0"/>
              <a:ext cx="22554591" cy="731520"/>
            </a:xfrm>
            <a:custGeom>
              <a:avLst/>
              <a:gdLst/>
              <a:ahLst/>
              <a:cxnLst/>
              <a:rect r="r" b="b" t="t" l="l"/>
              <a:pathLst>
                <a:path h="731520" w="22554591">
                  <a:moveTo>
                    <a:pt x="0" y="0"/>
                  </a:moveTo>
                  <a:lnTo>
                    <a:pt x="22554591" y="0"/>
                  </a:lnTo>
                  <a:lnTo>
                    <a:pt x="22554591" y="731520"/>
                  </a:lnTo>
                  <a:lnTo>
                    <a:pt x="0" y="731520"/>
                  </a:lnTo>
                  <a:close/>
                </a:path>
              </a:pathLst>
            </a:custGeom>
            <a:blipFill>
              <a:blip r:embed="rId2">
                <a:alphaModFix amt="0"/>
              </a:blip>
              <a:stretch>
                <a:fillRect l="0" t="-550772" r="0" b="-550772"/>
              </a:stretch>
            </a:blipFill>
          </p:spPr>
        </p:sp>
        <p:sp>
          <p:nvSpPr>
            <p:cNvPr name="TextBox 22" id="22"/>
            <p:cNvSpPr txBox="true"/>
            <p:nvPr/>
          </p:nvSpPr>
          <p:spPr>
            <a:xfrm>
              <a:off x="0" y="-9525"/>
              <a:ext cx="22554590" cy="741045"/>
            </a:xfrm>
            <a:prstGeom prst="rect">
              <a:avLst/>
            </a:prstGeom>
          </p:spPr>
          <p:txBody>
            <a:bodyPr anchor="ctr" rtlCol="false" tIns="0" lIns="0" bIns="0" rIns="0"/>
            <a:lstStyle/>
            <a:p>
              <a:pPr algn="ctr">
                <a:lnSpc>
                  <a:spcPts val="2520"/>
                </a:lnSpc>
              </a:pPr>
              <a:r>
                <a:rPr lang="en-US" sz="2100" i="true">
                  <a:solidFill>
                    <a:srgbClr val="4A4A4A"/>
                  </a:solidFill>
                  <a:latin typeface="TT Drugs Italics"/>
                  <a:ea typeface="TT Drugs Italics"/>
                  <a:cs typeface="TT Drugs Italics"/>
                  <a:sym typeface="TT Drugs Italics"/>
                </a:rPr>
                <a:t>Each one names what the brand says yes to — and refuses.</a:t>
              </a:r>
            </a:p>
          </p:txBody>
        </p:sp>
      </p:grpSp>
      <p:grpSp>
        <p:nvGrpSpPr>
          <p:cNvPr name="Group 23" id="23"/>
          <p:cNvGrpSpPr/>
          <p:nvPr/>
        </p:nvGrpSpPr>
        <p:grpSpPr>
          <a:xfrm rot="0">
            <a:off x="685800" y="3291840"/>
            <a:ext cx="16915943" cy="480060"/>
            <a:chOff x="0" y="0"/>
            <a:chExt cx="22554590" cy="640080"/>
          </a:xfrm>
        </p:grpSpPr>
        <p:sp>
          <p:nvSpPr>
            <p:cNvPr name="Freeform 24" id="24"/>
            <p:cNvSpPr/>
            <p:nvPr/>
          </p:nvSpPr>
          <p:spPr>
            <a:xfrm flipH="false" flipV="false" rot="0">
              <a:off x="0" y="0"/>
              <a:ext cx="22554591" cy="640080"/>
            </a:xfrm>
            <a:custGeom>
              <a:avLst/>
              <a:gdLst/>
              <a:ahLst/>
              <a:cxnLst/>
              <a:rect r="r" b="b" t="t" l="l"/>
              <a:pathLst>
                <a:path h="640080" w="22554591">
                  <a:moveTo>
                    <a:pt x="0" y="0"/>
                  </a:moveTo>
                  <a:lnTo>
                    <a:pt x="22554591" y="0"/>
                  </a:lnTo>
                  <a:lnTo>
                    <a:pt x="22554591" y="640080"/>
                  </a:lnTo>
                  <a:lnTo>
                    <a:pt x="0" y="640080"/>
                  </a:lnTo>
                  <a:close/>
                </a:path>
              </a:pathLst>
            </a:custGeom>
            <a:blipFill>
              <a:blip r:embed="rId2">
                <a:alphaModFix amt="0"/>
              </a:blip>
              <a:stretch>
                <a:fillRect l="0" t="-636597" r="0" b="-636597"/>
              </a:stretch>
            </a:blipFill>
          </p:spPr>
        </p:sp>
        <p:sp>
          <p:nvSpPr>
            <p:cNvPr name="TextBox 25" id="25"/>
            <p:cNvSpPr txBox="true"/>
            <p:nvPr/>
          </p:nvSpPr>
          <p:spPr>
            <a:xfrm>
              <a:off x="0" y="0"/>
              <a:ext cx="22554590" cy="640080"/>
            </a:xfrm>
            <a:prstGeom prst="rect">
              <a:avLst/>
            </a:prstGeom>
          </p:spPr>
          <p:txBody>
            <a:bodyPr anchor="ctr" rtlCol="false" tIns="0" lIns="0" bIns="0" rIns="0"/>
            <a:lstStyle/>
            <a:p>
              <a:pPr algn="ctr">
                <a:lnSpc>
                  <a:spcPts val="1889"/>
                </a:lnSpc>
              </a:pPr>
              <a:r>
                <a:rPr lang="en-US" sz="1575" i="true" spc="150">
                  <a:solidFill>
                    <a:srgbClr val="8E5D40"/>
                  </a:solidFill>
                  <a:latin typeface="TT Drugs Italics"/>
                  <a:ea typeface="TT Drugs Italics"/>
                  <a:cs typeface="TT Drugs Italics"/>
                  <a:sym typeface="TT Drugs Italics"/>
                </a:rPr>
                <a:t>If a value cannot be used to refuse something, it is not a value.</a:t>
              </a:r>
            </a:p>
          </p:txBody>
        </p:sp>
      </p:grpSp>
      <p:sp>
        <p:nvSpPr>
          <p:cNvPr name="TextBox 26" id="26"/>
          <p:cNvSpPr txBox="true"/>
          <p:nvPr/>
        </p:nvSpPr>
        <p:spPr>
          <a:xfrm rot="0">
            <a:off x="822960" y="4105275"/>
            <a:ext cx="754380" cy="323850"/>
          </a:xfrm>
          <a:prstGeom prst="rect">
            <a:avLst/>
          </a:prstGeom>
        </p:spPr>
        <p:txBody>
          <a:bodyPr anchor="t" rtlCol="false" tIns="0" lIns="0" bIns="0" rIns="0">
            <a:spAutoFit/>
          </a:bodyPr>
          <a:lstStyle/>
          <a:p>
            <a:pPr algn="l">
              <a:lnSpc>
                <a:spcPts val="2520"/>
              </a:lnSpc>
            </a:pPr>
            <a:r>
              <a:rPr lang="en-US" sz="2100" i="true">
                <a:solidFill>
                  <a:srgbClr val="8E5D40"/>
                </a:solidFill>
                <a:latin typeface="TT Drugs Italics"/>
                <a:ea typeface="TT Drugs Italics"/>
                <a:cs typeface="TT Drugs Italics"/>
                <a:sym typeface="TT Drugs Italics"/>
              </a:rPr>
              <a:t>i.</a:t>
            </a:r>
          </a:p>
        </p:txBody>
      </p:sp>
      <p:sp>
        <p:nvSpPr>
          <p:cNvPr name="TextBox 27" id="27"/>
          <p:cNvSpPr txBox="true"/>
          <p:nvPr/>
        </p:nvSpPr>
        <p:spPr>
          <a:xfrm rot="0">
            <a:off x="1645920" y="4087368"/>
            <a:ext cx="3977640" cy="361950"/>
          </a:xfrm>
          <a:prstGeom prst="rect">
            <a:avLst/>
          </a:prstGeom>
        </p:spPr>
        <p:txBody>
          <a:bodyPr anchor="t" rtlCol="false" tIns="0" lIns="0" bIns="0" rIns="0">
            <a:spAutoFit/>
          </a:bodyPr>
          <a:lstStyle/>
          <a:p>
            <a:pPr algn="l">
              <a:lnSpc>
                <a:spcPts val="2879"/>
              </a:lnSpc>
            </a:pPr>
            <a:r>
              <a:rPr lang="en-US" sz="2400" spc="-45">
                <a:solidFill>
                  <a:srgbClr val="1A1A1A"/>
                </a:solidFill>
                <a:latin typeface="TT Drugs"/>
                <a:ea typeface="TT Drugs"/>
                <a:cs typeface="TT Drugs"/>
                <a:sym typeface="TT Drugs"/>
              </a:rPr>
              <a:t>Promise-keeping</a:t>
            </a:r>
          </a:p>
        </p:txBody>
      </p:sp>
      <p:sp>
        <p:nvSpPr>
          <p:cNvPr name="TextBox 28" id="28"/>
          <p:cNvSpPr txBox="true"/>
          <p:nvPr/>
        </p:nvSpPr>
        <p:spPr>
          <a:xfrm rot="0">
            <a:off x="5760720" y="4053459"/>
            <a:ext cx="11932920" cy="309372"/>
          </a:xfrm>
          <a:prstGeom prst="rect">
            <a:avLst/>
          </a:prstGeom>
        </p:spPr>
        <p:txBody>
          <a:bodyPr anchor="t" rtlCol="false" tIns="0" lIns="0" bIns="0" rIns="0">
            <a:spAutoFit/>
          </a:bodyPr>
          <a:lstStyle/>
          <a:p>
            <a:pPr algn="l">
              <a:lnSpc>
                <a:spcPts val="2484"/>
              </a:lnSpc>
            </a:pPr>
            <a:r>
              <a:rPr lang="en-US" sz="1725" i="true">
                <a:solidFill>
                  <a:srgbClr val="1A1A1A"/>
                </a:solidFill>
                <a:latin typeface="TT Drugs Italics"/>
                <a:ea typeface="TT Drugs Italics"/>
                <a:cs typeface="TT Drugs Italics"/>
                <a:sym typeface="TT Drugs Italics"/>
              </a:rPr>
              <a:t>The brand's name is a contract. Every product has earned its place.</a:t>
            </a:r>
          </a:p>
        </p:txBody>
      </p:sp>
      <p:sp>
        <p:nvSpPr>
          <p:cNvPr name="TextBox 29" id="29"/>
          <p:cNvSpPr txBox="true"/>
          <p:nvPr/>
        </p:nvSpPr>
        <p:spPr>
          <a:xfrm rot="0">
            <a:off x="1645920" y="4622292"/>
            <a:ext cx="16047720" cy="200025"/>
          </a:xfrm>
          <a:prstGeom prst="rect">
            <a:avLst/>
          </a:prstGeom>
        </p:spPr>
        <p:txBody>
          <a:bodyPr anchor="t" rtlCol="false" tIns="0" lIns="0" bIns="0" rIns="0">
            <a:spAutoFit/>
          </a:bodyPr>
          <a:lstStyle/>
          <a:p>
            <a:pPr algn="l">
              <a:lnSpc>
                <a:spcPts val="1620"/>
              </a:lnSpc>
            </a:pPr>
            <a:r>
              <a:rPr lang="en-US" sz="1350" b="true">
                <a:solidFill>
                  <a:srgbClr val="8E5D40"/>
                </a:solidFill>
                <a:latin typeface="TT Drugs Bold"/>
                <a:ea typeface="TT Drugs Bold"/>
                <a:cs typeface="TT Drugs Bold"/>
                <a:sym typeface="TT Drugs Bold"/>
              </a:rPr>
              <a:t>Refuses: </a:t>
            </a:r>
            <a:r>
              <a:rPr lang="en-US" sz="1350" i="true">
                <a:solidFill>
                  <a:srgbClr val="4A4A4A"/>
                </a:solidFill>
                <a:latin typeface="TT Drugs Italics"/>
                <a:ea typeface="TT Drugs Italics"/>
                <a:cs typeface="TT Drugs Italics"/>
                <a:sym typeface="TT Drugs Italics"/>
              </a:rPr>
              <a:t>products carried for margin  ·  claims we cannot keep  ·  partnerships entered for traffic</a:t>
            </a:r>
          </a:p>
        </p:txBody>
      </p:sp>
      <p:grpSp>
        <p:nvGrpSpPr>
          <p:cNvPr name="Group 30" id="30"/>
          <p:cNvGrpSpPr/>
          <p:nvPr/>
        </p:nvGrpSpPr>
        <p:grpSpPr>
          <a:xfrm rot="0">
            <a:off x="818198" y="5111306"/>
            <a:ext cx="16651148" cy="9525"/>
            <a:chOff x="0" y="0"/>
            <a:chExt cx="22201530" cy="12700"/>
          </a:xfrm>
        </p:grpSpPr>
        <p:sp>
          <p:nvSpPr>
            <p:cNvPr name="Freeform 31" id="31"/>
            <p:cNvSpPr/>
            <p:nvPr/>
          </p:nvSpPr>
          <p:spPr>
            <a:xfrm flipH="false" flipV="false" rot="0">
              <a:off x="0" y="0"/>
              <a:ext cx="22201505" cy="12700"/>
            </a:xfrm>
            <a:custGeom>
              <a:avLst/>
              <a:gdLst/>
              <a:ahLst/>
              <a:cxnLst/>
              <a:rect r="r" b="b" t="t" l="l"/>
              <a:pathLst>
                <a:path h="12700" w="22201505">
                  <a:moveTo>
                    <a:pt x="0" y="0"/>
                  </a:moveTo>
                  <a:lnTo>
                    <a:pt x="22201505" y="12700"/>
                  </a:lnTo>
                </a:path>
              </a:pathLst>
            </a:custGeom>
            <a:blipFill>
              <a:blip r:embed="rId2">
                <a:alphaModFix amt="0"/>
              </a:blip>
              <a:stretch>
                <a:fillRect l="0" t="-34012808" r="0" b="-34012808"/>
              </a:stretch>
            </a:blipFill>
            <a:ln w="9525" cap="sq">
              <a:solidFill>
                <a:srgbClr val="B5B3AE"/>
              </a:solidFill>
              <a:prstDash val="solid"/>
              <a:miter/>
            </a:ln>
          </p:spPr>
        </p:sp>
      </p:grpSp>
      <p:sp>
        <p:nvSpPr>
          <p:cNvPr name="TextBox 32" id="32"/>
          <p:cNvSpPr txBox="true"/>
          <p:nvPr/>
        </p:nvSpPr>
        <p:spPr>
          <a:xfrm rot="0">
            <a:off x="822960" y="5229987"/>
            <a:ext cx="754380" cy="323850"/>
          </a:xfrm>
          <a:prstGeom prst="rect">
            <a:avLst/>
          </a:prstGeom>
        </p:spPr>
        <p:txBody>
          <a:bodyPr anchor="t" rtlCol="false" tIns="0" lIns="0" bIns="0" rIns="0">
            <a:spAutoFit/>
          </a:bodyPr>
          <a:lstStyle/>
          <a:p>
            <a:pPr algn="l">
              <a:lnSpc>
                <a:spcPts val="2520"/>
              </a:lnSpc>
            </a:pPr>
            <a:r>
              <a:rPr lang="en-US" sz="2100" i="true">
                <a:solidFill>
                  <a:srgbClr val="8E5D40"/>
                </a:solidFill>
                <a:latin typeface="TT Drugs Italics"/>
                <a:ea typeface="TT Drugs Italics"/>
                <a:cs typeface="TT Drugs Italics"/>
                <a:sym typeface="TT Drugs Italics"/>
              </a:rPr>
              <a:t>ii.</a:t>
            </a:r>
          </a:p>
        </p:txBody>
      </p:sp>
      <p:sp>
        <p:nvSpPr>
          <p:cNvPr name="TextBox 33" id="33"/>
          <p:cNvSpPr txBox="true"/>
          <p:nvPr/>
        </p:nvSpPr>
        <p:spPr>
          <a:xfrm rot="0">
            <a:off x="1645920" y="5212080"/>
            <a:ext cx="3977640" cy="361950"/>
          </a:xfrm>
          <a:prstGeom prst="rect">
            <a:avLst/>
          </a:prstGeom>
        </p:spPr>
        <p:txBody>
          <a:bodyPr anchor="t" rtlCol="false" tIns="0" lIns="0" bIns="0" rIns="0">
            <a:spAutoFit/>
          </a:bodyPr>
          <a:lstStyle/>
          <a:p>
            <a:pPr algn="l">
              <a:lnSpc>
                <a:spcPts val="2879"/>
              </a:lnSpc>
            </a:pPr>
            <a:r>
              <a:rPr lang="en-US" sz="2400" spc="-45">
                <a:solidFill>
                  <a:srgbClr val="1A1A1A"/>
                </a:solidFill>
                <a:latin typeface="TT Drugs"/>
                <a:ea typeface="TT Drugs"/>
                <a:cs typeface="TT Drugs"/>
                <a:sym typeface="TT Drugs"/>
              </a:rPr>
              <a:t>Additive care</a:t>
            </a:r>
          </a:p>
        </p:txBody>
      </p:sp>
      <p:sp>
        <p:nvSpPr>
          <p:cNvPr name="TextBox 34" id="34"/>
          <p:cNvSpPr txBox="true"/>
          <p:nvPr/>
        </p:nvSpPr>
        <p:spPr>
          <a:xfrm rot="0">
            <a:off x="5760720" y="5178171"/>
            <a:ext cx="11932920" cy="309372"/>
          </a:xfrm>
          <a:prstGeom prst="rect">
            <a:avLst/>
          </a:prstGeom>
        </p:spPr>
        <p:txBody>
          <a:bodyPr anchor="t" rtlCol="false" tIns="0" lIns="0" bIns="0" rIns="0">
            <a:spAutoFit/>
          </a:bodyPr>
          <a:lstStyle/>
          <a:p>
            <a:pPr algn="l">
              <a:lnSpc>
                <a:spcPts val="2484"/>
              </a:lnSpc>
            </a:pPr>
            <a:r>
              <a:rPr lang="en-US" sz="1725" i="true">
                <a:solidFill>
                  <a:srgbClr val="1A1A1A"/>
                </a:solidFill>
                <a:latin typeface="TT Drugs Italics"/>
                <a:ea typeface="TT Drugs Italics"/>
                <a:cs typeface="TT Drugs Italics"/>
                <a:sym typeface="TT Drugs Italics"/>
              </a:rPr>
              <a:t>Yaksok joins her shelf. Keep what works. Add what fills the gap.</a:t>
            </a:r>
          </a:p>
        </p:txBody>
      </p:sp>
      <p:sp>
        <p:nvSpPr>
          <p:cNvPr name="TextBox 35" id="35"/>
          <p:cNvSpPr txBox="true"/>
          <p:nvPr/>
        </p:nvSpPr>
        <p:spPr>
          <a:xfrm rot="0">
            <a:off x="1645920" y="5747004"/>
            <a:ext cx="16047720" cy="200025"/>
          </a:xfrm>
          <a:prstGeom prst="rect">
            <a:avLst/>
          </a:prstGeom>
        </p:spPr>
        <p:txBody>
          <a:bodyPr anchor="t" rtlCol="false" tIns="0" lIns="0" bIns="0" rIns="0">
            <a:spAutoFit/>
          </a:bodyPr>
          <a:lstStyle/>
          <a:p>
            <a:pPr algn="l">
              <a:lnSpc>
                <a:spcPts val="1620"/>
              </a:lnSpc>
            </a:pPr>
            <a:r>
              <a:rPr lang="en-US" sz="1350" b="true">
                <a:solidFill>
                  <a:srgbClr val="8E5D40"/>
                </a:solidFill>
                <a:latin typeface="TT Drugs Bold"/>
                <a:ea typeface="TT Drugs Bold"/>
                <a:cs typeface="TT Drugs Bold"/>
                <a:sym typeface="TT Drugs Bold"/>
              </a:rPr>
              <a:t>Refuses: </a:t>
            </a:r>
            <a:r>
              <a:rPr lang="en-US" sz="1350" i="true">
                <a:solidFill>
                  <a:srgbClr val="4A4A4A"/>
                </a:solidFill>
                <a:latin typeface="TT Drugs Italics"/>
                <a:ea typeface="TT Drugs Italics"/>
                <a:cs typeface="TT Drugs Italics"/>
                <a:sym typeface="TT Drugs Italics"/>
              </a:rPr>
              <a:t>full-routine pushes  ·  "throw out your shelf" framing  ·  system-selling</a:t>
            </a:r>
          </a:p>
        </p:txBody>
      </p:sp>
      <p:grpSp>
        <p:nvGrpSpPr>
          <p:cNvPr name="Group 36" id="36"/>
          <p:cNvGrpSpPr/>
          <p:nvPr/>
        </p:nvGrpSpPr>
        <p:grpSpPr>
          <a:xfrm rot="0">
            <a:off x="818198" y="6236018"/>
            <a:ext cx="16651148" cy="9525"/>
            <a:chOff x="0" y="0"/>
            <a:chExt cx="22201530" cy="12700"/>
          </a:xfrm>
        </p:grpSpPr>
        <p:sp>
          <p:nvSpPr>
            <p:cNvPr name="Freeform 37" id="37"/>
            <p:cNvSpPr/>
            <p:nvPr/>
          </p:nvSpPr>
          <p:spPr>
            <a:xfrm flipH="false" flipV="false" rot="0">
              <a:off x="0" y="0"/>
              <a:ext cx="22201505" cy="12700"/>
            </a:xfrm>
            <a:custGeom>
              <a:avLst/>
              <a:gdLst/>
              <a:ahLst/>
              <a:cxnLst/>
              <a:rect r="r" b="b" t="t" l="l"/>
              <a:pathLst>
                <a:path h="12700" w="22201505">
                  <a:moveTo>
                    <a:pt x="0" y="0"/>
                  </a:moveTo>
                  <a:lnTo>
                    <a:pt x="22201505" y="12700"/>
                  </a:lnTo>
                </a:path>
              </a:pathLst>
            </a:custGeom>
            <a:blipFill>
              <a:blip r:embed="rId2">
                <a:alphaModFix amt="0"/>
              </a:blip>
              <a:stretch>
                <a:fillRect l="0" t="-34012808" r="0" b="-34012808"/>
              </a:stretch>
            </a:blipFill>
            <a:ln w="9525" cap="sq">
              <a:solidFill>
                <a:srgbClr val="B5B3AE"/>
              </a:solidFill>
              <a:prstDash val="solid"/>
              <a:miter/>
            </a:ln>
          </p:spPr>
        </p:sp>
      </p:grpSp>
      <p:sp>
        <p:nvSpPr>
          <p:cNvPr name="TextBox 38" id="38"/>
          <p:cNvSpPr txBox="true"/>
          <p:nvPr/>
        </p:nvSpPr>
        <p:spPr>
          <a:xfrm rot="0">
            <a:off x="822960" y="6354699"/>
            <a:ext cx="754380" cy="323850"/>
          </a:xfrm>
          <a:prstGeom prst="rect">
            <a:avLst/>
          </a:prstGeom>
        </p:spPr>
        <p:txBody>
          <a:bodyPr anchor="t" rtlCol="false" tIns="0" lIns="0" bIns="0" rIns="0">
            <a:spAutoFit/>
          </a:bodyPr>
          <a:lstStyle/>
          <a:p>
            <a:pPr algn="l">
              <a:lnSpc>
                <a:spcPts val="2520"/>
              </a:lnSpc>
            </a:pPr>
            <a:r>
              <a:rPr lang="en-US" sz="2100" i="true">
                <a:solidFill>
                  <a:srgbClr val="8E5D40"/>
                </a:solidFill>
                <a:latin typeface="TT Drugs Italics"/>
                <a:ea typeface="TT Drugs Italics"/>
                <a:cs typeface="TT Drugs Italics"/>
                <a:sym typeface="TT Drugs Italics"/>
              </a:rPr>
              <a:t>iii.</a:t>
            </a:r>
          </a:p>
        </p:txBody>
      </p:sp>
      <p:sp>
        <p:nvSpPr>
          <p:cNvPr name="TextBox 39" id="39"/>
          <p:cNvSpPr txBox="true"/>
          <p:nvPr/>
        </p:nvSpPr>
        <p:spPr>
          <a:xfrm rot="0">
            <a:off x="1645920" y="6336792"/>
            <a:ext cx="3977640" cy="361950"/>
          </a:xfrm>
          <a:prstGeom prst="rect">
            <a:avLst/>
          </a:prstGeom>
        </p:spPr>
        <p:txBody>
          <a:bodyPr anchor="t" rtlCol="false" tIns="0" lIns="0" bIns="0" rIns="0">
            <a:spAutoFit/>
          </a:bodyPr>
          <a:lstStyle/>
          <a:p>
            <a:pPr algn="l">
              <a:lnSpc>
                <a:spcPts val="2879"/>
              </a:lnSpc>
            </a:pPr>
            <a:r>
              <a:rPr lang="en-US" sz="2400" spc="-45">
                <a:solidFill>
                  <a:srgbClr val="1A1A1A"/>
                </a:solidFill>
                <a:latin typeface="TT Drugs"/>
                <a:ea typeface="TT Drugs"/>
                <a:cs typeface="TT Drugs"/>
                <a:sym typeface="TT Drugs"/>
              </a:rPr>
              <a:t>Restraint as confidence</a:t>
            </a:r>
          </a:p>
        </p:txBody>
      </p:sp>
      <p:sp>
        <p:nvSpPr>
          <p:cNvPr name="TextBox 40" id="40"/>
          <p:cNvSpPr txBox="true"/>
          <p:nvPr/>
        </p:nvSpPr>
        <p:spPr>
          <a:xfrm rot="0">
            <a:off x="5760720" y="6302883"/>
            <a:ext cx="11932920" cy="309372"/>
          </a:xfrm>
          <a:prstGeom prst="rect">
            <a:avLst/>
          </a:prstGeom>
        </p:spPr>
        <p:txBody>
          <a:bodyPr anchor="t" rtlCol="false" tIns="0" lIns="0" bIns="0" rIns="0">
            <a:spAutoFit/>
          </a:bodyPr>
          <a:lstStyle/>
          <a:p>
            <a:pPr algn="l">
              <a:lnSpc>
                <a:spcPts val="2484"/>
              </a:lnSpc>
            </a:pPr>
            <a:r>
              <a:rPr lang="en-US" sz="1725" i="true">
                <a:solidFill>
                  <a:srgbClr val="1A1A1A"/>
                </a:solidFill>
                <a:latin typeface="TT Drugs Italics"/>
                <a:ea typeface="TT Drugs Italics"/>
                <a:cs typeface="TT Drugs Italics"/>
                <a:sym typeface="TT Drugs Italics"/>
              </a:rPr>
              <a:t>Quiet is the asset. The brand stays out of the way.</a:t>
            </a:r>
          </a:p>
        </p:txBody>
      </p:sp>
      <p:sp>
        <p:nvSpPr>
          <p:cNvPr name="TextBox 41" id="41"/>
          <p:cNvSpPr txBox="true"/>
          <p:nvPr/>
        </p:nvSpPr>
        <p:spPr>
          <a:xfrm rot="0">
            <a:off x="1645920" y="6871716"/>
            <a:ext cx="16047720" cy="200025"/>
          </a:xfrm>
          <a:prstGeom prst="rect">
            <a:avLst/>
          </a:prstGeom>
        </p:spPr>
        <p:txBody>
          <a:bodyPr anchor="t" rtlCol="false" tIns="0" lIns="0" bIns="0" rIns="0">
            <a:spAutoFit/>
          </a:bodyPr>
          <a:lstStyle/>
          <a:p>
            <a:pPr algn="l">
              <a:lnSpc>
                <a:spcPts val="1620"/>
              </a:lnSpc>
            </a:pPr>
            <a:r>
              <a:rPr lang="en-US" sz="1350" b="true">
                <a:solidFill>
                  <a:srgbClr val="8E5D40"/>
                </a:solidFill>
                <a:latin typeface="TT Drugs Bold"/>
                <a:ea typeface="TT Drugs Bold"/>
                <a:cs typeface="TT Drugs Bold"/>
                <a:sym typeface="TT Drugs Bold"/>
              </a:rPr>
              <a:t>Refuses: </a:t>
            </a:r>
            <a:r>
              <a:rPr lang="en-US" sz="1350" i="true">
                <a:solidFill>
                  <a:srgbClr val="4A4A4A"/>
                </a:solidFill>
                <a:latin typeface="TT Drugs Italics"/>
                <a:ea typeface="TT Drugs Italics"/>
                <a:cs typeface="TT Drugs Italics"/>
                <a:sym typeface="TT Drugs Italics"/>
              </a:rPr>
              <a:t>the words premium · luxury · curated · iconic · game-changing  ·  exclamation marks  ·  urgency tactics</a:t>
            </a:r>
          </a:p>
        </p:txBody>
      </p:sp>
      <p:grpSp>
        <p:nvGrpSpPr>
          <p:cNvPr name="Group 42" id="42"/>
          <p:cNvGrpSpPr/>
          <p:nvPr/>
        </p:nvGrpSpPr>
        <p:grpSpPr>
          <a:xfrm rot="0">
            <a:off x="818198" y="7360730"/>
            <a:ext cx="16651148" cy="9525"/>
            <a:chOff x="0" y="0"/>
            <a:chExt cx="22201530" cy="12700"/>
          </a:xfrm>
        </p:grpSpPr>
        <p:sp>
          <p:nvSpPr>
            <p:cNvPr name="Freeform 43" id="43"/>
            <p:cNvSpPr/>
            <p:nvPr/>
          </p:nvSpPr>
          <p:spPr>
            <a:xfrm flipH="false" flipV="false" rot="0">
              <a:off x="0" y="0"/>
              <a:ext cx="22201505" cy="12700"/>
            </a:xfrm>
            <a:custGeom>
              <a:avLst/>
              <a:gdLst/>
              <a:ahLst/>
              <a:cxnLst/>
              <a:rect r="r" b="b" t="t" l="l"/>
              <a:pathLst>
                <a:path h="12700" w="22201505">
                  <a:moveTo>
                    <a:pt x="0" y="0"/>
                  </a:moveTo>
                  <a:lnTo>
                    <a:pt x="22201505" y="12700"/>
                  </a:lnTo>
                </a:path>
              </a:pathLst>
            </a:custGeom>
            <a:blipFill>
              <a:blip r:embed="rId2">
                <a:alphaModFix amt="0"/>
              </a:blip>
              <a:stretch>
                <a:fillRect l="0" t="-34012808" r="0" b="-34012808"/>
              </a:stretch>
            </a:blipFill>
            <a:ln w="9525" cap="sq">
              <a:solidFill>
                <a:srgbClr val="B5B3AE"/>
              </a:solidFill>
              <a:prstDash val="solid"/>
              <a:miter/>
            </a:ln>
          </p:spPr>
        </p:sp>
      </p:grpSp>
      <p:sp>
        <p:nvSpPr>
          <p:cNvPr name="TextBox 44" id="44"/>
          <p:cNvSpPr txBox="true"/>
          <p:nvPr/>
        </p:nvSpPr>
        <p:spPr>
          <a:xfrm rot="0">
            <a:off x="822960" y="7479411"/>
            <a:ext cx="754380" cy="323850"/>
          </a:xfrm>
          <a:prstGeom prst="rect">
            <a:avLst/>
          </a:prstGeom>
        </p:spPr>
        <p:txBody>
          <a:bodyPr anchor="t" rtlCol="false" tIns="0" lIns="0" bIns="0" rIns="0">
            <a:spAutoFit/>
          </a:bodyPr>
          <a:lstStyle/>
          <a:p>
            <a:pPr algn="l">
              <a:lnSpc>
                <a:spcPts val="2520"/>
              </a:lnSpc>
            </a:pPr>
            <a:r>
              <a:rPr lang="en-US" sz="2100" i="true">
                <a:solidFill>
                  <a:srgbClr val="8E5D40"/>
                </a:solidFill>
                <a:latin typeface="TT Drugs Italics"/>
                <a:ea typeface="TT Drugs Italics"/>
                <a:cs typeface="TT Drugs Italics"/>
                <a:sym typeface="TT Drugs Italics"/>
              </a:rPr>
              <a:t>iv.</a:t>
            </a:r>
          </a:p>
        </p:txBody>
      </p:sp>
      <p:sp>
        <p:nvSpPr>
          <p:cNvPr name="TextBox 45" id="45"/>
          <p:cNvSpPr txBox="true"/>
          <p:nvPr/>
        </p:nvSpPr>
        <p:spPr>
          <a:xfrm rot="0">
            <a:off x="1645920" y="7461504"/>
            <a:ext cx="3977640" cy="361950"/>
          </a:xfrm>
          <a:prstGeom prst="rect">
            <a:avLst/>
          </a:prstGeom>
        </p:spPr>
        <p:txBody>
          <a:bodyPr anchor="t" rtlCol="false" tIns="0" lIns="0" bIns="0" rIns="0">
            <a:spAutoFit/>
          </a:bodyPr>
          <a:lstStyle/>
          <a:p>
            <a:pPr algn="l">
              <a:lnSpc>
                <a:spcPts val="2879"/>
              </a:lnSpc>
            </a:pPr>
            <a:r>
              <a:rPr lang="en-US" sz="2400" spc="-45">
                <a:solidFill>
                  <a:srgbClr val="1A1A1A"/>
                </a:solidFill>
                <a:latin typeface="TT Drugs"/>
                <a:ea typeface="TT Drugs"/>
                <a:cs typeface="TT Drugs"/>
                <a:sym typeface="TT Drugs"/>
              </a:rPr>
              <a:t>Felt vitality</a:t>
            </a:r>
          </a:p>
        </p:txBody>
      </p:sp>
      <p:sp>
        <p:nvSpPr>
          <p:cNvPr name="TextBox 46" id="46"/>
          <p:cNvSpPr txBox="true"/>
          <p:nvPr/>
        </p:nvSpPr>
        <p:spPr>
          <a:xfrm rot="0">
            <a:off x="5760720" y="7427595"/>
            <a:ext cx="11932920" cy="309372"/>
          </a:xfrm>
          <a:prstGeom prst="rect">
            <a:avLst/>
          </a:prstGeom>
        </p:spPr>
        <p:txBody>
          <a:bodyPr anchor="t" rtlCol="false" tIns="0" lIns="0" bIns="0" rIns="0">
            <a:spAutoFit/>
          </a:bodyPr>
          <a:lstStyle/>
          <a:p>
            <a:pPr algn="l">
              <a:lnSpc>
                <a:spcPts val="2484"/>
              </a:lnSpc>
            </a:pPr>
            <a:r>
              <a:rPr lang="en-US" sz="1725" i="true">
                <a:solidFill>
                  <a:srgbClr val="1A1A1A"/>
                </a:solidFill>
                <a:latin typeface="TT Drugs Italics"/>
                <a:ea typeface="TT Drugs Italics"/>
                <a:cs typeface="TT Drugs Italics"/>
                <a:sym typeface="TT Drugs Italics"/>
              </a:rPr>
              <a:t>Beauty is the experience of being alive in the skin she is in.</a:t>
            </a:r>
          </a:p>
        </p:txBody>
      </p:sp>
      <p:sp>
        <p:nvSpPr>
          <p:cNvPr name="TextBox 47" id="47"/>
          <p:cNvSpPr txBox="true"/>
          <p:nvPr/>
        </p:nvSpPr>
        <p:spPr>
          <a:xfrm rot="0">
            <a:off x="1645920" y="7996428"/>
            <a:ext cx="16047720" cy="200025"/>
          </a:xfrm>
          <a:prstGeom prst="rect">
            <a:avLst/>
          </a:prstGeom>
        </p:spPr>
        <p:txBody>
          <a:bodyPr anchor="t" rtlCol="false" tIns="0" lIns="0" bIns="0" rIns="0">
            <a:spAutoFit/>
          </a:bodyPr>
          <a:lstStyle/>
          <a:p>
            <a:pPr algn="l">
              <a:lnSpc>
                <a:spcPts val="1620"/>
              </a:lnSpc>
            </a:pPr>
            <a:r>
              <a:rPr lang="en-US" sz="1350" b="true">
                <a:solidFill>
                  <a:srgbClr val="8E5D40"/>
                </a:solidFill>
                <a:latin typeface="TT Drugs Bold"/>
                <a:ea typeface="TT Drugs Bold"/>
                <a:cs typeface="TT Drugs Bold"/>
                <a:sym typeface="TT Drugs Bold"/>
              </a:rPr>
              <a:t>Refuses: </a:t>
            </a:r>
            <a:r>
              <a:rPr lang="en-US" sz="1350" i="true">
                <a:solidFill>
                  <a:srgbClr val="4A4A4A"/>
                </a:solidFill>
                <a:latin typeface="TT Drugs Italics"/>
                <a:ea typeface="TT Drugs Italics"/>
                <a:cs typeface="TT Drugs Italics"/>
                <a:sym typeface="TT Drugs Italics"/>
              </a:rPr>
              <a:t>anti-aging language  ·  decade-targeting  ·  before/after photography  ·  fear-led vocabulary</a:t>
            </a:r>
          </a:p>
        </p:txBody>
      </p:sp>
      <p:grpSp>
        <p:nvGrpSpPr>
          <p:cNvPr name="Group 48" id="48"/>
          <p:cNvGrpSpPr/>
          <p:nvPr/>
        </p:nvGrpSpPr>
        <p:grpSpPr>
          <a:xfrm rot="0">
            <a:off x="818198" y="8485442"/>
            <a:ext cx="16651148" cy="9525"/>
            <a:chOff x="0" y="0"/>
            <a:chExt cx="22201530" cy="12700"/>
          </a:xfrm>
        </p:grpSpPr>
        <p:sp>
          <p:nvSpPr>
            <p:cNvPr name="Freeform 49" id="49"/>
            <p:cNvSpPr/>
            <p:nvPr/>
          </p:nvSpPr>
          <p:spPr>
            <a:xfrm flipH="false" flipV="false" rot="0">
              <a:off x="0" y="0"/>
              <a:ext cx="22201505" cy="12700"/>
            </a:xfrm>
            <a:custGeom>
              <a:avLst/>
              <a:gdLst/>
              <a:ahLst/>
              <a:cxnLst/>
              <a:rect r="r" b="b" t="t" l="l"/>
              <a:pathLst>
                <a:path h="12700" w="22201505">
                  <a:moveTo>
                    <a:pt x="0" y="0"/>
                  </a:moveTo>
                  <a:lnTo>
                    <a:pt x="22201505" y="12700"/>
                  </a:lnTo>
                </a:path>
              </a:pathLst>
            </a:custGeom>
            <a:blipFill>
              <a:blip r:embed="rId2">
                <a:alphaModFix amt="0"/>
              </a:blip>
              <a:stretch>
                <a:fillRect l="0" t="-34012808" r="0" b="-34012808"/>
              </a:stretch>
            </a:blipFill>
            <a:ln w="9525" cap="sq">
              <a:solidFill>
                <a:srgbClr val="B5B3AE"/>
              </a:solidFill>
              <a:prstDash val="solid"/>
              <a:miter/>
            </a:ln>
          </p:spPr>
        </p:sp>
      </p:grpSp>
      <p:sp>
        <p:nvSpPr>
          <p:cNvPr name="TextBox 50" id="50"/>
          <p:cNvSpPr txBox="true"/>
          <p:nvPr/>
        </p:nvSpPr>
        <p:spPr>
          <a:xfrm rot="0">
            <a:off x="822960" y="8604123"/>
            <a:ext cx="754380" cy="323850"/>
          </a:xfrm>
          <a:prstGeom prst="rect">
            <a:avLst/>
          </a:prstGeom>
        </p:spPr>
        <p:txBody>
          <a:bodyPr anchor="t" rtlCol="false" tIns="0" lIns="0" bIns="0" rIns="0">
            <a:spAutoFit/>
          </a:bodyPr>
          <a:lstStyle/>
          <a:p>
            <a:pPr algn="l">
              <a:lnSpc>
                <a:spcPts val="2520"/>
              </a:lnSpc>
            </a:pPr>
            <a:r>
              <a:rPr lang="en-US" sz="2100" i="true">
                <a:solidFill>
                  <a:srgbClr val="8E5D40"/>
                </a:solidFill>
                <a:latin typeface="TT Drugs Italics"/>
                <a:ea typeface="TT Drugs Italics"/>
                <a:cs typeface="TT Drugs Italics"/>
                <a:sym typeface="TT Drugs Italics"/>
              </a:rPr>
              <a:t>v.</a:t>
            </a:r>
          </a:p>
        </p:txBody>
      </p:sp>
      <p:sp>
        <p:nvSpPr>
          <p:cNvPr name="TextBox 51" id="51"/>
          <p:cNvSpPr txBox="true"/>
          <p:nvPr/>
        </p:nvSpPr>
        <p:spPr>
          <a:xfrm rot="0">
            <a:off x="1645920" y="8586216"/>
            <a:ext cx="3977640" cy="361950"/>
          </a:xfrm>
          <a:prstGeom prst="rect">
            <a:avLst/>
          </a:prstGeom>
        </p:spPr>
        <p:txBody>
          <a:bodyPr anchor="t" rtlCol="false" tIns="0" lIns="0" bIns="0" rIns="0">
            <a:spAutoFit/>
          </a:bodyPr>
          <a:lstStyle/>
          <a:p>
            <a:pPr algn="l">
              <a:lnSpc>
                <a:spcPts val="2879"/>
              </a:lnSpc>
            </a:pPr>
            <a:r>
              <a:rPr lang="en-US" sz="2400" spc="-45">
                <a:solidFill>
                  <a:srgbClr val="1A1A1A"/>
                </a:solidFill>
                <a:latin typeface="TT Drugs"/>
                <a:ea typeface="TT Drugs"/>
                <a:cs typeface="TT Drugs"/>
                <a:sym typeface="TT Drugs"/>
              </a:rPr>
              <a:t>Detection over instruction</a:t>
            </a:r>
          </a:p>
        </p:txBody>
      </p:sp>
      <p:sp>
        <p:nvSpPr>
          <p:cNvPr name="TextBox 52" id="52"/>
          <p:cNvSpPr txBox="true"/>
          <p:nvPr/>
        </p:nvSpPr>
        <p:spPr>
          <a:xfrm rot="0">
            <a:off x="5760720" y="8552307"/>
            <a:ext cx="11932920" cy="309372"/>
          </a:xfrm>
          <a:prstGeom prst="rect">
            <a:avLst/>
          </a:prstGeom>
        </p:spPr>
        <p:txBody>
          <a:bodyPr anchor="t" rtlCol="false" tIns="0" lIns="0" bIns="0" rIns="0">
            <a:spAutoFit/>
          </a:bodyPr>
          <a:lstStyle/>
          <a:p>
            <a:pPr algn="l">
              <a:lnSpc>
                <a:spcPts val="2484"/>
              </a:lnSpc>
            </a:pPr>
            <a:r>
              <a:rPr lang="en-US" sz="1725" i="true">
                <a:solidFill>
                  <a:srgbClr val="1A1A1A"/>
                </a:solidFill>
                <a:latin typeface="TT Drugs Italics"/>
                <a:ea typeface="TT Drugs Italics"/>
                <a:cs typeface="TT Drugs Italics"/>
                <a:sym typeface="TT Drugs Italics"/>
              </a:rPr>
              <a:t>She arrives with her worldview. The room she walks into is already hers.</a:t>
            </a:r>
          </a:p>
        </p:txBody>
      </p:sp>
      <p:sp>
        <p:nvSpPr>
          <p:cNvPr name="TextBox 53" id="53"/>
          <p:cNvSpPr txBox="true"/>
          <p:nvPr/>
        </p:nvSpPr>
        <p:spPr>
          <a:xfrm rot="0">
            <a:off x="1645920" y="9121140"/>
            <a:ext cx="16047720" cy="200025"/>
          </a:xfrm>
          <a:prstGeom prst="rect">
            <a:avLst/>
          </a:prstGeom>
        </p:spPr>
        <p:txBody>
          <a:bodyPr anchor="t" rtlCol="false" tIns="0" lIns="0" bIns="0" rIns="0">
            <a:spAutoFit/>
          </a:bodyPr>
          <a:lstStyle/>
          <a:p>
            <a:pPr algn="l">
              <a:lnSpc>
                <a:spcPts val="1620"/>
              </a:lnSpc>
            </a:pPr>
            <a:r>
              <a:rPr lang="en-US" sz="1350" b="true">
                <a:solidFill>
                  <a:srgbClr val="8E5D40"/>
                </a:solidFill>
                <a:latin typeface="TT Drugs Bold"/>
                <a:ea typeface="TT Drugs Bold"/>
                <a:cs typeface="TT Drugs Bold"/>
                <a:sym typeface="TT Drugs Bold"/>
              </a:rPr>
              <a:t>Refuses: </a:t>
            </a:r>
            <a:r>
              <a:rPr lang="en-US" sz="1350" i="true">
                <a:solidFill>
                  <a:srgbClr val="4A4A4A"/>
                </a:solidFill>
                <a:latin typeface="TT Drugs Italics"/>
                <a:ea typeface="TT Drugs Italics"/>
                <a:cs typeface="TT Drugs Italics"/>
                <a:sym typeface="TT Drugs Italics"/>
              </a:rPr>
              <a:t>instructional copy  ·  manufactured intimacy  ·  the implication she will become someone better by buying this</a:t>
            </a:r>
          </a:p>
        </p:txBody>
      </p:sp>
      <p:grpSp>
        <p:nvGrpSpPr>
          <p:cNvPr name="Group 54" id="54"/>
          <p:cNvGrpSpPr/>
          <p:nvPr/>
        </p:nvGrpSpPr>
        <p:grpSpPr>
          <a:xfrm rot="0">
            <a:off x="685800" y="9669780"/>
            <a:ext cx="6858000" cy="411480"/>
            <a:chOff x="0" y="0"/>
            <a:chExt cx="9144000" cy="548640"/>
          </a:xfrm>
        </p:grpSpPr>
        <p:sp>
          <p:nvSpPr>
            <p:cNvPr name="Freeform 55" id="55"/>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6" id="56"/>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13  ·  The Brand Values</a:t>
              </a:r>
            </a:p>
          </p:txBody>
        </p:sp>
      </p:grpSp>
      <p:grpSp>
        <p:nvGrpSpPr>
          <p:cNvPr name="Group 57" id="57"/>
          <p:cNvGrpSpPr/>
          <p:nvPr/>
        </p:nvGrpSpPr>
        <p:grpSpPr>
          <a:xfrm rot="0">
            <a:off x="10743743" y="9669780"/>
            <a:ext cx="6858000" cy="411480"/>
            <a:chOff x="0" y="0"/>
            <a:chExt cx="9144000" cy="548640"/>
          </a:xfrm>
        </p:grpSpPr>
        <p:sp>
          <p:nvSpPr>
            <p:cNvPr name="Freeform 58" id="58"/>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9" id="59"/>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What we say yes to  ·  what we refuse</a:t>
              </a:r>
            </a:p>
          </p:txBody>
        </p:sp>
      </p:gr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508760"/>
            <a:ext cx="16915943" cy="1754505"/>
            <a:chOff x="0" y="0"/>
            <a:chExt cx="22554590" cy="2339340"/>
          </a:xfrm>
        </p:grpSpPr>
        <p:sp>
          <p:nvSpPr>
            <p:cNvPr name="Freeform 18" id="18"/>
            <p:cNvSpPr/>
            <p:nvPr/>
          </p:nvSpPr>
          <p:spPr>
            <a:xfrm flipH="false" flipV="false" rot="0">
              <a:off x="0" y="0"/>
              <a:ext cx="22554591" cy="2339340"/>
            </a:xfrm>
            <a:custGeom>
              <a:avLst/>
              <a:gdLst/>
              <a:ahLst/>
              <a:cxnLst/>
              <a:rect r="r" b="b" t="t" l="l"/>
              <a:pathLst>
                <a:path h="2339340" w="22554591">
                  <a:moveTo>
                    <a:pt x="0" y="0"/>
                  </a:moveTo>
                  <a:lnTo>
                    <a:pt x="22554591" y="0"/>
                  </a:lnTo>
                  <a:lnTo>
                    <a:pt x="22554591" y="2339340"/>
                  </a:lnTo>
                  <a:lnTo>
                    <a:pt x="0" y="2339340"/>
                  </a:lnTo>
                  <a:close/>
                </a:path>
              </a:pathLst>
            </a:custGeom>
            <a:blipFill>
              <a:blip r:embed="rId2">
                <a:alphaModFix amt="0"/>
              </a:blip>
              <a:stretch>
                <a:fillRect l="0" t="-144866" r="0" b="-130860"/>
              </a:stretch>
            </a:blipFill>
          </p:spPr>
        </p:sp>
        <p:sp>
          <p:nvSpPr>
            <p:cNvPr name="TextBox 19" id="19"/>
            <p:cNvSpPr txBox="true"/>
            <p:nvPr/>
          </p:nvSpPr>
          <p:spPr>
            <a:xfrm>
              <a:off x="0" y="-9525"/>
              <a:ext cx="22554590" cy="2348865"/>
            </a:xfrm>
            <a:prstGeom prst="rect">
              <a:avLst/>
            </a:prstGeom>
          </p:spPr>
          <p:txBody>
            <a:bodyPr anchor="ctr" rtlCol="false" tIns="0" lIns="0" bIns="0" rIns="0"/>
            <a:lstStyle/>
            <a:p>
              <a:pPr algn="ctr">
                <a:lnSpc>
                  <a:spcPts val="10800"/>
                </a:lnSpc>
              </a:pPr>
              <a:r>
                <a:rPr lang="en-US" sz="9000" spc="-150">
                  <a:solidFill>
                    <a:srgbClr val="1A1A1A"/>
                  </a:solidFill>
                  <a:latin typeface="TT Drugs"/>
                  <a:ea typeface="TT Drugs"/>
                  <a:cs typeface="TT Drugs"/>
                  <a:sym typeface="TT Drugs"/>
                </a:rPr>
                <a:t>The Content Pillars</a:t>
              </a:r>
            </a:p>
          </p:txBody>
        </p:sp>
      </p:grpSp>
      <p:grpSp>
        <p:nvGrpSpPr>
          <p:cNvPr name="Group 20" id="20"/>
          <p:cNvGrpSpPr/>
          <p:nvPr/>
        </p:nvGrpSpPr>
        <p:grpSpPr>
          <a:xfrm rot="0">
            <a:off x="685800" y="3017520"/>
            <a:ext cx="16915943" cy="548640"/>
            <a:chOff x="0" y="0"/>
            <a:chExt cx="22554590" cy="731520"/>
          </a:xfrm>
        </p:grpSpPr>
        <p:sp>
          <p:nvSpPr>
            <p:cNvPr name="Freeform 21" id="21"/>
            <p:cNvSpPr/>
            <p:nvPr/>
          </p:nvSpPr>
          <p:spPr>
            <a:xfrm flipH="false" flipV="false" rot="0">
              <a:off x="0" y="0"/>
              <a:ext cx="22554591" cy="731520"/>
            </a:xfrm>
            <a:custGeom>
              <a:avLst/>
              <a:gdLst/>
              <a:ahLst/>
              <a:cxnLst/>
              <a:rect r="r" b="b" t="t" l="l"/>
              <a:pathLst>
                <a:path h="731520" w="22554591">
                  <a:moveTo>
                    <a:pt x="0" y="0"/>
                  </a:moveTo>
                  <a:lnTo>
                    <a:pt x="22554591" y="0"/>
                  </a:lnTo>
                  <a:lnTo>
                    <a:pt x="22554591" y="731520"/>
                  </a:lnTo>
                  <a:lnTo>
                    <a:pt x="0" y="731520"/>
                  </a:lnTo>
                  <a:close/>
                </a:path>
              </a:pathLst>
            </a:custGeom>
            <a:blipFill>
              <a:blip r:embed="rId2">
                <a:alphaModFix amt="0"/>
              </a:blip>
              <a:stretch>
                <a:fillRect l="0" t="-550772" r="0" b="-550772"/>
              </a:stretch>
            </a:blipFill>
          </p:spPr>
        </p:sp>
        <p:sp>
          <p:nvSpPr>
            <p:cNvPr name="TextBox 22" id="22"/>
            <p:cNvSpPr txBox="true"/>
            <p:nvPr/>
          </p:nvSpPr>
          <p:spPr>
            <a:xfrm>
              <a:off x="0" y="-9525"/>
              <a:ext cx="22554590" cy="741045"/>
            </a:xfrm>
            <a:prstGeom prst="rect">
              <a:avLst/>
            </a:prstGeom>
          </p:spPr>
          <p:txBody>
            <a:bodyPr anchor="ctr" rtlCol="false" tIns="0" lIns="0" bIns="0" rIns="0"/>
            <a:lstStyle/>
            <a:p>
              <a:pPr algn="ctr">
                <a:lnSpc>
                  <a:spcPts val="2340"/>
                </a:lnSpc>
              </a:pPr>
              <a:r>
                <a:rPr lang="en-US" sz="1950" i="true">
                  <a:solidFill>
                    <a:srgbClr val="4A4A4A"/>
                  </a:solidFill>
                  <a:latin typeface="TT Drugs Italics"/>
                  <a:ea typeface="TT Drugs Italics"/>
                  <a:cs typeface="TT Drugs Italics"/>
                  <a:sym typeface="TT Drugs Italics"/>
                </a:rPr>
                <a:t>Five editorial pillars · ~12 pieces a month · the rhythm of a small editorial publication.</a:t>
              </a:r>
            </a:p>
          </p:txBody>
        </p:sp>
      </p:grpSp>
      <p:sp>
        <p:nvSpPr>
          <p:cNvPr name="TextBox 23" id="23"/>
          <p:cNvSpPr txBox="true"/>
          <p:nvPr/>
        </p:nvSpPr>
        <p:spPr>
          <a:xfrm rot="0">
            <a:off x="822960" y="3899535"/>
            <a:ext cx="685800"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a:t>
            </a:r>
          </a:p>
        </p:txBody>
      </p:sp>
      <p:sp>
        <p:nvSpPr>
          <p:cNvPr name="TextBox 24" id="24"/>
          <p:cNvSpPr txBox="true"/>
          <p:nvPr/>
        </p:nvSpPr>
        <p:spPr>
          <a:xfrm rot="0">
            <a:off x="1577340" y="3899535"/>
            <a:ext cx="3429000" cy="323850"/>
          </a:xfrm>
          <a:prstGeom prst="rect">
            <a:avLst/>
          </a:prstGeom>
        </p:spPr>
        <p:txBody>
          <a:bodyPr anchor="t" rtlCol="false" tIns="0" lIns="0" bIns="0" rIns="0">
            <a:spAutoFit/>
          </a:bodyPr>
          <a:lstStyle/>
          <a:p>
            <a:pPr algn="l">
              <a:lnSpc>
                <a:spcPts val="2520"/>
              </a:lnSpc>
            </a:pPr>
            <a:r>
              <a:rPr lang="en-US" sz="2100" spc="-45">
                <a:solidFill>
                  <a:srgbClr val="1A1A1A"/>
                </a:solidFill>
                <a:latin typeface="TT Drugs"/>
                <a:ea typeface="TT Drugs"/>
                <a:cs typeface="TT Drugs"/>
                <a:sym typeface="TT Drugs"/>
              </a:rPr>
              <a:t>Curator's Eye</a:t>
            </a:r>
          </a:p>
        </p:txBody>
      </p:sp>
      <p:sp>
        <p:nvSpPr>
          <p:cNvPr name="TextBox 25" id="25"/>
          <p:cNvSpPr txBox="true"/>
          <p:nvPr/>
        </p:nvSpPr>
        <p:spPr>
          <a:xfrm rot="0">
            <a:off x="5074920" y="3909060"/>
            <a:ext cx="1783080" cy="238125"/>
          </a:xfrm>
          <a:prstGeom prst="rect">
            <a:avLst/>
          </a:prstGeom>
        </p:spPr>
        <p:txBody>
          <a:bodyPr anchor="t" rtlCol="false" tIns="0" lIns="0" bIns="0" rIns="0">
            <a:spAutoFit/>
          </a:bodyPr>
          <a:lstStyle/>
          <a:p>
            <a:pPr algn="r">
              <a:lnSpc>
                <a:spcPts val="1889"/>
              </a:lnSpc>
            </a:pPr>
            <a:r>
              <a:rPr lang="en-US" sz="1575" i="true">
                <a:solidFill>
                  <a:srgbClr val="8E5D40"/>
                </a:solidFill>
                <a:latin typeface="TT Drugs Italics"/>
                <a:ea typeface="TT Drugs Italics"/>
                <a:cs typeface="TT Drugs Italics"/>
                <a:sym typeface="TT Drugs Italics"/>
              </a:rPr>
              <a:t>2 / month</a:t>
            </a:r>
          </a:p>
        </p:txBody>
      </p:sp>
      <p:sp>
        <p:nvSpPr>
          <p:cNvPr name="TextBox 26" id="26"/>
          <p:cNvSpPr txBox="true"/>
          <p:nvPr/>
        </p:nvSpPr>
        <p:spPr>
          <a:xfrm rot="0">
            <a:off x="1577340" y="4300347"/>
            <a:ext cx="5280660" cy="475297"/>
          </a:xfrm>
          <a:prstGeom prst="rect">
            <a:avLst/>
          </a:prstGeom>
        </p:spPr>
        <p:txBody>
          <a:bodyPr anchor="t" rtlCol="false" tIns="0" lIns="0" bIns="0" rIns="0">
            <a:spAutoFit/>
          </a:bodyPr>
          <a:lstStyle/>
          <a:p>
            <a:pPr algn="l">
              <a:lnSpc>
                <a:spcPts val="1912"/>
              </a:lnSpc>
            </a:pPr>
            <a:r>
              <a:rPr lang="en-US" sz="1275" i="true">
                <a:solidFill>
                  <a:srgbClr val="4A4A4A"/>
                </a:solidFill>
                <a:latin typeface="TT Drugs Italics"/>
                <a:ea typeface="TT Drugs Italics"/>
                <a:cs typeface="TT Drugs Italics"/>
                <a:sym typeface="TT Drugs Italics"/>
              </a:rPr>
              <a:t>Long-form editorial that contextualises a brand in the Yaksok house. Strongest pieces pitched to press.</a:t>
            </a:r>
          </a:p>
        </p:txBody>
      </p:sp>
      <p:grpSp>
        <p:nvGrpSpPr>
          <p:cNvPr name="Group 27" id="27"/>
          <p:cNvGrpSpPr/>
          <p:nvPr/>
        </p:nvGrpSpPr>
        <p:grpSpPr>
          <a:xfrm rot="0">
            <a:off x="818198" y="5001578"/>
            <a:ext cx="6044565" cy="9525"/>
            <a:chOff x="0" y="0"/>
            <a:chExt cx="8059420" cy="12700"/>
          </a:xfrm>
        </p:grpSpPr>
        <p:sp>
          <p:nvSpPr>
            <p:cNvPr name="Freeform 28" id="28"/>
            <p:cNvSpPr/>
            <p:nvPr/>
          </p:nvSpPr>
          <p:spPr>
            <a:xfrm flipH="false" flipV="false" rot="0">
              <a:off x="0" y="0"/>
              <a:ext cx="8059420" cy="12700"/>
            </a:xfrm>
            <a:custGeom>
              <a:avLst/>
              <a:gdLst/>
              <a:ahLst/>
              <a:cxnLst/>
              <a:rect r="r" b="b" t="t" l="l"/>
              <a:pathLst>
                <a:path h="12700" w="8059420">
                  <a:moveTo>
                    <a:pt x="0" y="0"/>
                  </a:moveTo>
                  <a:lnTo>
                    <a:pt x="8059420" y="12700"/>
                  </a:lnTo>
                </a:path>
              </a:pathLst>
            </a:custGeom>
            <a:blipFill>
              <a:blip r:embed="rId2">
                <a:alphaModFix amt="0"/>
              </a:blip>
              <a:stretch>
                <a:fillRect l="0" t="-12315205" r="0" b="-12315205"/>
              </a:stretch>
            </a:blipFill>
            <a:ln w="9525" cap="sq">
              <a:solidFill>
                <a:srgbClr val="B5B3AE"/>
              </a:solidFill>
              <a:prstDash val="solid"/>
              <a:miter/>
            </a:ln>
          </p:spPr>
        </p:sp>
      </p:grpSp>
      <p:sp>
        <p:nvSpPr>
          <p:cNvPr name="TextBox 29" id="29"/>
          <p:cNvSpPr txBox="true"/>
          <p:nvPr/>
        </p:nvSpPr>
        <p:spPr>
          <a:xfrm rot="0">
            <a:off x="822960" y="5024247"/>
            <a:ext cx="685800"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ii.</a:t>
            </a:r>
          </a:p>
        </p:txBody>
      </p:sp>
      <p:sp>
        <p:nvSpPr>
          <p:cNvPr name="TextBox 30" id="30"/>
          <p:cNvSpPr txBox="true"/>
          <p:nvPr/>
        </p:nvSpPr>
        <p:spPr>
          <a:xfrm rot="0">
            <a:off x="1577340" y="5024247"/>
            <a:ext cx="3429000" cy="323850"/>
          </a:xfrm>
          <a:prstGeom prst="rect">
            <a:avLst/>
          </a:prstGeom>
        </p:spPr>
        <p:txBody>
          <a:bodyPr anchor="t" rtlCol="false" tIns="0" lIns="0" bIns="0" rIns="0">
            <a:spAutoFit/>
          </a:bodyPr>
          <a:lstStyle/>
          <a:p>
            <a:pPr algn="l">
              <a:lnSpc>
                <a:spcPts val="2520"/>
              </a:lnSpc>
            </a:pPr>
            <a:r>
              <a:rPr lang="en-US" sz="2100" spc="-45">
                <a:solidFill>
                  <a:srgbClr val="1A1A1A"/>
                </a:solidFill>
                <a:latin typeface="TT Drugs"/>
                <a:ea typeface="TT Drugs"/>
                <a:cs typeface="TT Drugs"/>
                <a:sym typeface="TT Drugs"/>
              </a:rPr>
              <a:t>Longevity Notebook</a:t>
            </a:r>
          </a:p>
        </p:txBody>
      </p:sp>
      <p:sp>
        <p:nvSpPr>
          <p:cNvPr name="TextBox 31" id="31"/>
          <p:cNvSpPr txBox="true"/>
          <p:nvPr/>
        </p:nvSpPr>
        <p:spPr>
          <a:xfrm rot="0">
            <a:off x="5074920" y="5033772"/>
            <a:ext cx="1783080" cy="238125"/>
          </a:xfrm>
          <a:prstGeom prst="rect">
            <a:avLst/>
          </a:prstGeom>
        </p:spPr>
        <p:txBody>
          <a:bodyPr anchor="t" rtlCol="false" tIns="0" lIns="0" bIns="0" rIns="0">
            <a:spAutoFit/>
          </a:bodyPr>
          <a:lstStyle/>
          <a:p>
            <a:pPr algn="r">
              <a:lnSpc>
                <a:spcPts val="1889"/>
              </a:lnSpc>
            </a:pPr>
            <a:r>
              <a:rPr lang="en-US" sz="1575" i="true">
                <a:solidFill>
                  <a:srgbClr val="8E5D40"/>
                </a:solidFill>
                <a:latin typeface="TT Drugs Italics"/>
                <a:ea typeface="TT Drugs Italics"/>
                <a:cs typeface="TT Drugs Italics"/>
                <a:sym typeface="TT Drugs Italics"/>
              </a:rPr>
              <a:t>4 / month</a:t>
            </a:r>
          </a:p>
        </p:txBody>
      </p:sp>
      <p:sp>
        <p:nvSpPr>
          <p:cNvPr name="TextBox 32" id="32"/>
          <p:cNvSpPr txBox="true"/>
          <p:nvPr/>
        </p:nvSpPr>
        <p:spPr>
          <a:xfrm rot="0">
            <a:off x="1577340" y="5425059"/>
            <a:ext cx="5280660" cy="475297"/>
          </a:xfrm>
          <a:prstGeom prst="rect">
            <a:avLst/>
          </a:prstGeom>
        </p:spPr>
        <p:txBody>
          <a:bodyPr anchor="t" rtlCol="false" tIns="0" lIns="0" bIns="0" rIns="0">
            <a:spAutoFit/>
          </a:bodyPr>
          <a:lstStyle/>
          <a:p>
            <a:pPr algn="l">
              <a:lnSpc>
                <a:spcPts val="1912"/>
              </a:lnSpc>
            </a:pPr>
            <a:r>
              <a:rPr lang="en-US" sz="1275" i="true">
                <a:solidFill>
                  <a:srgbClr val="4A4A4A"/>
                </a:solidFill>
                <a:latin typeface="TT Drugs Italics"/>
                <a:ea typeface="TT Drugs Italics"/>
                <a:cs typeface="TT Drugs Italics"/>
                <a:sym typeface="TT Drugs Italics"/>
              </a:rPr>
              <a:t>Skin-as-organ, made operational. Cellular nourishment. Microbiome. Madame Figaro health-column register.</a:t>
            </a:r>
          </a:p>
        </p:txBody>
      </p:sp>
      <p:grpSp>
        <p:nvGrpSpPr>
          <p:cNvPr name="Group 33" id="33"/>
          <p:cNvGrpSpPr/>
          <p:nvPr/>
        </p:nvGrpSpPr>
        <p:grpSpPr>
          <a:xfrm rot="0">
            <a:off x="818198" y="6126290"/>
            <a:ext cx="6044565" cy="9525"/>
            <a:chOff x="0" y="0"/>
            <a:chExt cx="8059420" cy="12700"/>
          </a:xfrm>
        </p:grpSpPr>
        <p:sp>
          <p:nvSpPr>
            <p:cNvPr name="Freeform 34" id="34"/>
            <p:cNvSpPr/>
            <p:nvPr/>
          </p:nvSpPr>
          <p:spPr>
            <a:xfrm flipH="false" flipV="false" rot="0">
              <a:off x="0" y="0"/>
              <a:ext cx="8059420" cy="12700"/>
            </a:xfrm>
            <a:custGeom>
              <a:avLst/>
              <a:gdLst/>
              <a:ahLst/>
              <a:cxnLst/>
              <a:rect r="r" b="b" t="t" l="l"/>
              <a:pathLst>
                <a:path h="12700" w="8059420">
                  <a:moveTo>
                    <a:pt x="0" y="0"/>
                  </a:moveTo>
                  <a:lnTo>
                    <a:pt x="8059420" y="12700"/>
                  </a:lnTo>
                </a:path>
              </a:pathLst>
            </a:custGeom>
            <a:blipFill>
              <a:blip r:embed="rId2">
                <a:alphaModFix amt="0"/>
              </a:blip>
              <a:stretch>
                <a:fillRect l="0" t="-12315205" r="0" b="-12315205"/>
              </a:stretch>
            </a:blipFill>
            <a:ln w="9525" cap="sq">
              <a:solidFill>
                <a:srgbClr val="B5B3AE"/>
              </a:solidFill>
              <a:prstDash val="solid"/>
              <a:miter/>
            </a:ln>
          </p:spPr>
        </p:sp>
      </p:grpSp>
      <p:sp>
        <p:nvSpPr>
          <p:cNvPr name="TextBox 35" id="35"/>
          <p:cNvSpPr txBox="true"/>
          <p:nvPr/>
        </p:nvSpPr>
        <p:spPr>
          <a:xfrm rot="0">
            <a:off x="822960" y="6148959"/>
            <a:ext cx="685800"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iii.</a:t>
            </a:r>
          </a:p>
        </p:txBody>
      </p:sp>
      <p:sp>
        <p:nvSpPr>
          <p:cNvPr name="TextBox 36" id="36"/>
          <p:cNvSpPr txBox="true"/>
          <p:nvPr/>
        </p:nvSpPr>
        <p:spPr>
          <a:xfrm rot="0">
            <a:off x="1577340" y="6148959"/>
            <a:ext cx="3429000" cy="323850"/>
          </a:xfrm>
          <a:prstGeom prst="rect">
            <a:avLst/>
          </a:prstGeom>
        </p:spPr>
        <p:txBody>
          <a:bodyPr anchor="t" rtlCol="false" tIns="0" lIns="0" bIns="0" rIns="0">
            <a:spAutoFit/>
          </a:bodyPr>
          <a:lstStyle/>
          <a:p>
            <a:pPr algn="l">
              <a:lnSpc>
                <a:spcPts val="2520"/>
              </a:lnSpc>
            </a:pPr>
            <a:r>
              <a:rPr lang="en-US" sz="2100" spc="-45">
                <a:solidFill>
                  <a:srgbClr val="1A1A1A"/>
                </a:solidFill>
                <a:latin typeface="TT Drugs"/>
                <a:ea typeface="TT Drugs"/>
                <a:cs typeface="TT Drugs"/>
                <a:sym typeface="TT Drugs"/>
              </a:rPr>
              <a:t>Barcelona Diary</a:t>
            </a:r>
          </a:p>
        </p:txBody>
      </p:sp>
      <p:sp>
        <p:nvSpPr>
          <p:cNvPr name="TextBox 37" id="37"/>
          <p:cNvSpPr txBox="true"/>
          <p:nvPr/>
        </p:nvSpPr>
        <p:spPr>
          <a:xfrm rot="0">
            <a:off x="5074920" y="6158484"/>
            <a:ext cx="1783080" cy="238125"/>
          </a:xfrm>
          <a:prstGeom prst="rect">
            <a:avLst/>
          </a:prstGeom>
        </p:spPr>
        <p:txBody>
          <a:bodyPr anchor="t" rtlCol="false" tIns="0" lIns="0" bIns="0" rIns="0">
            <a:spAutoFit/>
          </a:bodyPr>
          <a:lstStyle/>
          <a:p>
            <a:pPr algn="r">
              <a:lnSpc>
                <a:spcPts val="1889"/>
              </a:lnSpc>
            </a:pPr>
            <a:r>
              <a:rPr lang="en-US" sz="1575" i="true">
                <a:solidFill>
                  <a:srgbClr val="8E5D40"/>
                </a:solidFill>
                <a:latin typeface="TT Drugs Italics"/>
                <a:ea typeface="TT Drugs Italics"/>
                <a:cs typeface="TT Drugs Italics"/>
                <a:sym typeface="TT Drugs Italics"/>
              </a:rPr>
              <a:t>4 / month</a:t>
            </a:r>
          </a:p>
        </p:txBody>
      </p:sp>
      <p:sp>
        <p:nvSpPr>
          <p:cNvPr name="TextBox 38" id="38"/>
          <p:cNvSpPr txBox="true"/>
          <p:nvPr/>
        </p:nvSpPr>
        <p:spPr>
          <a:xfrm rot="0">
            <a:off x="1577340" y="6549771"/>
            <a:ext cx="5280660" cy="475297"/>
          </a:xfrm>
          <a:prstGeom prst="rect">
            <a:avLst/>
          </a:prstGeom>
        </p:spPr>
        <p:txBody>
          <a:bodyPr anchor="t" rtlCol="false" tIns="0" lIns="0" bIns="0" rIns="0">
            <a:spAutoFit/>
          </a:bodyPr>
          <a:lstStyle/>
          <a:p>
            <a:pPr algn="l">
              <a:lnSpc>
                <a:spcPts val="1912"/>
              </a:lnSpc>
            </a:pPr>
            <a:r>
              <a:rPr lang="en-US" sz="1275" i="true">
                <a:solidFill>
                  <a:srgbClr val="4A4A4A"/>
                </a:solidFill>
                <a:latin typeface="TT Drugs Italics"/>
                <a:ea typeface="TT Drugs Italics"/>
                <a:cs typeface="TT Drugs Italics"/>
                <a:sym typeface="TT Drugs Italics"/>
              </a:rPr>
              <a:t>The Mediterranean register, lived rather than referenced. Arrivals shoots, Christmas markets, almond blossom.</a:t>
            </a:r>
          </a:p>
        </p:txBody>
      </p:sp>
      <p:grpSp>
        <p:nvGrpSpPr>
          <p:cNvPr name="Group 39" id="39"/>
          <p:cNvGrpSpPr/>
          <p:nvPr/>
        </p:nvGrpSpPr>
        <p:grpSpPr>
          <a:xfrm rot="0">
            <a:off x="818198" y="7251001"/>
            <a:ext cx="6044565" cy="9525"/>
            <a:chOff x="0" y="0"/>
            <a:chExt cx="8059420" cy="12700"/>
          </a:xfrm>
        </p:grpSpPr>
        <p:sp>
          <p:nvSpPr>
            <p:cNvPr name="Freeform 40" id="40"/>
            <p:cNvSpPr/>
            <p:nvPr/>
          </p:nvSpPr>
          <p:spPr>
            <a:xfrm flipH="false" flipV="false" rot="0">
              <a:off x="0" y="0"/>
              <a:ext cx="8059420" cy="12700"/>
            </a:xfrm>
            <a:custGeom>
              <a:avLst/>
              <a:gdLst/>
              <a:ahLst/>
              <a:cxnLst/>
              <a:rect r="r" b="b" t="t" l="l"/>
              <a:pathLst>
                <a:path h="12700" w="8059420">
                  <a:moveTo>
                    <a:pt x="0" y="0"/>
                  </a:moveTo>
                  <a:lnTo>
                    <a:pt x="8059420" y="12700"/>
                  </a:lnTo>
                </a:path>
              </a:pathLst>
            </a:custGeom>
            <a:blipFill>
              <a:blip r:embed="rId2">
                <a:alphaModFix amt="0"/>
              </a:blip>
              <a:stretch>
                <a:fillRect l="0" t="-12315205" r="0" b="-12315205"/>
              </a:stretch>
            </a:blipFill>
            <a:ln w="9525" cap="sq">
              <a:solidFill>
                <a:srgbClr val="B5B3AE"/>
              </a:solidFill>
              <a:prstDash val="solid"/>
              <a:miter/>
            </a:ln>
          </p:spPr>
        </p:sp>
      </p:grpSp>
      <p:sp>
        <p:nvSpPr>
          <p:cNvPr name="TextBox 41" id="41"/>
          <p:cNvSpPr txBox="true"/>
          <p:nvPr/>
        </p:nvSpPr>
        <p:spPr>
          <a:xfrm rot="0">
            <a:off x="822960" y="7273671"/>
            <a:ext cx="685800"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iv.</a:t>
            </a:r>
          </a:p>
        </p:txBody>
      </p:sp>
      <p:sp>
        <p:nvSpPr>
          <p:cNvPr name="TextBox 42" id="42"/>
          <p:cNvSpPr txBox="true"/>
          <p:nvPr/>
        </p:nvSpPr>
        <p:spPr>
          <a:xfrm rot="0">
            <a:off x="1577340" y="7273671"/>
            <a:ext cx="3429000" cy="323850"/>
          </a:xfrm>
          <a:prstGeom prst="rect">
            <a:avLst/>
          </a:prstGeom>
        </p:spPr>
        <p:txBody>
          <a:bodyPr anchor="t" rtlCol="false" tIns="0" lIns="0" bIns="0" rIns="0">
            <a:spAutoFit/>
          </a:bodyPr>
          <a:lstStyle/>
          <a:p>
            <a:pPr algn="l">
              <a:lnSpc>
                <a:spcPts val="2520"/>
              </a:lnSpc>
            </a:pPr>
            <a:r>
              <a:rPr lang="en-US" sz="2100" spc="-45">
                <a:solidFill>
                  <a:srgbClr val="1A1A1A"/>
                </a:solidFill>
                <a:latin typeface="TT Drugs"/>
                <a:ea typeface="TT Drugs"/>
                <a:cs typeface="TT Drugs"/>
                <a:sym typeface="TT Drugs"/>
              </a:rPr>
              <a:t>Korean Heritage</a:t>
            </a:r>
          </a:p>
        </p:txBody>
      </p:sp>
      <p:sp>
        <p:nvSpPr>
          <p:cNvPr name="TextBox 43" id="43"/>
          <p:cNvSpPr txBox="true"/>
          <p:nvPr/>
        </p:nvSpPr>
        <p:spPr>
          <a:xfrm rot="0">
            <a:off x="5074920" y="7283196"/>
            <a:ext cx="1783080" cy="238125"/>
          </a:xfrm>
          <a:prstGeom prst="rect">
            <a:avLst/>
          </a:prstGeom>
        </p:spPr>
        <p:txBody>
          <a:bodyPr anchor="t" rtlCol="false" tIns="0" lIns="0" bIns="0" rIns="0">
            <a:spAutoFit/>
          </a:bodyPr>
          <a:lstStyle/>
          <a:p>
            <a:pPr algn="r">
              <a:lnSpc>
                <a:spcPts val="1889"/>
              </a:lnSpc>
            </a:pPr>
            <a:r>
              <a:rPr lang="en-US" sz="1575" i="true">
                <a:solidFill>
                  <a:srgbClr val="8E5D40"/>
                </a:solidFill>
                <a:latin typeface="TT Drugs Italics"/>
                <a:ea typeface="TT Drugs Italics"/>
                <a:cs typeface="TT Drugs Italics"/>
                <a:sym typeface="TT Drugs Italics"/>
              </a:rPr>
              <a:t>1 / month</a:t>
            </a:r>
          </a:p>
        </p:txBody>
      </p:sp>
      <p:sp>
        <p:nvSpPr>
          <p:cNvPr name="TextBox 44" id="44"/>
          <p:cNvSpPr txBox="true"/>
          <p:nvPr/>
        </p:nvSpPr>
        <p:spPr>
          <a:xfrm rot="0">
            <a:off x="1577340" y="7674483"/>
            <a:ext cx="5280660" cy="475297"/>
          </a:xfrm>
          <a:prstGeom prst="rect">
            <a:avLst/>
          </a:prstGeom>
        </p:spPr>
        <p:txBody>
          <a:bodyPr anchor="t" rtlCol="false" tIns="0" lIns="0" bIns="0" rIns="0">
            <a:spAutoFit/>
          </a:bodyPr>
          <a:lstStyle/>
          <a:p>
            <a:pPr algn="l">
              <a:lnSpc>
                <a:spcPts val="1912"/>
              </a:lnSpc>
            </a:pPr>
            <a:r>
              <a:rPr lang="en-US" sz="1275" i="true">
                <a:solidFill>
                  <a:srgbClr val="4A4A4A"/>
                </a:solidFill>
                <a:latin typeface="TT Drugs Italics"/>
                <a:ea typeface="TT Drugs Italics"/>
                <a:cs typeface="TT Drugs Italics"/>
                <a:sym typeface="TT Drugs Italics"/>
              </a:rPr>
              <a:t>Cultural translation in the register the Connoisseur recognises. Centella, ferment science, founder interviews.</a:t>
            </a:r>
          </a:p>
        </p:txBody>
      </p:sp>
      <p:grpSp>
        <p:nvGrpSpPr>
          <p:cNvPr name="Group 45" id="45"/>
          <p:cNvGrpSpPr/>
          <p:nvPr/>
        </p:nvGrpSpPr>
        <p:grpSpPr>
          <a:xfrm rot="0">
            <a:off x="818198" y="8375714"/>
            <a:ext cx="6044565" cy="9525"/>
            <a:chOff x="0" y="0"/>
            <a:chExt cx="8059420" cy="12700"/>
          </a:xfrm>
        </p:grpSpPr>
        <p:sp>
          <p:nvSpPr>
            <p:cNvPr name="Freeform 46" id="46"/>
            <p:cNvSpPr/>
            <p:nvPr/>
          </p:nvSpPr>
          <p:spPr>
            <a:xfrm flipH="false" flipV="false" rot="0">
              <a:off x="0" y="0"/>
              <a:ext cx="8059420" cy="12700"/>
            </a:xfrm>
            <a:custGeom>
              <a:avLst/>
              <a:gdLst/>
              <a:ahLst/>
              <a:cxnLst/>
              <a:rect r="r" b="b" t="t" l="l"/>
              <a:pathLst>
                <a:path h="12700" w="8059420">
                  <a:moveTo>
                    <a:pt x="0" y="0"/>
                  </a:moveTo>
                  <a:lnTo>
                    <a:pt x="8059420" y="12700"/>
                  </a:lnTo>
                </a:path>
              </a:pathLst>
            </a:custGeom>
            <a:blipFill>
              <a:blip r:embed="rId2">
                <a:alphaModFix amt="0"/>
              </a:blip>
              <a:stretch>
                <a:fillRect l="0" t="-12315205" r="0" b="-12315205"/>
              </a:stretch>
            </a:blipFill>
            <a:ln w="9525" cap="sq">
              <a:solidFill>
                <a:srgbClr val="B5B3AE"/>
              </a:solidFill>
              <a:prstDash val="solid"/>
              <a:miter/>
            </a:ln>
          </p:spPr>
        </p:sp>
      </p:grpSp>
      <p:sp>
        <p:nvSpPr>
          <p:cNvPr name="TextBox 47" id="47"/>
          <p:cNvSpPr txBox="true"/>
          <p:nvPr/>
        </p:nvSpPr>
        <p:spPr>
          <a:xfrm rot="0">
            <a:off x="822960" y="8398383"/>
            <a:ext cx="685800"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v.</a:t>
            </a:r>
          </a:p>
        </p:txBody>
      </p:sp>
      <p:sp>
        <p:nvSpPr>
          <p:cNvPr name="TextBox 48" id="48"/>
          <p:cNvSpPr txBox="true"/>
          <p:nvPr/>
        </p:nvSpPr>
        <p:spPr>
          <a:xfrm rot="0">
            <a:off x="1577340" y="8398383"/>
            <a:ext cx="3429000" cy="323850"/>
          </a:xfrm>
          <a:prstGeom prst="rect">
            <a:avLst/>
          </a:prstGeom>
        </p:spPr>
        <p:txBody>
          <a:bodyPr anchor="t" rtlCol="false" tIns="0" lIns="0" bIns="0" rIns="0">
            <a:spAutoFit/>
          </a:bodyPr>
          <a:lstStyle/>
          <a:p>
            <a:pPr algn="l">
              <a:lnSpc>
                <a:spcPts val="2520"/>
              </a:lnSpc>
            </a:pPr>
            <a:r>
              <a:rPr lang="en-US" sz="2100" spc="-45">
                <a:solidFill>
                  <a:srgbClr val="1A1A1A"/>
                </a:solidFill>
                <a:latin typeface="TT Drugs"/>
                <a:ea typeface="TT Drugs"/>
                <a:cs typeface="TT Drugs"/>
                <a:sym typeface="TT Drugs"/>
              </a:rPr>
              <a:t>Yaksok Muses</a:t>
            </a:r>
          </a:p>
        </p:txBody>
      </p:sp>
      <p:sp>
        <p:nvSpPr>
          <p:cNvPr name="TextBox 49" id="49"/>
          <p:cNvSpPr txBox="true"/>
          <p:nvPr/>
        </p:nvSpPr>
        <p:spPr>
          <a:xfrm rot="0">
            <a:off x="5074920" y="8407908"/>
            <a:ext cx="1783080" cy="238125"/>
          </a:xfrm>
          <a:prstGeom prst="rect">
            <a:avLst/>
          </a:prstGeom>
        </p:spPr>
        <p:txBody>
          <a:bodyPr anchor="t" rtlCol="false" tIns="0" lIns="0" bIns="0" rIns="0">
            <a:spAutoFit/>
          </a:bodyPr>
          <a:lstStyle/>
          <a:p>
            <a:pPr algn="r">
              <a:lnSpc>
                <a:spcPts val="1889"/>
              </a:lnSpc>
            </a:pPr>
            <a:r>
              <a:rPr lang="en-US" sz="1575" i="true">
                <a:solidFill>
                  <a:srgbClr val="8E5D40"/>
                </a:solidFill>
                <a:latin typeface="TT Drugs Italics"/>
                <a:ea typeface="TT Drugs Italics"/>
                <a:cs typeface="TT Drugs Italics"/>
                <a:sym typeface="TT Drugs Italics"/>
              </a:rPr>
              <a:t>1 / month</a:t>
            </a:r>
          </a:p>
        </p:txBody>
      </p:sp>
      <p:sp>
        <p:nvSpPr>
          <p:cNvPr name="TextBox 50" id="50"/>
          <p:cNvSpPr txBox="true"/>
          <p:nvPr/>
        </p:nvSpPr>
        <p:spPr>
          <a:xfrm rot="0">
            <a:off x="1577340" y="8799195"/>
            <a:ext cx="5280660" cy="475297"/>
          </a:xfrm>
          <a:prstGeom prst="rect">
            <a:avLst/>
          </a:prstGeom>
        </p:spPr>
        <p:txBody>
          <a:bodyPr anchor="t" rtlCol="false" tIns="0" lIns="0" bIns="0" rIns="0">
            <a:spAutoFit/>
          </a:bodyPr>
          <a:lstStyle/>
          <a:p>
            <a:pPr algn="l">
              <a:lnSpc>
                <a:spcPts val="1912"/>
              </a:lnSpc>
            </a:pPr>
            <a:r>
              <a:rPr lang="en-US" sz="1275" i="true">
                <a:solidFill>
                  <a:srgbClr val="4A4A4A"/>
                </a:solidFill>
                <a:latin typeface="TT Drugs Italics"/>
                <a:ea typeface="TT Drugs Italics"/>
                <a:cs typeface="TT Drugs Italics"/>
                <a:sym typeface="TT Drugs Italics"/>
              </a:rPr>
              <a:t>Profiles of women, not customer testimonials. Long-form, magazine-style.</a:t>
            </a:r>
          </a:p>
        </p:txBody>
      </p:sp>
      <p:grpSp>
        <p:nvGrpSpPr>
          <p:cNvPr name="Group 51" id="51"/>
          <p:cNvGrpSpPr/>
          <p:nvPr/>
        </p:nvGrpSpPr>
        <p:grpSpPr>
          <a:xfrm rot="0">
            <a:off x="818198" y="9500426"/>
            <a:ext cx="6044565" cy="9525"/>
            <a:chOff x="0" y="0"/>
            <a:chExt cx="8059420" cy="12700"/>
          </a:xfrm>
        </p:grpSpPr>
        <p:sp>
          <p:nvSpPr>
            <p:cNvPr name="Freeform 52" id="52"/>
            <p:cNvSpPr/>
            <p:nvPr/>
          </p:nvSpPr>
          <p:spPr>
            <a:xfrm flipH="false" flipV="false" rot="0">
              <a:off x="0" y="0"/>
              <a:ext cx="8059420" cy="12700"/>
            </a:xfrm>
            <a:custGeom>
              <a:avLst/>
              <a:gdLst/>
              <a:ahLst/>
              <a:cxnLst/>
              <a:rect r="r" b="b" t="t" l="l"/>
              <a:pathLst>
                <a:path h="12700" w="8059420">
                  <a:moveTo>
                    <a:pt x="0" y="0"/>
                  </a:moveTo>
                  <a:lnTo>
                    <a:pt x="8059420" y="12700"/>
                  </a:lnTo>
                </a:path>
              </a:pathLst>
            </a:custGeom>
            <a:blipFill>
              <a:blip r:embed="rId2">
                <a:alphaModFix amt="0"/>
              </a:blip>
              <a:stretch>
                <a:fillRect l="0" t="-12315205" r="0" b="-12315205"/>
              </a:stretch>
            </a:blipFill>
            <a:ln w="9525" cap="sq">
              <a:solidFill>
                <a:srgbClr val="B5B3AE"/>
              </a:solidFill>
              <a:prstDash val="solid"/>
              <a:miter/>
            </a:ln>
          </p:spPr>
        </p:sp>
      </p:grpSp>
      <p:grpSp>
        <p:nvGrpSpPr>
          <p:cNvPr name="Group 53" id="53"/>
          <p:cNvGrpSpPr/>
          <p:nvPr/>
        </p:nvGrpSpPr>
        <p:grpSpPr>
          <a:xfrm rot="0">
            <a:off x="13500735" y="3968115"/>
            <a:ext cx="4106418" cy="3653790"/>
            <a:chOff x="0" y="0"/>
            <a:chExt cx="5475224" cy="4871720"/>
          </a:xfrm>
        </p:grpSpPr>
        <p:sp>
          <p:nvSpPr>
            <p:cNvPr name="Freeform 54" id="54"/>
            <p:cNvSpPr/>
            <p:nvPr/>
          </p:nvSpPr>
          <p:spPr>
            <a:xfrm flipH="false" flipV="false" rot="0">
              <a:off x="0" y="0"/>
              <a:ext cx="5475224" cy="4871720"/>
            </a:xfrm>
            <a:custGeom>
              <a:avLst/>
              <a:gdLst/>
              <a:ahLst/>
              <a:cxnLst/>
              <a:rect r="r" b="b" t="t" l="l"/>
              <a:pathLst>
                <a:path h="4871720" w="5475224">
                  <a:moveTo>
                    <a:pt x="0" y="0"/>
                  </a:moveTo>
                  <a:lnTo>
                    <a:pt x="5475224" y="0"/>
                  </a:lnTo>
                  <a:lnTo>
                    <a:pt x="5475224" y="4871720"/>
                  </a:lnTo>
                  <a:lnTo>
                    <a:pt x="0" y="4871720"/>
                  </a:lnTo>
                  <a:close/>
                </a:path>
              </a:pathLst>
            </a:custGeom>
            <a:solidFill>
              <a:srgbClr val="1A1A1A"/>
            </a:solidFill>
            <a:ln w="19050" cap="sq">
              <a:solidFill>
                <a:srgbClr val="1A1A1A"/>
              </a:solidFill>
              <a:prstDash val="solid"/>
              <a:miter/>
            </a:ln>
          </p:spPr>
        </p:sp>
      </p:grpSp>
      <p:grpSp>
        <p:nvGrpSpPr>
          <p:cNvPr name="Group 55" id="55"/>
          <p:cNvGrpSpPr/>
          <p:nvPr/>
        </p:nvGrpSpPr>
        <p:grpSpPr>
          <a:xfrm rot="0">
            <a:off x="13784580" y="4251960"/>
            <a:ext cx="3566160" cy="411480"/>
            <a:chOff x="0" y="0"/>
            <a:chExt cx="4754880" cy="548640"/>
          </a:xfrm>
        </p:grpSpPr>
        <p:sp>
          <p:nvSpPr>
            <p:cNvPr name="Freeform 56" id="56"/>
            <p:cNvSpPr/>
            <p:nvPr/>
          </p:nvSpPr>
          <p:spPr>
            <a:xfrm flipH="false" flipV="false" rot="0">
              <a:off x="0" y="0"/>
              <a:ext cx="4754880" cy="548640"/>
            </a:xfrm>
            <a:custGeom>
              <a:avLst/>
              <a:gdLst/>
              <a:ahLst/>
              <a:cxnLst/>
              <a:rect r="r" b="b" t="t" l="l"/>
              <a:pathLst>
                <a:path h="548640" w="4754880">
                  <a:moveTo>
                    <a:pt x="0" y="0"/>
                  </a:moveTo>
                  <a:lnTo>
                    <a:pt x="4754880" y="0"/>
                  </a:lnTo>
                  <a:lnTo>
                    <a:pt x="4754880" y="548640"/>
                  </a:lnTo>
                  <a:lnTo>
                    <a:pt x="0" y="548640"/>
                  </a:lnTo>
                  <a:close/>
                </a:path>
              </a:pathLst>
            </a:custGeom>
            <a:blipFill>
              <a:blip r:embed="rId2">
                <a:alphaModFix amt="0"/>
              </a:blip>
              <a:stretch>
                <a:fillRect l="0" t="-118870" r="0" b="-118870"/>
              </a:stretch>
            </a:blipFill>
          </p:spPr>
        </p:sp>
        <p:sp>
          <p:nvSpPr>
            <p:cNvPr name="TextBox 57" id="57"/>
            <p:cNvSpPr txBox="true"/>
            <p:nvPr/>
          </p:nvSpPr>
          <p:spPr>
            <a:xfrm>
              <a:off x="0" y="0"/>
              <a:ext cx="4754880" cy="548640"/>
            </a:xfrm>
            <a:prstGeom prst="rect">
              <a:avLst/>
            </a:prstGeom>
          </p:spPr>
          <p:txBody>
            <a:bodyPr anchor="ctr" rtlCol="false" tIns="0" lIns="0" bIns="0" rIns="0"/>
            <a:lstStyle/>
            <a:p>
              <a:pPr algn="l">
                <a:lnSpc>
                  <a:spcPts val="1620"/>
                </a:lnSpc>
              </a:pPr>
              <a:r>
                <a:rPr lang="en-US" b="true" sz="1350" spc="450">
                  <a:solidFill>
                    <a:srgbClr val="B07A5A"/>
                  </a:solidFill>
                  <a:latin typeface="TT Drugs Bold"/>
                  <a:ea typeface="TT Drugs Bold"/>
                  <a:cs typeface="TT Drugs Bold"/>
                  <a:sym typeface="TT Drugs Bold"/>
                </a:rPr>
                <a:t>THE CADENCE</a:t>
              </a:r>
            </a:p>
          </p:txBody>
        </p:sp>
      </p:grpSp>
      <p:grpSp>
        <p:nvGrpSpPr>
          <p:cNvPr name="Group 58" id="58"/>
          <p:cNvGrpSpPr/>
          <p:nvPr/>
        </p:nvGrpSpPr>
        <p:grpSpPr>
          <a:xfrm rot="0">
            <a:off x="13784580" y="4732020"/>
            <a:ext cx="3566160" cy="2097786"/>
            <a:chOff x="0" y="0"/>
            <a:chExt cx="4754880" cy="2797048"/>
          </a:xfrm>
        </p:grpSpPr>
        <p:sp>
          <p:nvSpPr>
            <p:cNvPr name="Freeform 59" id="59"/>
            <p:cNvSpPr/>
            <p:nvPr/>
          </p:nvSpPr>
          <p:spPr>
            <a:xfrm flipH="false" flipV="false" rot="0">
              <a:off x="0" y="0"/>
              <a:ext cx="4754880" cy="2797048"/>
            </a:xfrm>
            <a:custGeom>
              <a:avLst/>
              <a:gdLst/>
              <a:ahLst/>
              <a:cxnLst/>
              <a:rect r="r" b="b" t="t" l="l"/>
              <a:pathLst>
                <a:path h="2797048" w="4754880">
                  <a:moveTo>
                    <a:pt x="0" y="0"/>
                  </a:moveTo>
                  <a:lnTo>
                    <a:pt x="4754880" y="0"/>
                  </a:lnTo>
                  <a:lnTo>
                    <a:pt x="4754880" y="2797048"/>
                  </a:lnTo>
                  <a:lnTo>
                    <a:pt x="0" y="2797048"/>
                  </a:lnTo>
                  <a:close/>
                </a:path>
              </a:pathLst>
            </a:custGeom>
            <a:blipFill>
              <a:blip r:embed="rId2">
                <a:alphaModFix amt="0"/>
              </a:blip>
              <a:stretch>
                <a:fillRect l="0" t="-432" r="0" b="34184"/>
              </a:stretch>
            </a:blipFill>
          </p:spPr>
        </p:sp>
        <p:sp>
          <p:nvSpPr>
            <p:cNvPr name="TextBox 60" id="60"/>
            <p:cNvSpPr txBox="true"/>
            <p:nvPr/>
          </p:nvSpPr>
          <p:spPr>
            <a:xfrm>
              <a:off x="0" y="-9525"/>
              <a:ext cx="4754880" cy="2806573"/>
            </a:xfrm>
            <a:prstGeom prst="rect">
              <a:avLst/>
            </a:prstGeom>
          </p:spPr>
          <p:txBody>
            <a:bodyPr anchor="ctr" rtlCol="false" tIns="0" lIns="0" bIns="0" rIns="0"/>
            <a:lstStyle/>
            <a:p>
              <a:pPr algn="l">
                <a:lnSpc>
                  <a:spcPts val="12960"/>
                </a:lnSpc>
              </a:pPr>
              <a:r>
                <a:rPr lang="en-US" sz="10800" spc="-300">
                  <a:solidFill>
                    <a:srgbClr val="FFFFFF"/>
                  </a:solidFill>
                  <a:latin typeface="TT Drugs"/>
                  <a:ea typeface="TT Drugs"/>
                  <a:cs typeface="TT Drugs"/>
                  <a:sym typeface="TT Drugs"/>
                </a:rPr>
                <a:t>~12</a:t>
              </a:r>
            </a:p>
          </p:txBody>
        </p:sp>
      </p:grpSp>
      <p:grpSp>
        <p:nvGrpSpPr>
          <p:cNvPr name="Group 61" id="61"/>
          <p:cNvGrpSpPr/>
          <p:nvPr/>
        </p:nvGrpSpPr>
        <p:grpSpPr>
          <a:xfrm rot="0">
            <a:off x="13784580" y="6309360"/>
            <a:ext cx="3566160" cy="548640"/>
            <a:chOff x="0" y="0"/>
            <a:chExt cx="4754880" cy="731520"/>
          </a:xfrm>
        </p:grpSpPr>
        <p:sp>
          <p:nvSpPr>
            <p:cNvPr name="Freeform 62" id="62"/>
            <p:cNvSpPr/>
            <p:nvPr/>
          </p:nvSpPr>
          <p:spPr>
            <a:xfrm flipH="false" flipV="false" rot="0">
              <a:off x="0" y="0"/>
              <a:ext cx="4754880" cy="731520"/>
            </a:xfrm>
            <a:custGeom>
              <a:avLst/>
              <a:gdLst/>
              <a:ahLst/>
              <a:cxnLst/>
              <a:rect r="r" b="b" t="t" l="l"/>
              <a:pathLst>
                <a:path h="731520" w="4754880">
                  <a:moveTo>
                    <a:pt x="0" y="0"/>
                  </a:moveTo>
                  <a:lnTo>
                    <a:pt x="4754880" y="0"/>
                  </a:lnTo>
                  <a:lnTo>
                    <a:pt x="4754880" y="731520"/>
                  </a:lnTo>
                  <a:lnTo>
                    <a:pt x="0" y="731520"/>
                  </a:lnTo>
                  <a:close/>
                </a:path>
              </a:pathLst>
            </a:custGeom>
            <a:blipFill>
              <a:blip r:embed="rId2">
                <a:alphaModFix amt="0"/>
              </a:blip>
              <a:stretch>
                <a:fillRect l="0" t="-76652" r="0" b="-76652"/>
              </a:stretch>
            </a:blipFill>
          </p:spPr>
        </p:sp>
        <p:sp>
          <p:nvSpPr>
            <p:cNvPr name="TextBox 63" id="63"/>
            <p:cNvSpPr txBox="true"/>
            <p:nvPr/>
          </p:nvSpPr>
          <p:spPr>
            <a:xfrm>
              <a:off x="0" y="-9525"/>
              <a:ext cx="4754880" cy="741045"/>
            </a:xfrm>
            <a:prstGeom prst="rect">
              <a:avLst/>
            </a:prstGeom>
          </p:spPr>
          <p:txBody>
            <a:bodyPr anchor="ctr" rtlCol="false" tIns="0" lIns="0" bIns="0" rIns="0"/>
            <a:lstStyle/>
            <a:p>
              <a:pPr algn="l">
                <a:lnSpc>
                  <a:spcPts val="2520"/>
                </a:lnSpc>
              </a:pPr>
              <a:r>
                <a:rPr lang="en-US" sz="2100" i="true">
                  <a:solidFill>
                    <a:srgbClr val="B07A5A"/>
                  </a:solidFill>
                  <a:latin typeface="TT Drugs Italics"/>
                  <a:ea typeface="TT Drugs Italics"/>
                  <a:cs typeface="TT Drugs Italics"/>
                  <a:sym typeface="TT Drugs Italics"/>
                </a:rPr>
                <a:t>pieces a month</a:t>
              </a:r>
            </a:p>
          </p:txBody>
        </p:sp>
      </p:grpSp>
      <p:sp>
        <p:nvSpPr>
          <p:cNvPr name="TextBox 64" id="64"/>
          <p:cNvSpPr txBox="true"/>
          <p:nvPr/>
        </p:nvSpPr>
        <p:spPr>
          <a:xfrm rot="0">
            <a:off x="13876020" y="6846570"/>
            <a:ext cx="3383280" cy="546354"/>
          </a:xfrm>
          <a:prstGeom prst="rect">
            <a:avLst/>
          </a:prstGeom>
        </p:spPr>
        <p:txBody>
          <a:bodyPr anchor="t" rtlCol="false" tIns="0" lIns="0" bIns="0" rIns="0">
            <a:spAutoFit/>
          </a:bodyPr>
          <a:lstStyle/>
          <a:p>
            <a:pPr algn="l">
              <a:lnSpc>
                <a:spcPts val="2268"/>
              </a:lnSpc>
            </a:pPr>
            <a:r>
              <a:rPr lang="en-US" sz="1350">
                <a:solidFill>
                  <a:srgbClr val="DDDBD6"/>
                </a:solidFill>
                <a:latin typeface="TT Drugs"/>
                <a:ea typeface="TT Drugs"/>
                <a:cs typeface="TT Drugs"/>
                <a:sym typeface="TT Drugs"/>
              </a:rPr>
              <a:t>The rhythm of a small editorial publication — not a content calendar.</a:t>
            </a:r>
          </a:p>
        </p:txBody>
      </p:sp>
      <p:grpSp>
        <p:nvGrpSpPr>
          <p:cNvPr name="Group 65" id="65"/>
          <p:cNvGrpSpPr/>
          <p:nvPr/>
        </p:nvGrpSpPr>
        <p:grpSpPr>
          <a:xfrm rot="0">
            <a:off x="685800" y="9189720"/>
            <a:ext cx="16915943" cy="411480"/>
            <a:chOff x="0" y="0"/>
            <a:chExt cx="22554590" cy="548640"/>
          </a:xfrm>
        </p:grpSpPr>
        <p:sp>
          <p:nvSpPr>
            <p:cNvPr name="Freeform 66" id="66"/>
            <p:cNvSpPr/>
            <p:nvPr/>
          </p:nvSpPr>
          <p:spPr>
            <a:xfrm flipH="false" flipV="false" rot="0">
              <a:off x="0" y="0"/>
              <a:ext cx="22554591" cy="548640"/>
            </a:xfrm>
            <a:custGeom>
              <a:avLst/>
              <a:gdLst/>
              <a:ahLst/>
              <a:cxnLst/>
              <a:rect r="r" b="b" t="t" l="l"/>
              <a:pathLst>
                <a:path h="548640" w="22554591">
                  <a:moveTo>
                    <a:pt x="0" y="0"/>
                  </a:moveTo>
                  <a:lnTo>
                    <a:pt x="22554591" y="0"/>
                  </a:lnTo>
                  <a:lnTo>
                    <a:pt x="22554591" y="548640"/>
                  </a:lnTo>
                  <a:lnTo>
                    <a:pt x="0" y="548640"/>
                  </a:lnTo>
                  <a:close/>
                </a:path>
              </a:pathLst>
            </a:custGeom>
            <a:blipFill>
              <a:blip r:embed="rId2">
                <a:alphaModFix amt="0"/>
              </a:blip>
              <a:stretch>
                <a:fillRect l="0" t="-751029" r="0" b="-751029"/>
              </a:stretch>
            </a:blipFill>
          </p:spPr>
        </p:sp>
        <p:sp>
          <p:nvSpPr>
            <p:cNvPr name="TextBox 67" id="67"/>
            <p:cNvSpPr txBox="true"/>
            <p:nvPr/>
          </p:nvSpPr>
          <p:spPr>
            <a:xfrm>
              <a:off x="0" y="0"/>
              <a:ext cx="22554590" cy="548640"/>
            </a:xfrm>
            <a:prstGeom prst="rect">
              <a:avLst/>
            </a:prstGeom>
          </p:spPr>
          <p:txBody>
            <a:bodyPr anchor="ctr" rtlCol="false" tIns="0" lIns="0" bIns="0" rIns="0"/>
            <a:lstStyle/>
            <a:p>
              <a:pPr algn="ctr">
                <a:lnSpc>
                  <a:spcPts val="1889"/>
                </a:lnSpc>
              </a:pPr>
              <a:r>
                <a:rPr lang="en-US" sz="1575" i="true">
                  <a:solidFill>
                    <a:srgbClr val="4A4A4A"/>
                  </a:solidFill>
                  <a:latin typeface="TT Drugs Italics"/>
                  <a:ea typeface="TT Drugs Italics"/>
                  <a:cs typeface="TT Drugs Italics"/>
                  <a:sym typeface="TT Drugs Italics"/>
                </a:rPr>
                <a:t>Site is the canonical home. Email is the publication. Instagram is the visual world. Selected pieces pitched to press. TikTok is not a Yaksok channel.</a:t>
              </a:r>
            </a:p>
          </p:txBody>
        </p:sp>
      </p:grpSp>
      <p:grpSp>
        <p:nvGrpSpPr>
          <p:cNvPr name="Group 68" id="68"/>
          <p:cNvGrpSpPr/>
          <p:nvPr/>
        </p:nvGrpSpPr>
        <p:grpSpPr>
          <a:xfrm rot="0">
            <a:off x="685800" y="9669780"/>
            <a:ext cx="6858000" cy="411480"/>
            <a:chOff x="0" y="0"/>
            <a:chExt cx="9144000" cy="548640"/>
          </a:xfrm>
        </p:grpSpPr>
        <p:sp>
          <p:nvSpPr>
            <p:cNvPr name="Freeform 69" id="69"/>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70" id="70"/>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14  ·  Content Pillars</a:t>
              </a:r>
            </a:p>
          </p:txBody>
        </p:sp>
      </p:grpSp>
      <p:grpSp>
        <p:nvGrpSpPr>
          <p:cNvPr name="Group 71" id="71"/>
          <p:cNvGrpSpPr/>
          <p:nvPr/>
        </p:nvGrpSpPr>
        <p:grpSpPr>
          <a:xfrm rot="0">
            <a:off x="10743743" y="9669780"/>
            <a:ext cx="6858000" cy="411480"/>
            <a:chOff x="0" y="0"/>
            <a:chExt cx="9144000" cy="548640"/>
          </a:xfrm>
        </p:grpSpPr>
        <p:sp>
          <p:nvSpPr>
            <p:cNvPr name="Freeform 72" id="72"/>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73" id="73"/>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Five pillars  ·  the rhythm of a small publication</a:t>
              </a:r>
            </a:p>
          </p:txBody>
        </p:sp>
      </p:gr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71600"/>
            <a:ext cx="16915943" cy="1512951"/>
            <a:chOff x="0" y="0"/>
            <a:chExt cx="22554590" cy="2017268"/>
          </a:xfrm>
        </p:grpSpPr>
        <p:sp>
          <p:nvSpPr>
            <p:cNvPr name="Freeform 18" id="18"/>
            <p:cNvSpPr/>
            <p:nvPr/>
          </p:nvSpPr>
          <p:spPr>
            <a:xfrm flipH="false" flipV="false" rot="0">
              <a:off x="0" y="0"/>
              <a:ext cx="22554591" cy="2017268"/>
            </a:xfrm>
            <a:custGeom>
              <a:avLst/>
              <a:gdLst/>
              <a:ahLst/>
              <a:cxnLst/>
              <a:rect r="r" b="b" t="t" l="l"/>
              <a:pathLst>
                <a:path h="2017268" w="22554591">
                  <a:moveTo>
                    <a:pt x="0" y="0"/>
                  </a:moveTo>
                  <a:lnTo>
                    <a:pt x="22554591" y="0"/>
                  </a:lnTo>
                  <a:lnTo>
                    <a:pt x="22554591" y="2017268"/>
                  </a:lnTo>
                  <a:lnTo>
                    <a:pt x="0" y="2017268"/>
                  </a:lnTo>
                  <a:close/>
                </a:path>
              </a:pathLst>
            </a:custGeom>
            <a:blipFill>
              <a:blip r:embed="rId2">
                <a:alphaModFix amt="0"/>
              </a:blip>
              <a:stretch>
                <a:fillRect l="0" t="-179328" r="0" b="-156386"/>
              </a:stretch>
            </a:blipFill>
          </p:spPr>
        </p:sp>
        <p:sp>
          <p:nvSpPr>
            <p:cNvPr name="TextBox 19" id="19"/>
            <p:cNvSpPr txBox="true"/>
            <p:nvPr/>
          </p:nvSpPr>
          <p:spPr>
            <a:xfrm>
              <a:off x="0" y="-9525"/>
              <a:ext cx="22554590" cy="2026793"/>
            </a:xfrm>
            <a:prstGeom prst="rect">
              <a:avLst/>
            </a:prstGeom>
          </p:spPr>
          <p:txBody>
            <a:bodyPr anchor="ctr" rtlCol="false" tIns="0" lIns="0" bIns="0" rIns="0"/>
            <a:lstStyle/>
            <a:p>
              <a:pPr algn="ctr">
                <a:lnSpc>
                  <a:spcPts val="9360"/>
                </a:lnSpc>
              </a:pPr>
              <a:r>
                <a:rPr lang="en-US" sz="7800" spc="-150">
                  <a:solidFill>
                    <a:srgbClr val="1A1A1A"/>
                  </a:solidFill>
                  <a:latin typeface="TT Drugs"/>
                  <a:ea typeface="TT Drugs"/>
                  <a:cs typeface="TT Drugs"/>
                  <a:sym typeface="TT Drugs"/>
                </a:rPr>
                <a:t>The Pre-Opening</a:t>
              </a:r>
            </a:p>
          </p:txBody>
        </p:sp>
      </p:grpSp>
      <p:grpSp>
        <p:nvGrpSpPr>
          <p:cNvPr name="Group 20" id="20"/>
          <p:cNvGrpSpPr/>
          <p:nvPr/>
        </p:nvGrpSpPr>
        <p:grpSpPr>
          <a:xfrm rot="0">
            <a:off x="685800" y="2468880"/>
            <a:ext cx="16915943" cy="1512951"/>
            <a:chOff x="0" y="0"/>
            <a:chExt cx="22554590" cy="2017268"/>
          </a:xfrm>
        </p:grpSpPr>
        <p:sp>
          <p:nvSpPr>
            <p:cNvPr name="Freeform 21" id="21"/>
            <p:cNvSpPr/>
            <p:nvPr/>
          </p:nvSpPr>
          <p:spPr>
            <a:xfrm flipH="false" flipV="false" rot="0">
              <a:off x="0" y="0"/>
              <a:ext cx="22554591" cy="2017268"/>
            </a:xfrm>
            <a:custGeom>
              <a:avLst/>
              <a:gdLst/>
              <a:ahLst/>
              <a:cxnLst/>
              <a:rect r="r" b="b" t="t" l="l"/>
              <a:pathLst>
                <a:path h="2017268" w="22554591">
                  <a:moveTo>
                    <a:pt x="0" y="0"/>
                  </a:moveTo>
                  <a:lnTo>
                    <a:pt x="22554591" y="0"/>
                  </a:lnTo>
                  <a:lnTo>
                    <a:pt x="22554591" y="2017268"/>
                  </a:lnTo>
                  <a:lnTo>
                    <a:pt x="0" y="2017268"/>
                  </a:lnTo>
                  <a:close/>
                </a:path>
              </a:pathLst>
            </a:custGeom>
            <a:blipFill>
              <a:blip r:embed="rId2">
                <a:alphaModFix amt="0"/>
              </a:blip>
              <a:stretch>
                <a:fillRect l="0" t="-179328" r="0" b="-156386"/>
              </a:stretch>
            </a:blipFill>
          </p:spPr>
        </p:sp>
        <p:sp>
          <p:nvSpPr>
            <p:cNvPr name="TextBox 22" id="22"/>
            <p:cNvSpPr txBox="true"/>
            <p:nvPr/>
          </p:nvSpPr>
          <p:spPr>
            <a:xfrm>
              <a:off x="0" y="-9525"/>
              <a:ext cx="22554590" cy="2026793"/>
            </a:xfrm>
            <a:prstGeom prst="rect">
              <a:avLst/>
            </a:prstGeom>
          </p:spPr>
          <p:txBody>
            <a:bodyPr anchor="ctr" rtlCol="false" tIns="0" lIns="0" bIns="0" rIns="0"/>
            <a:lstStyle/>
            <a:p>
              <a:pPr algn="ctr">
                <a:lnSpc>
                  <a:spcPts val="9360"/>
                </a:lnSpc>
              </a:pPr>
              <a:r>
                <a:rPr lang="en-US" sz="7800" spc="-150">
                  <a:solidFill>
                    <a:srgbClr val="1A1A1A"/>
                  </a:solidFill>
                  <a:latin typeface="TT Drugs"/>
                  <a:ea typeface="TT Drugs"/>
                  <a:cs typeface="TT Drugs"/>
                  <a:sym typeface="TT Drugs"/>
                </a:rPr>
                <a:t>Campaign</a:t>
              </a:r>
            </a:p>
          </p:txBody>
        </p:sp>
      </p:grpSp>
      <p:grpSp>
        <p:nvGrpSpPr>
          <p:cNvPr name="Group 23" id="23"/>
          <p:cNvGrpSpPr/>
          <p:nvPr/>
        </p:nvGrpSpPr>
        <p:grpSpPr>
          <a:xfrm rot="0">
            <a:off x="685800" y="3771900"/>
            <a:ext cx="16915943" cy="548640"/>
            <a:chOff x="0" y="0"/>
            <a:chExt cx="22554590" cy="731520"/>
          </a:xfrm>
        </p:grpSpPr>
        <p:sp>
          <p:nvSpPr>
            <p:cNvPr name="Freeform 24" id="24"/>
            <p:cNvSpPr/>
            <p:nvPr/>
          </p:nvSpPr>
          <p:spPr>
            <a:xfrm flipH="false" flipV="false" rot="0">
              <a:off x="0" y="0"/>
              <a:ext cx="22554591" cy="731520"/>
            </a:xfrm>
            <a:custGeom>
              <a:avLst/>
              <a:gdLst/>
              <a:ahLst/>
              <a:cxnLst/>
              <a:rect r="r" b="b" t="t" l="l"/>
              <a:pathLst>
                <a:path h="731520" w="22554591">
                  <a:moveTo>
                    <a:pt x="0" y="0"/>
                  </a:moveTo>
                  <a:lnTo>
                    <a:pt x="22554591" y="0"/>
                  </a:lnTo>
                  <a:lnTo>
                    <a:pt x="22554591" y="731520"/>
                  </a:lnTo>
                  <a:lnTo>
                    <a:pt x="0" y="731520"/>
                  </a:lnTo>
                  <a:close/>
                </a:path>
              </a:pathLst>
            </a:custGeom>
            <a:blipFill>
              <a:blip r:embed="rId2">
                <a:alphaModFix amt="0"/>
              </a:blip>
              <a:stretch>
                <a:fillRect l="0" t="-550772" r="0" b="-550772"/>
              </a:stretch>
            </a:blipFill>
          </p:spPr>
        </p:sp>
        <p:sp>
          <p:nvSpPr>
            <p:cNvPr name="TextBox 25" id="25"/>
            <p:cNvSpPr txBox="true"/>
            <p:nvPr/>
          </p:nvSpPr>
          <p:spPr>
            <a:xfrm>
              <a:off x="0" y="-9525"/>
              <a:ext cx="22554590" cy="741045"/>
            </a:xfrm>
            <a:prstGeom prst="rect">
              <a:avLst/>
            </a:prstGeom>
          </p:spPr>
          <p:txBody>
            <a:bodyPr anchor="ctr" rtlCol="false" tIns="0" lIns="0" bIns="0" rIns="0"/>
            <a:lstStyle/>
            <a:p>
              <a:pPr algn="ctr">
                <a:lnSpc>
                  <a:spcPts val="2520"/>
                </a:lnSpc>
              </a:pPr>
              <a:r>
                <a:rPr lang="en-US" sz="2100" i="true">
                  <a:solidFill>
                    <a:srgbClr val="4A4A4A"/>
                  </a:solidFill>
                  <a:latin typeface="TT Drugs Italics"/>
                  <a:ea typeface="TT Drugs Italics"/>
                  <a:cs typeface="TT Drugs Italics"/>
                  <a:sym typeface="TT Drugs Italics"/>
                </a:rPr>
                <a:t>The four-month lead-up to the door at Carrer d'Enric Granados.</a:t>
              </a:r>
            </a:p>
          </p:txBody>
        </p:sp>
      </p:grpSp>
      <p:sp>
        <p:nvSpPr>
          <p:cNvPr name="TextBox 26" id="26"/>
          <p:cNvSpPr txBox="true"/>
          <p:nvPr/>
        </p:nvSpPr>
        <p:spPr>
          <a:xfrm rot="0">
            <a:off x="2148840" y="4389120"/>
            <a:ext cx="13989863" cy="1154430"/>
          </a:xfrm>
          <a:prstGeom prst="rect">
            <a:avLst/>
          </a:prstGeom>
        </p:spPr>
        <p:txBody>
          <a:bodyPr anchor="t" rtlCol="false" tIns="0" lIns="0" bIns="0" rIns="0">
            <a:spAutoFit/>
          </a:bodyPr>
          <a:lstStyle/>
          <a:p>
            <a:pPr algn="ctr">
              <a:lnSpc>
                <a:spcPts val="3105"/>
              </a:lnSpc>
            </a:pPr>
            <a:r>
              <a:rPr lang="en-US" sz="1725">
                <a:solidFill>
                  <a:srgbClr val="4A4A4A"/>
                </a:solidFill>
                <a:latin typeface="TT Drugs"/>
                <a:ea typeface="TT Drugs"/>
                <a:cs typeface="TT Drugs"/>
                <a:sym typeface="TT Drugs"/>
              </a:rPr>
              <a:t>The store opening is not a launch event — it is the brand's public birth. The four months before it are not a build-up; they are the brand's first chapter. Every campaign earns its keep on two timescales: it grows the online house this month, and it builds toward the morning the door opens. Compounding for sixteen weeks.</a:t>
            </a:r>
          </a:p>
        </p:txBody>
      </p:sp>
      <p:grpSp>
        <p:nvGrpSpPr>
          <p:cNvPr name="Group 27" id="27"/>
          <p:cNvGrpSpPr/>
          <p:nvPr/>
        </p:nvGrpSpPr>
        <p:grpSpPr>
          <a:xfrm rot="0">
            <a:off x="737959" y="6098858"/>
            <a:ext cx="4055745" cy="3507105"/>
            <a:chOff x="0" y="0"/>
            <a:chExt cx="5407660" cy="4676140"/>
          </a:xfrm>
        </p:grpSpPr>
        <p:sp>
          <p:nvSpPr>
            <p:cNvPr name="Freeform 28" id="28"/>
            <p:cNvSpPr/>
            <p:nvPr/>
          </p:nvSpPr>
          <p:spPr>
            <a:xfrm flipH="false" flipV="false" rot="0">
              <a:off x="0" y="0"/>
              <a:ext cx="5407660" cy="4676140"/>
            </a:xfrm>
            <a:custGeom>
              <a:avLst/>
              <a:gdLst/>
              <a:ahLst/>
              <a:cxnLst/>
              <a:rect r="r" b="b" t="t" l="l"/>
              <a:pathLst>
                <a:path h="4676140" w="5407660">
                  <a:moveTo>
                    <a:pt x="0" y="0"/>
                  </a:moveTo>
                  <a:lnTo>
                    <a:pt x="5407660" y="0"/>
                  </a:lnTo>
                  <a:lnTo>
                    <a:pt x="5407660" y="4676140"/>
                  </a:lnTo>
                  <a:lnTo>
                    <a:pt x="0" y="4676140"/>
                  </a:lnTo>
                  <a:close/>
                </a:path>
              </a:pathLst>
            </a:custGeom>
            <a:solidFill>
              <a:srgbClr val="EFEDE7"/>
            </a:solidFill>
            <a:ln w="9525" cap="sq">
              <a:solidFill>
                <a:srgbClr val="1A1A1A"/>
              </a:solidFill>
              <a:prstDash val="solid"/>
              <a:miter/>
            </a:ln>
          </p:spPr>
        </p:sp>
      </p:grpSp>
      <p:grpSp>
        <p:nvGrpSpPr>
          <p:cNvPr name="Group 29" id="29"/>
          <p:cNvGrpSpPr/>
          <p:nvPr/>
        </p:nvGrpSpPr>
        <p:grpSpPr>
          <a:xfrm rot="0">
            <a:off x="1085621" y="6377940"/>
            <a:ext cx="960120" cy="548640"/>
            <a:chOff x="0" y="0"/>
            <a:chExt cx="1280160" cy="731520"/>
          </a:xfrm>
        </p:grpSpPr>
        <p:sp>
          <p:nvSpPr>
            <p:cNvPr name="Freeform 30" id="30"/>
            <p:cNvSpPr/>
            <p:nvPr/>
          </p:nvSpPr>
          <p:spPr>
            <a:xfrm flipH="false" flipV="false" rot="0">
              <a:off x="0" y="0"/>
              <a:ext cx="1280160" cy="731520"/>
            </a:xfrm>
            <a:custGeom>
              <a:avLst/>
              <a:gdLst/>
              <a:ahLst/>
              <a:cxnLst/>
              <a:rect r="r" b="b" t="t" l="l"/>
              <a:pathLst>
                <a:path h="731520" w="1280160">
                  <a:moveTo>
                    <a:pt x="0" y="0"/>
                  </a:moveTo>
                  <a:lnTo>
                    <a:pt x="1280160" y="0"/>
                  </a:lnTo>
                  <a:lnTo>
                    <a:pt x="1280160" y="731520"/>
                  </a:lnTo>
                  <a:lnTo>
                    <a:pt x="0" y="731520"/>
                  </a:lnTo>
                  <a:close/>
                </a:path>
              </a:pathLst>
            </a:custGeom>
            <a:blipFill>
              <a:blip r:embed="rId2">
                <a:alphaModFix amt="0"/>
              </a:blip>
              <a:stretch>
                <a:fillRect l="-23316" t="0" r="-23316" b="0"/>
              </a:stretch>
            </a:blipFill>
          </p:spPr>
        </p:sp>
        <p:sp>
          <p:nvSpPr>
            <p:cNvPr name="TextBox 31" id="31"/>
            <p:cNvSpPr txBox="true"/>
            <p:nvPr/>
          </p:nvSpPr>
          <p:spPr>
            <a:xfrm>
              <a:off x="0" y="0"/>
              <a:ext cx="1280160" cy="731520"/>
            </a:xfrm>
            <a:prstGeom prst="rect">
              <a:avLst/>
            </a:prstGeom>
          </p:spPr>
          <p:txBody>
            <a:bodyPr anchor="ctr" rtlCol="false" tIns="0" lIns="0" bIns="0" rIns="0"/>
            <a:lstStyle/>
            <a:p>
              <a:pPr algn="l">
                <a:lnSpc>
                  <a:spcPts val="2879"/>
                </a:lnSpc>
              </a:pPr>
              <a:r>
                <a:rPr lang="en-US" sz="2400" i="true">
                  <a:solidFill>
                    <a:srgbClr val="8E5D40"/>
                  </a:solidFill>
                  <a:latin typeface="TT Drugs Italics"/>
                  <a:ea typeface="TT Drugs Italics"/>
                  <a:cs typeface="TT Drugs Italics"/>
                  <a:sym typeface="TT Drugs Italics"/>
                </a:rPr>
                <a:t>01</a:t>
              </a:r>
            </a:p>
          </p:txBody>
        </p:sp>
      </p:grpSp>
      <p:grpSp>
        <p:nvGrpSpPr>
          <p:cNvPr name="Group 32" id="32"/>
          <p:cNvGrpSpPr/>
          <p:nvPr/>
        </p:nvGrpSpPr>
        <p:grpSpPr>
          <a:xfrm rot="0">
            <a:off x="2114321" y="6377940"/>
            <a:ext cx="2400300" cy="548640"/>
            <a:chOff x="0" y="0"/>
            <a:chExt cx="3200400" cy="731520"/>
          </a:xfrm>
        </p:grpSpPr>
        <p:sp>
          <p:nvSpPr>
            <p:cNvPr name="Freeform 33" id="33"/>
            <p:cNvSpPr/>
            <p:nvPr/>
          </p:nvSpPr>
          <p:spPr>
            <a:xfrm flipH="false" flipV="false" rot="0">
              <a:off x="0" y="0"/>
              <a:ext cx="3200400" cy="731520"/>
            </a:xfrm>
            <a:custGeom>
              <a:avLst/>
              <a:gdLst/>
              <a:ahLst/>
              <a:cxnLst/>
              <a:rect r="r" b="b" t="t" l="l"/>
              <a:pathLst>
                <a:path h="731520" w="3200400">
                  <a:moveTo>
                    <a:pt x="0" y="0"/>
                  </a:moveTo>
                  <a:lnTo>
                    <a:pt x="3200400" y="0"/>
                  </a:lnTo>
                  <a:lnTo>
                    <a:pt x="3200400" y="731520"/>
                  </a:lnTo>
                  <a:lnTo>
                    <a:pt x="0" y="731520"/>
                  </a:lnTo>
                  <a:close/>
                </a:path>
              </a:pathLst>
            </a:custGeom>
            <a:blipFill>
              <a:blip r:embed="rId2">
                <a:alphaModFix amt="0"/>
              </a:blip>
              <a:stretch>
                <a:fillRect l="0" t="-35247" r="0" b="-35247"/>
              </a:stretch>
            </a:blipFill>
          </p:spPr>
        </p:sp>
        <p:sp>
          <p:nvSpPr>
            <p:cNvPr name="TextBox 34" id="34"/>
            <p:cNvSpPr txBox="true"/>
            <p:nvPr/>
          </p:nvSpPr>
          <p:spPr>
            <a:xfrm>
              <a:off x="0" y="0"/>
              <a:ext cx="3200400" cy="731520"/>
            </a:xfrm>
            <a:prstGeom prst="rect">
              <a:avLst/>
            </a:prstGeom>
          </p:spPr>
          <p:txBody>
            <a:bodyPr anchor="ctr" rtlCol="false" tIns="0" lIns="0" bIns="0" rIns="0"/>
            <a:lstStyle/>
            <a:p>
              <a:pPr algn="r">
                <a:lnSpc>
                  <a:spcPts val="1620"/>
                </a:lnSpc>
              </a:pPr>
              <a:r>
                <a:rPr lang="en-US" sz="1350" spc="225">
                  <a:solidFill>
                    <a:srgbClr val="4A4A4A"/>
                  </a:solidFill>
                  <a:latin typeface="TT Drugs"/>
                  <a:ea typeface="TT Drugs"/>
                  <a:cs typeface="TT Drugs"/>
                  <a:sym typeface="TT Drugs"/>
                </a:rPr>
                <a:t>May → June</a:t>
              </a:r>
            </a:p>
          </p:txBody>
        </p:sp>
      </p:grpSp>
      <p:grpSp>
        <p:nvGrpSpPr>
          <p:cNvPr name="Group 35" id="35"/>
          <p:cNvGrpSpPr/>
          <p:nvPr/>
        </p:nvGrpSpPr>
        <p:grpSpPr>
          <a:xfrm rot="0">
            <a:off x="1085621" y="7063740"/>
            <a:ext cx="3360420" cy="685800"/>
            <a:chOff x="0" y="0"/>
            <a:chExt cx="4480560" cy="914400"/>
          </a:xfrm>
        </p:grpSpPr>
        <p:sp>
          <p:nvSpPr>
            <p:cNvPr name="Freeform 36" id="36"/>
            <p:cNvSpPr/>
            <p:nvPr/>
          </p:nvSpPr>
          <p:spPr>
            <a:xfrm flipH="false" flipV="false" rot="0">
              <a:off x="0" y="0"/>
              <a:ext cx="4480560" cy="914400"/>
            </a:xfrm>
            <a:custGeom>
              <a:avLst/>
              <a:gdLst/>
              <a:ahLst/>
              <a:cxnLst/>
              <a:rect r="r" b="b" t="t" l="l"/>
              <a:pathLst>
                <a:path h="914400" w="4480560">
                  <a:moveTo>
                    <a:pt x="0" y="0"/>
                  </a:moveTo>
                  <a:lnTo>
                    <a:pt x="4480560" y="0"/>
                  </a:lnTo>
                  <a:lnTo>
                    <a:pt x="4480560" y="914400"/>
                  </a:lnTo>
                  <a:lnTo>
                    <a:pt x="0" y="914400"/>
                  </a:lnTo>
                  <a:close/>
                </a:path>
              </a:pathLst>
            </a:custGeom>
            <a:blipFill>
              <a:blip r:embed="rId2">
                <a:alphaModFix amt="0"/>
              </a:blip>
              <a:stretch>
                <a:fillRect l="0" t="-45476" r="0" b="-45476"/>
              </a:stretch>
            </a:blipFill>
          </p:spPr>
        </p:sp>
        <p:sp>
          <p:nvSpPr>
            <p:cNvPr name="TextBox 37" id="37"/>
            <p:cNvSpPr txBox="true"/>
            <p:nvPr/>
          </p:nvSpPr>
          <p:spPr>
            <a:xfrm>
              <a:off x="0" y="-9525"/>
              <a:ext cx="4480560" cy="923925"/>
            </a:xfrm>
            <a:prstGeom prst="rect">
              <a:avLst/>
            </a:prstGeom>
          </p:spPr>
          <p:txBody>
            <a:bodyPr anchor="ctr" rtlCol="false" tIns="0" lIns="0" bIns="0" rIns="0"/>
            <a:lstStyle/>
            <a:p>
              <a:pPr algn="l">
                <a:lnSpc>
                  <a:spcPts val="3060"/>
                </a:lnSpc>
              </a:pPr>
              <a:r>
                <a:rPr lang="en-US" sz="2550" spc="-45">
                  <a:solidFill>
                    <a:srgbClr val="1A1A1A"/>
                  </a:solidFill>
                  <a:latin typeface="TT Drugs"/>
                  <a:ea typeface="TT Drugs"/>
                  <a:cs typeface="TT Drugs"/>
                  <a:sym typeface="TT Drugs"/>
                </a:rPr>
                <a:t>Foundation</a:t>
              </a:r>
            </a:p>
          </p:txBody>
        </p:sp>
      </p:grpSp>
      <p:grpSp>
        <p:nvGrpSpPr>
          <p:cNvPr name="Group 38" id="38"/>
          <p:cNvGrpSpPr/>
          <p:nvPr/>
        </p:nvGrpSpPr>
        <p:grpSpPr>
          <a:xfrm rot="0">
            <a:off x="1076096" y="7808595"/>
            <a:ext cx="704850" cy="19050"/>
            <a:chOff x="0" y="0"/>
            <a:chExt cx="939800" cy="25400"/>
          </a:xfrm>
        </p:grpSpPr>
        <p:sp>
          <p:nvSpPr>
            <p:cNvPr name="Freeform 39" id="39"/>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40" id="40"/>
          <p:cNvSpPr txBox="true"/>
          <p:nvPr/>
        </p:nvSpPr>
        <p:spPr>
          <a:xfrm rot="0">
            <a:off x="1085621" y="7957185"/>
            <a:ext cx="3360420" cy="1160907"/>
          </a:xfrm>
          <a:prstGeom prst="rect">
            <a:avLst/>
          </a:prstGeom>
        </p:spPr>
        <p:txBody>
          <a:bodyPr anchor="t" rtlCol="false" tIns="0" lIns="0" bIns="0" rIns="0">
            <a:spAutoFit/>
          </a:bodyPr>
          <a:lstStyle/>
          <a:p>
            <a:pPr algn="l">
              <a:lnSpc>
                <a:spcPts val="2394"/>
              </a:lnSpc>
            </a:pPr>
            <a:r>
              <a:rPr lang="en-US" sz="1425">
                <a:solidFill>
                  <a:srgbClr val="4A4A4A"/>
                </a:solidFill>
                <a:latin typeface="TT Drugs"/>
                <a:ea typeface="TT Drugs"/>
                <a:cs typeface="TT Drugs"/>
                <a:sym typeface="TT Drugs"/>
              </a:rPr>
              <a:t>Site relaunch · editorial voice live · Klaviyo &amp; paid infrastructure rebuilt. Reset every owned channel away from the discount register.</a:t>
            </a:r>
          </a:p>
        </p:txBody>
      </p:sp>
      <p:grpSp>
        <p:nvGrpSpPr>
          <p:cNvPr name="Group 41" id="41"/>
          <p:cNvGrpSpPr/>
          <p:nvPr/>
        </p:nvGrpSpPr>
        <p:grpSpPr>
          <a:xfrm rot="0">
            <a:off x="4989919" y="6098858"/>
            <a:ext cx="4055745" cy="3507105"/>
            <a:chOff x="0" y="0"/>
            <a:chExt cx="5407660" cy="4676140"/>
          </a:xfrm>
        </p:grpSpPr>
        <p:sp>
          <p:nvSpPr>
            <p:cNvPr name="Freeform 42" id="42"/>
            <p:cNvSpPr/>
            <p:nvPr/>
          </p:nvSpPr>
          <p:spPr>
            <a:xfrm flipH="false" flipV="false" rot="0">
              <a:off x="0" y="0"/>
              <a:ext cx="5407660" cy="4676140"/>
            </a:xfrm>
            <a:custGeom>
              <a:avLst/>
              <a:gdLst/>
              <a:ahLst/>
              <a:cxnLst/>
              <a:rect r="r" b="b" t="t" l="l"/>
              <a:pathLst>
                <a:path h="4676140" w="5407660">
                  <a:moveTo>
                    <a:pt x="0" y="0"/>
                  </a:moveTo>
                  <a:lnTo>
                    <a:pt x="5407660" y="0"/>
                  </a:lnTo>
                  <a:lnTo>
                    <a:pt x="5407660" y="4676140"/>
                  </a:lnTo>
                  <a:lnTo>
                    <a:pt x="0" y="4676140"/>
                  </a:lnTo>
                  <a:close/>
                </a:path>
              </a:pathLst>
            </a:custGeom>
            <a:solidFill>
              <a:srgbClr val="EFEDE7"/>
            </a:solidFill>
            <a:ln w="9525" cap="sq">
              <a:solidFill>
                <a:srgbClr val="1A1A1A"/>
              </a:solidFill>
              <a:prstDash val="solid"/>
              <a:miter/>
            </a:ln>
          </p:spPr>
        </p:sp>
      </p:grpSp>
      <p:grpSp>
        <p:nvGrpSpPr>
          <p:cNvPr name="Group 43" id="43"/>
          <p:cNvGrpSpPr/>
          <p:nvPr/>
        </p:nvGrpSpPr>
        <p:grpSpPr>
          <a:xfrm rot="0">
            <a:off x="5337581" y="6377940"/>
            <a:ext cx="960120" cy="548640"/>
            <a:chOff x="0" y="0"/>
            <a:chExt cx="1280160" cy="731520"/>
          </a:xfrm>
        </p:grpSpPr>
        <p:sp>
          <p:nvSpPr>
            <p:cNvPr name="Freeform 44" id="44"/>
            <p:cNvSpPr/>
            <p:nvPr/>
          </p:nvSpPr>
          <p:spPr>
            <a:xfrm flipH="false" flipV="false" rot="0">
              <a:off x="0" y="0"/>
              <a:ext cx="1280160" cy="731520"/>
            </a:xfrm>
            <a:custGeom>
              <a:avLst/>
              <a:gdLst/>
              <a:ahLst/>
              <a:cxnLst/>
              <a:rect r="r" b="b" t="t" l="l"/>
              <a:pathLst>
                <a:path h="731520" w="1280160">
                  <a:moveTo>
                    <a:pt x="0" y="0"/>
                  </a:moveTo>
                  <a:lnTo>
                    <a:pt x="1280160" y="0"/>
                  </a:lnTo>
                  <a:lnTo>
                    <a:pt x="1280160" y="731520"/>
                  </a:lnTo>
                  <a:lnTo>
                    <a:pt x="0" y="731520"/>
                  </a:lnTo>
                  <a:close/>
                </a:path>
              </a:pathLst>
            </a:custGeom>
            <a:blipFill>
              <a:blip r:embed="rId2">
                <a:alphaModFix amt="0"/>
              </a:blip>
              <a:stretch>
                <a:fillRect l="-23316" t="0" r="-23316" b="0"/>
              </a:stretch>
            </a:blipFill>
          </p:spPr>
        </p:sp>
        <p:sp>
          <p:nvSpPr>
            <p:cNvPr name="TextBox 45" id="45"/>
            <p:cNvSpPr txBox="true"/>
            <p:nvPr/>
          </p:nvSpPr>
          <p:spPr>
            <a:xfrm>
              <a:off x="0" y="0"/>
              <a:ext cx="1280160" cy="731520"/>
            </a:xfrm>
            <a:prstGeom prst="rect">
              <a:avLst/>
            </a:prstGeom>
          </p:spPr>
          <p:txBody>
            <a:bodyPr anchor="ctr" rtlCol="false" tIns="0" lIns="0" bIns="0" rIns="0"/>
            <a:lstStyle/>
            <a:p>
              <a:pPr algn="l">
                <a:lnSpc>
                  <a:spcPts val="2879"/>
                </a:lnSpc>
              </a:pPr>
              <a:r>
                <a:rPr lang="en-US" sz="2400" i="true">
                  <a:solidFill>
                    <a:srgbClr val="8E5D40"/>
                  </a:solidFill>
                  <a:latin typeface="TT Drugs Italics"/>
                  <a:ea typeface="TT Drugs Italics"/>
                  <a:cs typeface="TT Drugs Italics"/>
                  <a:sym typeface="TT Drugs Italics"/>
                </a:rPr>
                <a:t>02</a:t>
              </a:r>
            </a:p>
          </p:txBody>
        </p:sp>
      </p:grpSp>
      <p:grpSp>
        <p:nvGrpSpPr>
          <p:cNvPr name="Group 46" id="46"/>
          <p:cNvGrpSpPr/>
          <p:nvPr/>
        </p:nvGrpSpPr>
        <p:grpSpPr>
          <a:xfrm rot="0">
            <a:off x="6366281" y="6377940"/>
            <a:ext cx="2400300" cy="548640"/>
            <a:chOff x="0" y="0"/>
            <a:chExt cx="3200400" cy="731520"/>
          </a:xfrm>
        </p:grpSpPr>
        <p:sp>
          <p:nvSpPr>
            <p:cNvPr name="Freeform 47" id="47"/>
            <p:cNvSpPr/>
            <p:nvPr/>
          </p:nvSpPr>
          <p:spPr>
            <a:xfrm flipH="false" flipV="false" rot="0">
              <a:off x="0" y="0"/>
              <a:ext cx="3200400" cy="731520"/>
            </a:xfrm>
            <a:custGeom>
              <a:avLst/>
              <a:gdLst/>
              <a:ahLst/>
              <a:cxnLst/>
              <a:rect r="r" b="b" t="t" l="l"/>
              <a:pathLst>
                <a:path h="731520" w="3200400">
                  <a:moveTo>
                    <a:pt x="0" y="0"/>
                  </a:moveTo>
                  <a:lnTo>
                    <a:pt x="3200400" y="0"/>
                  </a:lnTo>
                  <a:lnTo>
                    <a:pt x="3200400" y="731520"/>
                  </a:lnTo>
                  <a:lnTo>
                    <a:pt x="0" y="731520"/>
                  </a:lnTo>
                  <a:close/>
                </a:path>
              </a:pathLst>
            </a:custGeom>
            <a:blipFill>
              <a:blip r:embed="rId2">
                <a:alphaModFix amt="0"/>
              </a:blip>
              <a:stretch>
                <a:fillRect l="0" t="-35247" r="0" b="-35247"/>
              </a:stretch>
            </a:blipFill>
          </p:spPr>
        </p:sp>
        <p:sp>
          <p:nvSpPr>
            <p:cNvPr name="TextBox 48" id="48"/>
            <p:cNvSpPr txBox="true"/>
            <p:nvPr/>
          </p:nvSpPr>
          <p:spPr>
            <a:xfrm>
              <a:off x="0" y="0"/>
              <a:ext cx="3200400" cy="731520"/>
            </a:xfrm>
            <a:prstGeom prst="rect">
              <a:avLst/>
            </a:prstGeom>
          </p:spPr>
          <p:txBody>
            <a:bodyPr anchor="ctr" rtlCol="false" tIns="0" lIns="0" bIns="0" rIns="0"/>
            <a:lstStyle/>
            <a:p>
              <a:pPr algn="r">
                <a:lnSpc>
                  <a:spcPts val="1620"/>
                </a:lnSpc>
              </a:pPr>
              <a:r>
                <a:rPr lang="en-US" sz="1350" spc="225">
                  <a:solidFill>
                    <a:srgbClr val="4A4A4A"/>
                  </a:solidFill>
                  <a:latin typeface="TT Drugs"/>
                  <a:ea typeface="TT Drugs"/>
                  <a:cs typeface="TT Drugs"/>
                  <a:sym typeface="TT Drugs"/>
                </a:rPr>
                <a:t>June → September</a:t>
              </a:r>
            </a:p>
          </p:txBody>
        </p:sp>
      </p:grpSp>
      <p:grpSp>
        <p:nvGrpSpPr>
          <p:cNvPr name="Group 49" id="49"/>
          <p:cNvGrpSpPr/>
          <p:nvPr/>
        </p:nvGrpSpPr>
        <p:grpSpPr>
          <a:xfrm rot="0">
            <a:off x="5337581" y="7063740"/>
            <a:ext cx="3360420" cy="685800"/>
            <a:chOff x="0" y="0"/>
            <a:chExt cx="4480560" cy="914400"/>
          </a:xfrm>
        </p:grpSpPr>
        <p:sp>
          <p:nvSpPr>
            <p:cNvPr name="Freeform 50" id="50"/>
            <p:cNvSpPr/>
            <p:nvPr/>
          </p:nvSpPr>
          <p:spPr>
            <a:xfrm flipH="false" flipV="false" rot="0">
              <a:off x="0" y="0"/>
              <a:ext cx="4480560" cy="914400"/>
            </a:xfrm>
            <a:custGeom>
              <a:avLst/>
              <a:gdLst/>
              <a:ahLst/>
              <a:cxnLst/>
              <a:rect r="r" b="b" t="t" l="l"/>
              <a:pathLst>
                <a:path h="914400" w="4480560">
                  <a:moveTo>
                    <a:pt x="0" y="0"/>
                  </a:moveTo>
                  <a:lnTo>
                    <a:pt x="4480560" y="0"/>
                  </a:lnTo>
                  <a:lnTo>
                    <a:pt x="4480560" y="914400"/>
                  </a:lnTo>
                  <a:lnTo>
                    <a:pt x="0" y="914400"/>
                  </a:lnTo>
                  <a:close/>
                </a:path>
              </a:pathLst>
            </a:custGeom>
            <a:blipFill>
              <a:blip r:embed="rId2">
                <a:alphaModFix amt="0"/>
              </a:blip>
              <a:stretch>
                <a:fillRect l="0" t="-45476" r="0" b="-45476"/>
              </a:stretch>
            </a:blipFill>
          </p:spPr>
        </p:sp>
        <p:sp>
          <p:nvSpPr>
            <p:cNvPr name="TextBox 51" id="51"/>
            <p:cNvSpPr txBox="true"/>
            <p:nvPr/>
          </p:nvSpPr>
          <p:spPr>
            <a:xfrm>
              <a:off x="0" y="-9525"/>
              <a:ext cx="4480560" cy="923925"/>
            </a:xfrm>
            <a:prstGeom prst="rect">
              <a:avLst/>
            </a:prstGeom>
          </p:spPr>
          <p:txBody>
            <a:bodyPr anchor="ctr" rtlCol="false" tIns="0" lIns="0" bIns="0" rIns="0"/>
            <a:lstStyle/>
            <a:p>
              <a:pPr algn="l">
                <a:lnSpc>
                  <a:spcPts val="3060"/>
                </a:lnSpc>
              </a:pPr>
              <a:r>
                <a:rPr lang="en-US" sz="2550" spc="-45">
                  <a:solidFill>
                    <a:srgbClr val="1A1A1A"/>
                  </a:solidFill>
                  <a:latin typeface="TT Drugs"/>
                  <a:ea typeface="TT Drugs"/>
                  <a:cs typeface="TT Drugs"/>
                  <a:sym typeface="TT Drugs"/>
                </a:rPr>
                <a:t>The Arrivals</a:t>
              </a:r>
            </a:p>
          </p:txBody>
        </p:sp>
      </p:grpSp>
      <p:grpSp>
        <p:nvGrpSpPr>
          <p:cNvPr name="Group 52" id="52"/>
          <p:cNvGrpSpPr/>
          <p:nvPr/>
        </p:nvGrpSpPr>
        <p:grpSpPr>
          <a:xfrm rot="0">
            <a:off x="5328056" y="7808595"/>
            <a:ext cx="704850" cy="19050"/>
            <a:chOff x="0" y="0"/>
            <a:chExt cx="939800" cy="25400"/>
          </a:xfrm>
        </p:grpSpPr>
        <p:sp>
          <p:nvSpPr>
            <p:cNvPr name="Freeform 53" id="53"/>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54" id="54"/>
          <p:cNvSpPr txBox="true"/>
          <p:nvPr/>
        </p:nvSpPr>
        <p:spPr>
          <a:xfrm rot="0">
            <a:off x="5337581" y="7957185"/>
            <a:ext cx="3360420" cy="1456182"/>
          </a:xfrm>
          <a:prstGeom prst="rect">
            <a:avLst/>
          </a:prstGeom>
        </p:spPr>
        <p:txBody>
          <a:bodyPr anchor="t" rtlCol="false" tIns="0" lIns="0" bIns="0" rIns="0">
            <a:spAutoFit/>
          </a:bodyPr>
          <a:lstStyle/>
          <a:p>
            <a:pPr algn="l">
              <a:lnSpc>
                <a:spcPts val="2394"/>
              </a:lnSpc>
            </a:pPr>
            <a:r>
              <a:rPr lang="en-US" sz="1425">
                <a:solidFill>
                  <a:srgbClr val="4A4A4A"/>
                </a:solidFill>
                <a:latin typeface="TT Drugs"/>
                <a:ea typeface="TT Drugs"/>
                <a:cs typeface="TT Drugs"/>
                <a:sym typeface="TT Drugs"/>
              </a:rPr>
              <a:t>Production of new creative vision to step into</a:t>
            </a:r>
            <a:r>
              <a:rPr lang="en-US" sz="1425">
                <a:solidFill>
                  <a:srgbClr val="4A4A4A"/>
                </a:solidFill>
                <a:latin typeface="TT Drugs"/>
                <a:ea typeface="TT Drugs"/>
                <a:cs typeface="TT Drugs"/>
                <a:sym typeface="TT Drugs"/>
              </a:rPr>
              <a:t>. Real Barcelona women arriving at the the store (teasers before store opens). One creative powering Meta, TikTok, email, site.</a:t>
            </a:r>
          </a:p>
        </p:txBody>
      </p:sp>
      <p:grpSp>
        <p:nvGrpSpPr>
          <p:cNvPr name="Group 55" id="55"/>
          <p:cNvGrpSpPr/>
          <p:nvPr/>
        </p:nvGrpSpPr>
        <p:grpSpPr>
          <a:xfrm rot="0">
            <a:off x="9241879" y="6098858"/>
            <a:ext cx="4055745" cy="3507105"/>
            <a:chOff x="0" y="0"/>
            <a:chExt cx="5407660" cy="4676140"/>
          </a:xfrm>
        </p:grpSpPr>
        <p:sp>
          <p:nvSpPr>
            <p:cNvPr name="Freeform 56" id="56"/>
            <p:cNvSpPr/>
            <p:nvPr/>
          </p:nvSpPr>
          <p:spPr>
            <a:xfrm flipH="false" flipV="false" rot="0">
              <a:off x="0" y="0"/>
              <a:ext cx="5407660" cy="4676140"/>
            </a:xfrm>
            <a:custGeom>
              <a:avLst/>
              <a:gdLst/>
              <a:ahLst/>
              <a:cxnLst/>
              <a:rect r="r" b="b" t="t" l="l"/>
              <a:pathLst>
                <a:path h="4676140" w="5407660">
                  <a:moveTo>
                    <a:pt x="0" y="0"/>
                  </a:moveTo>
                  <a:lnTo>
                    <a:pt x="5407660" y="0"/>
                  </a:lnTo>
                  <a:lnTo>
                    <a:pt x="5407660" y="4676140"/>
                  </a:lnTo>
                  <a:lnTo>
                    <a:pt x="0" y="4676140"/>
                  </a:lnTo>
                  <a:close/>
                </a:path>
              </a:pathLst>
            </a:custGeom>
            <a:solidFill>
              <a:srgbClr val="EFEDE7"/>
            </a:solidFill>
            <a:ln w="9525" cap="sq">
              <a:solidFill>
                <a:srgbClr val="1A1A1A"/>
              </a:solidFill>
              <a:prstDash val="solid"/>
              <a:miter/>
            </a:ln>
          </p:spPr>
        </p:sp>
      </p:grpSp>
      <p:grpSp>
        <p:nvGrpSpPr>
          <p:cNvPr name="Group 57" id="57"/>
          <p:cNvGrpSpPr/>
          <p:nvPr/>
        </p:nvGrpSpPr>
        <p:grpSpPr>
          <a:xfrm rot="0">
            <a:off x="9589541" y="6377940"/>
            <a:ext cx="960120" cy="548640"/>
            <a:chOff x="0" y="0"/>
            <a:chExt cx="1280160" cy="731520"/>
          </a:xfrm>
        </p:grpSpPr>
        <p:sp>
          <p:nvSpPr>
            <p:cNvPr name="Freeform 58" id="58"/>
            <p:cNvSpPr/>
            <p:nvPr/>
          </p:nvSpPr>
          <p:spPr>
            <a:xfrm flipH="false" flipV="false" rot="0">
              <a:off x="0" y="0"/>
              <a:ext cx="1280160" cy="731520"/>
            </a:xfrm>
            <a:custGeom>
              <a:avLst/>
              <a:gdLst/>
              <a:ahLst/>
              <a:cxnLst/>
              <a:rect r="r" b="b" t="t" l="l"/>
              <a:pathLst>
                <a:path h="731520" w="1280160">
                  <a:moveTo>
                    <a:pt x="0" y="0"/>
                  </a:moveTo>
                  <a:lnTo>
                    <a:pt x="1280160" y="0"/>
                  </a:lnTo>
                  <a:lnTo>
                    <a:pt x="1280160" y="731520"/>
                  </a:lnTo>
                  <a:lnTo>
                    <a:pt x="0" y="731520"/>
                  </a:lnTo>
                  <a:close/>
                </a:path>
              </a:pathLst>
            </a:custGeom>
            <a:blipFill>
              <a:blip r:embed="rId2">
                <a:alphaModFix amt="0"/>
              </a:blip>
              <a:stretch>
                <a:fillRect l="-23316" t="0" r="-23316" b="0"/>
              </a:stretch>
            </a:blipFill>
          </p:spPr>
        </p:sp>
        <p:sp>
          <p:nvSpPr>
            <p:cNvPr name="TextBox 59" id="59"/>
            <p:cNvSpPr txBox="true"/>
            <p:nvPr/>
          </p:nvSpPr>
          <p:spPr>
            <a:xfrm>
              <a:off x="0" y="0"/>
              <a:ext cx="1280160" cy="731520"/>
            </a:xfrm>
            <a:prstGeom prst="rect">
              <a:avLst/>
            </a:prstGeom>
          </p:spPr>
          <p:txBody>
            <a:bodyPr anchor="ctr" rtlCol="false" tIns="0" lIns="0" bIns="0" rIns="0"/>
            <a:lstStyle/>
            <a:p>
              <a:pPr algn="l">
                <a:lnSpc>
                  <a:spcPts val="2879"/>
                </a:lnSpc>
              </a:pPr>
              <a:r>
                <a:rPr lang="en-US" sz="2400" i="true">
                  <a:solidFill>
                    <a:srgbClr val="8E5D40"/>
                  </a:solidFill>
                  <a:latin typeface="TT Drugs Italics"/>
                  <a:ea typeface="TT Drugs Italics"/>
                  <a:cs typeface="TT Drugs Italics"/>
                  <a:sym typeface="TT Drugs Italics"/>
                </a:rPr>
                <a:t>03</a:t>
              </a:r>
            </a:p>
          </p:txBody>
        </p:sp>
      </p:grpSp>
      <p:grpSp>
        <p:nvGrpSpPr>
          <p:cNvPr name="Group 60" id="60"/>
          <p:cNvGrpSpPr/>
          <p:nvPr/>
        </p:nvGrpSpPr>
        <p:grpSpPr>
          <a:xfrm rot="0">
            <a:off x="10618241" y="6377940"/>
            <a:ext cx="2400300" cy="548640"/>
            <a:chOff x="0" y="0"/>
            <a:chExt cx="3200400" cy="731520"/>
          </a:xfrm>
        </p:grpSpPr>
        <p:sp>
          <p:nvSpPr>
            <p:cNvPr name="Freeform 61" id="61"/>
            <p:cNvSpPr/>
            <p:nvPr/>
          </p:nvSpPr>
          <p:spPr>
            <a:xfrm flipH="false" flipV="false" rot="0">
              <a:off x="0" y="0"/>
              <a:ext cx="3200400" cy="731520"/>
            </a:xfrm>
            <a:custGeom>
              <a:avLst/>
              <a:gdLst/>
              <a:ahLst/>
              <a:cxnLst/>
              <a:rect r="r" b="b" t="t" l="l"/>
              <a:pathLst>
                <a:path h="731520" w="3200400">
                  <a:moveTo>
                    <a:pt x="0" y="0"/>
                  </a:moveTo>
                  <a:lnTo>
                    <a:pt x="3200400" y="0"/>
                  </a:lnTo>
                  <a:lnTo>
                    <a:pt x="3200400" y="731520"/>
                  </a:lnTo>
                  <a:lnTo>
                    <a:pt x="0" y="731520"/>
                  </a:lnTo>
                  <a:close/>
                </a:path>
              </a:pathLst>
            </a:custGeom>
            <a:blipFill>
              <a:blip r:embed="rId2">
                <a:alphaModFix amt="0"/>
              </a:blip>
              <a:stretch>
                <a:fillRect l="0" t="-35247" r="0" b="-35247"/>
              </a:stretch>
            </a:blipFill>
          </p:spPr>
        </p:sp>
        <p:sp>
          <p:nvSpPr>
            <p:cNvPr name="TextBox 62" id="62"/>
            <p:cNvSpPr txBox="true"/>
            <p:nvPr/>
          </p:nvSpPr>
          <p:spPr>
            <a:xfrm>
              <a:off x="0" y="0"/>
              <a:ext cx="3200400" cy="731520"/>
            </a:xfrm>
            <a:prstGeom prst="rect">
              <a:avLst/>
            </a:prstGeom>
          </p:spPr>
          <p:txBody>
            <a:bodyPr anchor="ctr" rtlCol="false" tIns="0" lIns="0" bIns="0" rIns="0"/>
            <a:lstStyle/>
            <a:p>
              <a:pPr algn="r">
                <a:lnSpc>
                  <a:spcPts val="1620"/>
                </a:lnSpc>
              </a:pPr>
              <a:r>
                <a:rPr lang="en-US" sz="1350" spc="225">
                  <a:solidFill>
                    <a:srgbClr val="4A4A4A"/>
                  </a:solidFill>
                  <a:latin typeface="TT Drugs"/>
                  <a:ea typeface="TT Drugs"/>
                  <a:cs typeface="TT Drugs"/>
                  <a:sym typeface="TT Drugs"/>
                </a:rPr>
                <a:t>July → August</a:t>
              </a:r>
            </a:p>
          </p:txBody>
        </p:sp>
      </p:grpSp>
      <p:grpSp>
        <p:nvGrpSpPr>
          <p:cNvPr name="Group 63" id="63"/>
          <p:cNvGrpSpPr/>
          <p:nvPr/>
        </p:nvGrpSpPr>
        <p:grpSpPr>
          <a:xfrm rot="0">
            <a:off x="9589541" y="7063740"/>
            <a:ext cx="3360420" cy="870490"/>
            <a:chOff x="0" y="0"/>
            <a:chExt cx="4480560" cy="1160653"/>
          </a:xfrm>
        </p:grpSpPr>
        <p:sp>
          <p:nvSpPr>
            <p:cNvPr name="Freeform 64" id="64"/>
            <p:cNvSpPr/>
            <p:nvPr/>
          </p:nvSpPr>
          <p:spPr>
            <a:xfrm flipH="false" flipV="false" rot="0">
              <a:off x="0" y="0"/>
              <a:ext cx="4480560" cy="1160653"/>
            </a:xfrm>
            <a:custGeom>
              <a:avLst/>
              <a:gdLst/>
              <a:ahLst/>
              <a:cxnLst/>
              <a:rect r="r" b="b" t="t" l="l"/>
              <a:pathLst>
                <a:path h="1160653" w="4480560">
                  <a:moveTo>
                    <a:pt x="0" y="0"/>
                  </a:moveTo>
                  <a:lnTo>
                    <a:pt x="4480560" y="0"/>
                  </a:lnTo>
                  <a:lnTo>
                    <a:pt x="4480560" y="1160653"/>
                  </a:lnTo>
                  <a:lnTo>
                    <a:pt x="0" y="1160653"/>
                  </a:lnTo>
                  <a:close/>
                </a:path>
              </a:pathLst>
            </a:custGeom>
            <a:blipFill>
              <a:blip r:embed="rId2">
                <a:alphaModFix amt="0"/>
              </a:blip>
              <a:stretch>
                <a:fillRect l="0" t="-35828" r="0" b="-14611"/>
              </a:stretch>
            </a:blipFill>
          </p:spPr>
        </p:sp>
        <p:sp>
          <p:nvSpPr>
            <p:cNvPr name="TextBox 65" id="65"/>
            <p:cNvSpPr txBox="true"/>
            <p:nvPr/>
          </p:nvSpPr>
          <p:spPr>
            <a:xfrm>
              <a:off x="0" y="-9525"/>
              <a:ext cx="4480560" cy="1170178"/>
            </a:xfrm>
            <a:prstGeom prst="rect">
              <a:avLst/>
            </a:prstGeom>
          </p:spPr>
          <p:txBody>
            <a:bodyPr anchor="ctr" rtlCol="false" tIns="0" lIns="0" bIns="0" rIns="0"/>
            <a:lstStyle/>
            <a:p>
              <a:pPr algn="l">
                <a:lnSpc>
                  <a:spcPts val="3060"/>
                </a:lnSpc>
              </a:pPr>
              <a:r>
                <a:rPr lang="en-US" sz="2550" spc="-45">
                  <a:solidFill>
                    <a:srgbClr val="1A1A1A"/>
                  </a:solidFill>
                  <a:latin typeface="TT Drugs"/>
                  <a:ea typeface="TT Drugs"/>
                  <a:cs typeface="TT Drugs"/>
                  <a:sym typeface="TT Drugs"/>
                </a:rPr>
                <a:t>Seeding &amp; Founder-led</a:t>
              </a:r>
            </a:p>
          </p:txBody>
        </p:sp>
      </p:grpSp>
      <p:grpSp>
        <p:nvGrpSpPr>
          <p:cNvPr name="Group 66" id="66"/>
          <p:cNvGrpSpPr/>
          <p:nvPr/>
        </p:nvGrpSpPr>
        <p:grpSpPr>
          <a:xfrm rot="0">
            <a:off x="9580016" y="7808595"/>
            <a:ext cx="704850" cy="19050"/>
            <a:chOff x="0" y="0"/>
            <a:chExt cx="939800" cy="25400"/>
          </a:xfrm>
        </p:grpSpPr>
        <p:sp>
          <p:nvSpPr>
            <p:cNvPr name="Freeform 67" id="67"/>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68" id="68"/>
          <p:cNvSpPr txBox="true"/>
          <p:nvPr/>
        </p:nvSpPr>
        <p:spPr>
          <a:xfrm rot="0">
            <a:off x="9589541" y="7957185"/>
            <a:ext cx="3360420" cy="1160907"/>
          </a:xfrm>
          <a:prstGeom prst="rect">
            <a:avLst/>
          </a:prstGeom>
        </p:spPr>
        <p:txBody>
          <a:bodyPr anchor="t" rtlCol="false" tIns="0" lIns="0" bIns="0" rIns="0">
            <a:spAutoFit/>
          </a:bodyPr>
          <a:lstStyle/>
          <a:p>
            <a:pPr algn="l">
              <a:lnSpc>
                <a:spcPts val="2394"/>
              </a:lnSpc>
            </a:pPr>
            <a:r>
              <a:rPr lang="en-US" sz="1425">
                <a:solidFill>
                  <a:srgbClr val="4A4A4A"/>
                </a:solidFill>
                <a:latin typeface="TT Drugs"/>
                <a:ea typeface="TT Drugs"/>
                <a:cs typeface="TT Drugs"/>
                <a:sym typeface="TT Drugs"/>
              </a:rPr>
              <a:t>100 women across Europe chosen by name. Ani's voice on TikTok and Instagram. The Korea trip filmed on both sides.</a:t>
            </a:r>
          </a:p>
        </p:txBody>
      </p:sp>
      <p:grpSp>
        <p:nvGrpSpPr>
          <p:cNvPr name="Group 69" id="69"/>
          <p:cNvGrpSpPr/>
          <p:nvPr/>
        </p:nvGrpSpPr>
        <p:grpSpPr>
          <a:xfrm rot="0">
            <a:off x="13493839" y="6098858"/>
            <a:ext cx="4055745" cy="3507105"/>
            <a:chOff x="0" y="0"/>
            <a:chExt cx="5407660" cy="4676140"/>
          </a:xfrm>
        </p:grpSpPr>
        <p:sp>
          <p:nvSpPr>
            <p:cNvPr name="Freeform 70" id="70"/>
            <p:cNvSpPr/>
            <p:nvPr/>
          </p:nvSpPr>
          <p:spPr>
            <a:xfrm flipH="false" flipV="false" rot="0">
              <a:off x="0" y="0"/>
              <a:ext cx="5407660" cy="4676140"/>
            </a:xfrm>
            <a:custGeom>
              <a:avLst/>
              <a:gdLst/>
              <a:ahLst/>
              <a:cxnLst/>
              <a:rect r="r" b="b" t="t" l="l"/>
              <a:pathLst>
                <a:path h="4676140" w="5407660">
                  <a:moveTo>
                    <a:pt x="0" y="0"/>
                  </a:moveTo>
                  <a:lnTo>
                    <a:pt x="5407660" y="0"/>
                  </a:lnTo>
                  <a:lnTo>
                    <a:pt x="5407660" y="4676140"/>
                  </a:lnTo>
                  <a:lnTo>
                    <a:pt x="0" y="4676140"/>
                  </a:lnTo>
                  <a:close/>
                </a:path>
              </a:pathLst>
            </a:custGeom>
            <a:solidFill>
              <a:srgbClr val="1A1A1A"/>
            </a:solidFill>
            <a:ln w="9525" cap="sq">
              <a:solidFill>
                <a:srgbClr val="1A1A1A"/>
              </a:solidFill>
              <a:prstDash val="solid"/>
              <a:miter/>
            </a:ln>
          </p:spPr>
        </p:sp>
      </p:grpSp>
      <p:grpSp>
        <p:nvGrpSpPr>
          <p:cNvPr name="Group 71" id="71"/>
          <p:cNvGrpSpPr/>
          <p:nvPr/>
        </p:nvGrpSpPr>
        <p:grpSpPr>
          <a:xfrm rot="0">
            <a:off x="13841501" y="6377940"/>
            <a:ext cx="960120" cy="548640"/>
            <a:chOff x="0" y="0"/>
            <a:chExt cx="1280160" cy="731520"/>
          </a:xfrm>
        </p:grpSpPr>
        <p:sp>
          <p:nvSpPr>
            <p:cNvPr name="Freeform 72" id="72"/>
            <p:cNvSpPr/>
            <p:nvPr/>
          </p:nvSpPr>
          <p:spPr>
            <a:xfrm flipH="false" flipV="false" rot="0">
              <a:off x="0" y="0"/>
              <a:ext cx="1280160" cy="731520"/>
            </a:xfrm>
            <a:custGeom>
              <a:avLst/>
              <a:gdLst/>
              <a:ahLst/>
              <a:cxnLst/>
              <a:rect r="r" b="b" t="t" l="l"/>
              <a:pathLst>
                <a:path h="731520" w="1280160">
                  <a:moveTo>
                    <a:pt x="0" y="0"/>
                  </a:moveTo>
                  <a:lnTo>
                    <a:pt x="1280160" y="0"/>
                  </a:lnTo>
                  <a:lnTo>
                    <a:pt x="1280160" y="731520"/>
                  </a:lnTo>
                  <a:lnTo>
                    <a:pt x="0" y="731520"/>
                  </a:lnTo>
                  <a:close/>
                </a:path>
              </a:pathLst>
            </a:custGeom>
            <a:blipFill>
              <a:blip r:embed="rId2">
                <a:alphaModFix amt="0"/>
              </a:blip>
              <a:stretch>
                <a:fillRect l="-23316" t="0" r="-23316" b="0"/>
              </a:stretch>
            </a:blipFill>
          </p:spPr>
        </p:sp>
        <p:sp>
          <p:nvSpPr>
            <p:cNvPr name="TextBox 73" id="73"/>
            <p:cNvSpPr txBox="true"/>
            <p:nvPr/>
          </p:nvSpPr>
          <p:spPr>
            <a:xfrm>
              <a:off x="0" y="0"/>
              <a:ext cx="1280160" cy="731520"/>
            </a:xfrm>
            <a:prstGeom prst="rect">
              <a:avLst/>
            </a:prstGeom>
          </p:spPr>
          <p:txBody>
            <a:bodyPr anchor="ctr" rtlCol="false" tIns="0" lIns="0" bIns="0" rIns="0"/>
            <a:lstStyle/>
            <a:p>
              <a:pPr algn="l">
                <a:lnSpc>
                  <a:spcPts val="2879"/>
                </a:lnSpc>
              </a:pPr>
              <a:r>
                <a:rPr lang="en-US" sz="2400" i="true">
                  <a:solidFill>
                    <a:srgbClr val="B07A5A"/>
                  </a:solidFill>
                  <a:latin typeface="TT Drugs Italics"/>
                  <a:ea typeface="TT Drugs Italics"/>
                  <a:cs typeface="TT Drugs Italics"/>
                  <a:sym typeface="TT Drugs Italics"/>
                </a:rPr>
                <a:t>04</a:t>
              </a:r>
            </a:p>
          </p:txBody>
        </p:sp>
      </p:grpSp>
      <p:grpSp>
        <p:nvGrpSpPr>
          <p:cNvPr name="Group 74" id="74"/>
          <p:cNvGrpSpPr/>
          <p:nvPr/>
        </p:nvGrpSpPr>
        <p:grpSpPr>
          <a:xfrm rot="0">
            <a:off x="14870201" y="6377940"/>
            <a:ext cx="2400300" cy="548640"/>
            <a:chOff x="0" y="0"/>
            <a:chExt cx="3200400" cy="731520"/>
          </a:xfrm>
        </p:grpSpPr>
        <p:sp>
          <p:nvSpPr>
            <p:cNvPr name="Freeform 75" id="75"/>
            <p:cNvSpPr/>
            <p:nvPr/>
          </p:nvSpPr>
          <p:spPr>
            <a:xfrm flipH="false" flipV="false" rot="0">
              <a:off x="0" y="0"/>
              <a:ext cx="3200400" cy="731520"/>
            </a:xfrm>
            <a:custGeom>
              <a:avLst/>
              <a:gdLst/>
              <a:ahLst/>
              <a:cxnLst/>
              <a:rect r="r" b="b" t="t" l="l"/>
              <a:pathLst>
                <a:path h="731520" w="3200400">
                  <a:moveTo>
                    <a:pt x="0" y="0"/>
                  </a:moveTo>
                  <a:lnTo>
                    <a:pt x="3200400" y="0"/>
                  </a:lnTo>
                  <a:lnTo>
                    <a:pt x="3200400" y="731520"/>
                  </a:lnTo>
                  <a:lnTo>
                    <a:pt x="0" y="731520"/>
                  </a:lnTo>
                  <a:close/>
                </a:path>
              </a:pathLst>
            </a:custGeom>
            <a:blipFill>
              <a:blip r:embed="rId2">
                <a:alphaModFix amt="0"/>
              </a:blip>
              <a:stretch>
                <a:fillRect l="0" t="-35247" r="0" b="-35247"/>
              </a:stretch>
            </a:blipFill>
          </p:spPr>
        </p:sp>
        <p:sp>
          <p:nvSpPr>
            <p:cNvPr name="TextBox 76" id="76"/>
            <p:cNvSpPr txBox="true"/>
            <p:nvPr/>
          </p:nvSpPr>
          <p:spPr>
            <a:xfrm>
              <a:off x="0" y="0"/>
              <a:ext cx="3200400" cy="731520"/>
            </a:xfrm>
            <a:prstGeom prst="rect">
              <a:avLst/>
            </a:prstGeom>
          </p:spPr>
          <p:txBody>
            <a:bodyPr anchor="ctr" rtlCol="false" tIns="0" lIns="0" bIns="0" rIns="0"/>
            <a:lstStyle/>
            <a:p>
              <a:pPr algn="r">
                <a:lnSpc>
                  <a:spcPts val="1620"/>
                </a:lnSpc>
              </a:pPr>
              <a:r>
                <a:rPr lang="en-US" sz="1350" spc="225">
                  <a:solidFill>
                    <a:srgbClr val="DDDBD6"/>
                  </a:solidFill>
                  <a:latin typeface="TT Drugs"/>
                  <a:ea typeface="TT Drugs"/>
                  <a:cs typeface="TT Drugs"/>
                  <a:sym typeface="TT Drugs"/>
                </a:rPr>
                <a:t>September</a:t>
              </a:r>
            </a:p>
          </p:txBody>
        </p:sp>
      </p:grpSp>
      <p:grpSp>
        <p:nvGrpSpPr>
          <p:cNvPr name="Group 77" id="77"/>
          <p:cNvGrpSpPr/>
          <p:nvPr/>
        </p:nvGrpSpPr>
        <p:grpSpPr>
          <a:xfrm rot="0">
            <a:off x="13841501" y="7063740"/>
            <a:ext cx="3360420" cy="685800"/>
            <a:chOff x="0" y="0"/>
            <a:chExt cx="4480560" cy="914400"/>
          </a:xfrm>
        </p:grpSpPr>
        <p:sp>
          <p:nvSpPr>
            <p:cNvPr name="Freeform 78" id="78"/>
            <p:cNvSpPr/>
            <p:nvPr/>
          </p:nvSpPr>
          <p:spPr>
            <a:xfrm flipH="false" flipV="false" rot="0">
              <a:off x="0" y="0"/>
              <a:ext cx="4480560" cy="914400"/>
            </a:xfrm>
            <a:custGeom>
              <a:avLst/>
              <a:gdLst/>
              <a:ahLst/>
              <a:cxnLst/>
              <a:rect r="r" b="b" t="t" l="l"/>
              <a:pathLst>
                <a:path h="914400" w="4480560">
                  <a:moveTo>
                    <a:pt x="0" y="0"/>
                  </a:moveTo>
                  <a:lnTo>
                    <a:pt x="4480560" y="0"/>
                  </a:lnTo>
                  <a:lnTo>
                    <a:pt x="4480560" y="914400"/>
                  </a:lnTo>
                  <a:lnTo>
                    <a:pt x="0" y="914400"/>
                  </a:lnTo>
                  <a:close/>
                </a:path>
              </a:pathLst>
            </a:custGeom>
            <a:blipFill>
              <a:blip r:embed="rId2">
                <a:alphaModFix amt="0"/>
              </a:blip>
              <a:stretch>
                <a:fillRect l="0" t="-45476" r="0" b="-45476"/>
              </a:stretch>
            </a:blipFill>
          </p:spPr>
        </p:sp>
        <p:sp>
          <p:nvSpPr>
            <p:cNvPr name="TextBox 79" id="79"/>
            <p:cNvSpPr txBox="true"/>
            <p:nvPr/>
          </p:nvSpPr>
          <p:spPr>
            <a:xfrm>
              <a:off x="0" y="-9525"/>
              <a:ext cx="4480560" cy="923925"/>
            </a:xfrm>
            <a:prstGeom prst="rect">
              <a:avLst/>
            </a:prstGeom>
          </p:spPr>
          <p:txBody>
            <a:bodyPr anchor="ctr" rtlCol="false" tIns="0" lIns="0" bIns="0" rIns="0"/>
            <a:lstStyle/>
            <a:p>
              <a:pPr algn="l">
                <a:lnSpc>
                  <a:spcPts val="3060"/>
                </a:lnSpc>
              </a:pPr>
              <a:r>
                <a:rPr lang="en-US" sz="2550" spc="-45">
                  <a:solidFill>
                    <a:srgbClr val="FFFFFF"/>
                  </a:solidFill>
                  <a:latin typeface="TT Drugs"/>
                  <a:ea typeface="TT Drugs"/>
                  <a:cs typeface="TT Drugs"/>
                  <a:sym typeface="TT Drugs"/>
                </a:rPr>
                <a:t>The Opening</a:t>
              </a:r>
            </a:p>
          </p:txBody>
        </p:sp>
      </p:grpSp>
      <p:grpSp>
        <p:nvGrpSpPr>
          <p:cNvPr name="Group 80" id="80"/>
          <p:cNvGrpSpPr/>
          <p:nvPr/>
        </p:nvGrpSpPr>
        <p:grpSpPr>
          <a:xfrm rot="0">
            <a:off x="13831976" y="7808595"/>
            <a:ext cx="704850" cy="19050"/>
            <a:chOff x="0" y="0"/>
            <a:chExt cx="939800" cy="25400"/>
          </a:xfrm>
        </p:grpSpPr>
        <p:sp>
          <p:nvSpPr>
            <p:cNvPr name="Freeform 81" id="81"/>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B07A5A"/>
              </a:solidFill>
              <a:prstDash val="solid"/>
              <a:miter/>
            </a:ln>
          </p:spPr>
        </p:sp>
      </p:grpSp>
      <p:sp>
        <p:nvSpPr>
          <p:cNvPr name="TextBox 82" id="82"/>
          <p:cNvSpPr txBox="true"/>
          <p:nvPr/>
        </p:nvSpPr>
        <p:spPr>
          <a:xfrm rot="0">
            <a:off x="13841501" y="7957185"/>
            <a:ext cx="3360420" cy="1456182"/>
          </a:xfrm>
          <a:prstGeom prst="rect">
            <a:avLst/>
          </a:prstGeom>
        </p:spPr>
        <p:txBody>
          <a:bodyPr anchor="t" rtlCol="false" tIns="0" lIns="0" bIns="0" rIns="0">
            <a:spAutoFit/>
          </a:bodyPr>
          <a:lstStyle/>
          <a:p>
            <a:pPr algn="l">
              <a:lnSpc>
                <a:spcPts val="2394"/>
              </a:lnSpc>
            </a:pPr>
            <a:r>
              <a:rPr lang="en-US" sz="1425">
                <a:solidFill>
                  <a:srgbClr val="DDDBD6"/>
                </a:solidFill>
                <a:latin typeface="TT Drugs"/>
                <a:ea typeface="TT Drugs"/>
                <a:cs typeface="TT Drugs"/>
                <a:sym typeface="TT Drugs"/>
              </a:rPr>
              <a:t>Press dinner the week before. A printed Yaksok Promise. Vogue España, Madame Figaro, La Vanguardia. A ceremony — not a launch.</a:t>
            </a:r>
          </a:p>
        </p:txBody>
      </p:sp>
      <p:grpSp>
        <p:nvGrpSpPr>
          <p:cNvPr name="Group 83" id="83"/>
          <p:cNvGrpSpPr/>
          <p:nvPr/>
        </p:nvGrpSpPr>
        <p:grpSpPr>
          <a:xfrm rot="0">
            <a:off x="685800" y="9669780"/>
            <a:ext cx="6858000" cy="411480"/>
            <a:chOff x="0" y="0"/>
            <a:chExt cx="9144000" cy="548640"/>
          </a:xfrm>
        </p:grpSpPr>
        <p:sp>
          <p:nvSpPr>
            <p:cNvPr name="Freeform 84" id="84"/>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85" id="85"/>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16  ·  Pre-Opening Campaign</a:t>
              </a:r>
            </a:p>
          </p:txBody>
        </p:sp>
      </p:grpSp>
      <p:grpSp>
        <p:nvGrpSpPr>
          <p:cNvPr name="Group 86" id="86"/>
          <p:cNvGrpSpPr/>
          <p:nvPr/>
        </p:nvGrpSpPr>
        <p:grpSpPr>
          <a:xfrm rot="0">
            <a:off x="10743743" y="9669780"/>
            <a:ext cx="6858000" cy="411480"/>
            <a:chOff x="0" y="0"/>
            <a:chExt cx="9144000" cy="548640"/>
          </a:xfrm>
        </p:grpSpPr>
        <p:sp>
          <p:nvSpPr>
            <p:cNvPr name="Freeform 87" id="87"/>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88" id="88"/>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Sixteen weeks, four phases, one moment</a:t>
              </a:r>
            </a:p>
          </p:txBody>
        </p:sp>
      </p:gr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03020"/>
            <a:ext cx="10287000" cy="411480"/>
            <a:chOff x="0" y="0"/>
            <a:chExt cx="13716000" cy="548640"/>
          </a:xfrm>
        </p:grpSpPr>
        <p:sp>
          <p:nvSpPr>
            <p:cNvPr name="Freeform 18" id="18"/>
            <p:cNvSpPr/>
            <p:nvPr/>
          </p:nvSpPr>
          <p:spPr>
            <a:xfrm flipH="false" flipV="false" rot="0">
              <a:off x="0" y="0"/>
              <a:ext cx="13716000" cy="548640"/>
            </a:xfrm>
            <a:custGeom>
              <a:avLst/>
              <a:gdLst/>
              <a:ahLst/>
              <a:cxnLst/>
              <a:rect r="r" b="b" t="t" l="l"/>
              <a:pathLst>
                <a:path h="548640" w="13716000">
                  <a:moveTo>
                    <a:pt x="0" y="0"/>
                  </a:moveTo>
                  <a:lnTo>
                    <a:pt x="13716000" y="0"/>
                  </a:lnTo>
                  <a:lnTo>
                    <a:pt x="13716000" y="548640"/>
                  </a:lnTo>
                  <a:lnTo>
                    <a:pt x="0" y="548640"/>
                  </a:lnTo>
                  <a:close/>
                </a:path>
              </a:pathLst>
            </a:custGeom>
            <a:blipFill>
              <a:blip r:embed="rId2">
                <a:alphaModFix amt="0"/>
              </a:blip>
              <a:stretch>
                <a:fillRect l="0" t="-437125" r="0" b="-437125"/>
              </a:stretch>
            </a:blipFill>
          </p:spPr>
        </p:sp>
        <p:sp>
          <p:nvSpPr>
            <p:cNvPr name="TextBox 19" id="19"/>
            <p:cNvSpPr txBox="true"/>
            <p:nvPr/>
          </p:nvSpPr>
          <p:spPr>
            <a:xfrm>
              <a:off x="0" y="-9525"/>
              <a:ext cx="13716000" cy="558165"/>
            </a:xfrm>
            <a:prstGeom prst="rect">
              <a:avLst/>
            </a:prstGeom>
          </p:spPr>
          <p:txBody>
            <a:bodyPr anchor="ctr" rtlCol="false" tIns="0" lIns="0" bIns="0" rIns="0"/>
            <a:lstStyle/>
            <a:p>
              <a:pPr algn="l">
                <a:lnSpc>
                  <a:spcPts val="1800"/>
                </a:lnSpc>
              </a:pPr>
              <a:r>
                <a:rPr lang="en-US" b="true" sz="1500" spc="450">
                  <a:solidFill>
                    <a:srgbClr val="8E5D40"/>
                  </a:solidFill>
                  <a:latin typeface="TT Drugs Bold"/>
                  <a:ea typeface="TT Drugs Bold"/>
                  <a:cs typeface="TT Drugs Bold"/>
                  <a:sym typeface="TT Drugs Bold"/>
                </a:rPr>
                <a:t>THE LAUNCH CAMPAIGN</a:t>
              </a:r>
            </a:p>
          </p:txBody>
        </p:sp>
      </p:grpSp>
      <p:grpSp>
        <p:nvGrpSpPr>
          <p:cNvPr name="Group 20" id="20"/>
          <p:cNvGrpSpPr/>
          <p:nvPr/>
        </p:nvGrpSpPr>
        <p:grpSpPr>
          <a:xfrm rot="0">
            <a:off x="685800" y="1783080"/>
            <a:ext cx="10287000" cy="2339340"/>
            <a:chOff x="0" y="0"/>
            <a:chExt cx="13716000" cy="3119120"/>
          </a:xfrm>
        </p:grpSpPr>
        <p:sp>
          <p:nvSpPr>
            <p:cNvPr name="Freeform 21" id="21"/>
            <p:cNvSpPr/>
            <p:nvPr/>
          </p:nvSpPr>
          <p:spPr>
            <a:xfrm flipH="false" flipV="false" rot="0">
              <a:off x="0" y="0"/>
              <a:ext cx="13716000" cy="3119120"/>
            </a:xfrm>
            <a:custGeom>
              <a:avLst/>
              <a:gdLst/>
              <a:ahLst/>
              <a:cxnLst/>
              <a:rect r="r" b="b" t="t" l="l"/>
              <a:pathLst>
                <a:path h="3119120" w="13716000">
                  <a:moveTo>
                    <a:pt x="0" y="0"/>
                  </a:moveTo>
                  <a:lnTo>
                    <a:pt x="13716000" y="0"/>
                  </a:lnTo>
                  <a:lnTo>
                    <a:pt x="13716000" y="3119120"/>
                  </a:lnTo>
                  <a:lnTo>
                    <a:pt x="0" y="3119120"/>
                  </a:lnTo>
                  <a:close/>
                </a:path>
              </a:pathLst>
            </a:custGeom>
            <a:blipFill>
              <a:blip r:embed="rId2">
                <a:alphaModFix amt="0"/>
              </a:blip>
              <a:stretch>
                <a:fillRect l="0" t="-44641" r="0" b="-26725"/>
              </a:stretch>
            </a:blipFill>
          </p:spPr>
        </p:sp>
        <p:sp>
          <p:nvSpPr>
            <p:cNvPr name="TextBox 22" id="22"/>
            <p:cNvSpPr txBox="true"/>
            <p:nvPr/>
          </p:nvSpPr>
          <p:spPr>
            <a:xfrm>
              <a:off x="0" y="-9525"/>
              <a:ext cx="13716000" cy="3128645"/>
            </a:xfrm>
            <a:prstGeom prst="rect">
              <a:avLst/>
            </a:prstGeom>
          </p:spPr>
          <p:txBody>
            <a:bodyPr anchor="ctr" rtlCol="false" tIns="0" lIns="0" bIns="0" rIns="0"/>
            <a:lstStyle/>
            <a:p>
              <a:pPr algn="l">
                <a:lnSpc>
                  <a:spcPts val="14400"/>
                </a:lnSpc>
              </a:pPr>
              <a:r>
                <a:rPr lang="en-US" sz="12000" spc="-300">
                  <a:solidFill>
                    <a:srgbClr val="1A1A1A"/>
                  </a:solidFill>
                  <a:latin typeface="TT Drugs"/>
                  <a:ea typeface="TT Drugs"/>
                  <a:cs typeface="TT Drugs"/>
                  <a:sym typeface="TT Drugs"/>
                </a:rPr>
                <a:t>The Arrivals.</a:t>
              </a:r>
            </a:p>
          </p:txBody>
        </p:sp>
      </p:grpSp>
      <p:grpSp>
        <p:nvGrpSpPr>
          <p:cNvPr name="Group 23" id="23"/>
          <p:cNvGrpSpPr/>
          <p:nvPr/>
        </p:nvGrpSpPr>
        <p:grpSpPr>
          <a:xfrm rot="0">
            <a:off x="685800" y="3703320"/>
            <a:ext cx="10287000" cy="781526"/>
            <a:chOff x="0" y="0"/>
            <a:chExt cx="13716000" cy="1042035"/>
          </a:xfrm>
        </p:grpSpPr>
        <p:sp>
          <p:nvSpPr>
            <p:cNvPr name="Freeform 24" id="24"/>
            <p:cNvSpPr/>
            <p:nvPr/>
          </p:nvSpPr>
          <p:spPr>
            <a:xfrm flipH="false" flipV="false" rot="0">
              <a:off x="0" y="0"/>
              <a:ext cx="13716000" cy="1042035"/>
            </a:xfrm>
            <a:custGeom>
              <a:avLst/>
              <a:gdLst/>
              <a:ahLst/>
              <a:cxnLst/>
              <a:rect r="r" b="b" t="t" l="l"/>
              <a:pathLst>
                <a:path h="1042035" w="13716000">
                  <a:moveTo>
                    <a:pt x="0" y="0"/>
                  </a:moveTo>
                  <a:lnTo>
                    <a:pt x="13716000" y="0"/>
                  </a:lnTo>
                  <a:lnTo>
                    <a:pt x="13716000" y="1042035"/>
                  </a:lnTo>
                  <a:lnTo>
                    <a:pt x="0" y="1042035"/>
                  </a:lnTo>
                  <a:close/>
                </a:path>
              </a:pathLst>
            </a:custGeom>
            <a:blipFill>
              <a:blip r:embed="rId2">
                <a:alphaModFix amt="0"/>
              </a:blip>
              <a:stretch>
                <a:fillRect l="0" t="-212600" r="0" b="-200351"/>
              </a:stretch>
            </a:blipFill>
          </p:spPr>
        </p:sp>
        <p:sp>
          <p:nvSpPr>
            <p:cNvPr name="TextBox 25" id="25"/>
            <p:cNvSpPr txBox="true"/>
            <p:nvPr/>
          </p:nvSpPr>
          <p:spPr>
            <a:xfrm>
              <a:off x="0" y="-9525"/>
              <a:ext cx="13716000" cy="1051560"/>
            </a:xfrm>
            <a:prstGeom prst="rect">
              <a:avLst/>
            </a:prstGeom>
          </p:spPr>
          <p:txBody>
            <a:bodyPr anchor="ctr" rtlCol="false" tIns="0" lIns="0" bIns="0" rIns="0"/>
            <a:lstStyle/>
            <a:p>
              <a:pPr algn="l">
                <a:lnSpc>
                  <a:spcPts val="2700"/>
                </a:lnSpc>
              </a:pPr>
              <a:r>
                <a:rPr lang="en-US" sz="2250" i="true">
                  <a:solidFill>
                    <a:srgbClr val="8E5D40"/>
                  </a:solidFill>
                  <a:latin typeface="TT Drugs Italics"/>
                  <a:ea typeface="TT Drugs Italics"/>
                  <a:cs typeface="TT Drugs Italics"/>
                  <a:sym typeface="TT Drugs Italics"/>
                </a:rPr>
                <a:t>A celebration of the Barcelona woman, with Yaksok as the hands raising her.</a:t>
              </a:r>
            </a:p>
          </p:txBody>
        </p:sp>
      </p:grpSp>
      <p:grpSp>
        <p:nvGrpSpPr>
          <p:cNvPr name="Group 26" id="26"/>
          <p:cNvGrpSpPr/>
          <p:nvPr/>
        </p:nvGrpSpPr>
        <p:grpSpPr>
          <a:xfrm rot="0">
            <a:off x="11374755" y="1293495"/>
            <a:ext cx="6232398" cy="3173730"/>
            <a:chOff x="0" y="0"/>
            <a:chExt cx="8309864" cy="4231640"/>
          </a:xfrm>
        </p:grpSpPr>
        <p:sp>
          <p:nvSpPr>
            <p:cNvPr name="Freeform 27" id="27"/>
            <p:cNvSpPr/>
            <p:nvPr/>
          </p:nvSpPr>
          <p:spPr>
            <a:xfrm flipH="false" flipV="false" rot="0">
              <a:off x="0" y="0"/>
              <a:ext cx="8309864" cy="4231640"/>
            </a:xfrm>
            <a:custGeom>
              <a:avLst/>
              <a:gdLst/>
              <a:ahLst/>
              <a:cxnLst/>
              <a:rect r="r" b="b" t="t" l="l"/>
              <a:pathLst>
                <a:path h="4231640" w="8309864">
                  <a:moveTo>
                    <a:pt x="0" y="0"/>
                  </a:moveTo>
                  <a:lnTo>
                    <a:pt x="8309864" y="0"/>
                  </a:lnTo>
                  <a:lnTo>
                    <a:pt x="8309864" y="4231640"/>
                  </a:lnTo>
                  <a:lnTo>
                    <a:pt x="0" y="4231640"/>
                  </a:lnTo>
                  <a:close/>
                </a:path>
              </a:pathLst>
            </a:custGeom>
            <a:solidFill>
              <a:srgbClr val="1A1A1A"/>
            </a:solidFill>
            <a:ln w="19050" cap="sq">
              <a:solidFill>
                <a:srgbClr val="1A1A1A"/>
              </a:solidFill>
              <a:prstDash val="solid"/>
              <a:miter/>
            </a:ln>
          </p:spPr>
        </p:sp>
      </p:grpSp>
      <p:grpSp>
        <p:nvGrpSpPr>
          <p:cNvPr name="Group 28" id="28"/>
          <p:cNvGrpSpPr/>
          <p:nvPr/>
        </p:nvGrpSpPr>
        <p:grpSpPr>
          <a:xfrm rot="0">
            <a:off x="11727180" y="1577340"/>
            <a:ext cx="5527548" cy="411480"/>
            <a:chOff x="0" y="0"/>
            <a:chExt cx="7370064" cy="548640"/>
          </a:xfrm>
        </p:grpSpPr>
        <p:sp>
          <p:nvSpPr>
            <p:cNvPr name="Freeform 29" id="29"/>
            <p:cNvSpPr/>
            <p:nvPr/>
          </p:nvSpPr>
          <p:spPr>
            <a:xfrm flipH="false" flipV="false" rot="0">
              <a:off x="0" y="0"/>
              <a:ext cx="7370064" cy="548640"/>
            </a:xfrm>
            <a:custGeom>
              <a:avLst/>
              <a:gdLst/>
              <a:ahLst/>
              <a:cxnLst/>
              <a:rect r="r" b="b" t="t" l="l"/>
              <a:pathLst>
                <a:path h="548640" w="7370064">
                  <a:moveTo>
                    <a:pt x="0" y="0"/>
                  </a:moveTo>
                  <a:lnTo>
                    <a:pt x="7370064" y="0"/>
                  </a:lnTo>
                  <a:lnTo>
                    <a:pt x="7370064" y="548640"/>
                  </a:lnTo>
                  <a:lnTo>
                    <a:pt x="0" y="548640"/>
                  </a:lnTo>
                  <a:close/>
                </a:path>
              </a:pathLst>
            </a:custGeom>
            <a:blipFill>
              <a:blip r:embed="rId2">
                <a:alphaModFix amt="0"/>
              </a:blip>
              <a:stretch>
                <a:fillRect l="0" t="-211749" r="0" b="-211749"/>
              </a:stretch>
            </a:blipFill>
          </p:spPr>
        </p:sp>
        <p:sp>
          <p:nvSpPr>
            <p:cNvPr name="TextBox 30" id="30"/>
            <p:cNvSpPr txBox="true"/>
            <p:nvPr/>
          </p:nvSpPr>
          <p:spPr>
            <a:xfrm>
              <a:off x="0" y="0"/>
              <a:ext cx="7370064" cy="548640"/>
            </a:xfrm>
            <a:prstGeom prst="rect">
              <a:avLst/>
            </a:prstGeom>
          </p:spPr>
          <p:txBody>
            <a:bodyPr anchor="ctr" rtlCol="false" tIns="0" lIns="0" bIns="0" rIns="0"/>
            <a:lstStyle/>
            <a:p>
              <a:pPr algn="l">
                <a:lnSpc>
                  <a:spcPts val="1620"/>
                </a:lnSpc>
              </a:pPr>
              <a:r>
                <a:rPr lang="en-US" b="true" sz="1350" spc="450">
                  <a:solidFill>
                    <a:srgbClr val="B07A5A"/>
                  </a:solidFill>
                  <a:latin typeface="TT Drugs Bold"/>
                  <a:ea typeface="TT Drugs Bold"/>
                  <a:cs typeface="TT Drugs Bold"/>
                  <a:sym typeface="TT Drugs Bold"/>
                </a:rPr>
                <a:t>THE EMOTIONAL TRUTH</a:t>
              </a:r>
            </a:p>
          </p:txBody>
        </p:sp>
      </p:grpSp>
      <p:sp>
        <p:nvSpPr>
          <p:cNvPr name="TextBox 31" id="31"/>
          <p:cNvSpPr txBox="true"/>
          <p:nvPr/>
        </p:nvSpPr>
        <p:spPr>
          <a:xfrm rot="0">
            <a:off x="11727180" y="2030730"/>
            <a:ext cx="5527548" cy="1697736"/>
          </a:xfrm>
          <a:prstGeom prst="rect">
            <a:avLst/>
          </a:prstGeom>
        </p:spPr>
        <p:txBody>
          <a:bodyPr anchor="t" rtlCol="false" tIns="0" lIns="0" bIns="0" rIns="0">
            <a:spAutoFit/>
          </a:bodyPr>
          <a:lstStyle/>
          <a:p>
            <a:pPr algn="l">
              <a:lnSpc>
                <a:spcPts val="3402"/>
              </a:lnSpc>
            </a:pPr>
            <a:r>
              <a:rPr lang="en-US" sz="2100" i="true">
                <a:solidFill>
                  <a:srgbClr val="FFFFFF"/>
                </a:solidFill>
                <a:latin typeface="TT Drugs Italics"/>
                <a:ea typeface="TT Drugs Italics"/>
                <a:cs typeface="TT Drugs Italics"/>
                <a:sym typeface="TT Drugs Italics"/>
              </a:rPr>
              <a:t>All different. All Barcelonan. All going to the same place — for that elegant break for themselves, for their elevated identity, because Yaksok just gets them.</a:t>
            </a:r>
          </a:p>
        </p:txBody>
      </p:sp>
      <p:grpSp>
        <p:nvGrpSpPr>
          <p:cNvPr name="Group 32" id="32"/>
          <p:cNvGrpSpPr/>
          <p:nvPr/>
        </p:nvGrpSpPr>
        <p:grpSpPr>
          <a:xfrm rot="0">
            <a:off x="497929" y="4658678"/>
            <a:ext cx="5633085" cy="4672965"/>
            <a:chOff x="0" y="0"/>
            <a:chExt cx="7510780" cy="6230620"/>
          </a:xfrm>
        </p:grpSpPr>
        <p:sp>
          <p:nvSpPr>
            <p:cNvPr name="Freeform 33" id="33"/>
            <p:cNvSpPr/>
            <p:nvPr/>
          </p:nvSpPr>
          <p:spPr>
            <a:xfrm flipH="false" flipV="false" rot="0">
              <a:off x="0" y="0"/>
              <a:ext cx="7510780" cy="6230620"/>
            </a:xfrm>
            <a:custGeom>
              <a:avLst/>
              <a:gdLst/>
              <a:ahLst/>
              <a:cxnLst/>
              <a:rect r="r" b="b" t="t" l="l"/>
              <a:pathLst>
                <a:path h="6230620" w="7510780">
                  <a:moveTo>
                    <a:pt x="0" y="0"/>
                  </a:moveTo>
                  <a:lnTo>
                    <a:pt x="7510780" y="0"/>
                  </a:lnTo>
                  <a:lnTo>
                    <a:pt x="7510780" y="6230620"/>
                  </a:lnTo>
                  <a:lnTo>
                    <a:pt x="0" y="6230620"/>
                  </a:lnTo>
                  <a:close/>
                </a:path>
              </a:pathLst>
            </a:custGeom>
            <a:solidFill>
              <a:srgbClr val="EFEDE7"/>
            </a:solidFill>
            <a:ln w="9525" cap="sq">
              <a:solidFill>
                <a:srgbClr val="1A1A1A"/>
              </a:solidFill>
              <a:prstDash val="solid"/>
              <a:miter/>
            </a:ln>
          </p:spPr>
        </p:sp>
      </p:grpSp>
      <p:sp>
        <p:nvSpPr>
          <p:cNvPr name="TextBox 34" id="34"/>
          <p:cNvSpPr txBox="true"/>
          <p:nvPr/>
        </p:nvSpPr>
        <p:spPr>
          <a:xfrm rot="0">
            <a:off x="845591" y="4955667"/>
            <a:ext cx="685800" cy="352425"/>
          </a:xfrm>
          <a:prstGeom prst="rect">
            <a:avLst/>
          </a:prstGeom>
        </p:spPr>
        <p:txBody>
          <a:bodyPr anchor="t" rtlCol="false" tIns="0" lIns="0" bIns="0" rIns="0">
            <a:spAutoFit/>
          </a:bodyPr>
          <a:lstStyle/>
          <a:p>
            <a:pPr algn="l">
              <a:lnSpc>
                <a:spcPts val="2700"/>
              </a:lnSpc>
            </a:pPr>
            <a:r>
              <a:rPr lang="en-US" sz="2250" i="true">
                <a:solidFill>
                  <a:srgbClr val="8E5D40"/>
                </a:solidFill>
                <a:latin typeface="TT Drugs Italics"/>
                <a:ea typeface="TT Drugs Italics"/>
                <a:cs typeface="TT Drugs Italics"/>
                <a:sym typeface="TT Drugs Italics"/>
              </a:rPr>
              <a:t>i.</a:t>
            </a:r>
          </a:p>
        </p:txBody>
      </p:sp>
      <p:grpSp>
        <p:nvGrpSpPr>
          <p:cNvPr name="Group 35" id="35"/>
          <p:cNvGrpSpPr/>
          <p:nvPr/>
        </p:nvGrpSpPr>
        <p:grpSpPr>
          <a:xfrm rot="0">
            <a:off x="1668551" y="5020056"/>
            <a:ext cx="4114800" cy="411480"/>
            <a:chOff x="0" y="0"/>
            <a:chExt cx="5486400" cy="548640"/>
          </a:xfrm>
        </p:grpSpPr>
        <p:sp>
          <p:nvSpPr>
            <p:cNvPr name="Freeform 36" id="36"/>
            <p:cNvSpPr/>
            <p:nvPr/>
          </p:nvSpPr>
          <p:spPr>
            <a:xfrm flipH="false" flipV="false" rot="0">
              <a:off x="0" y="0"/>
              <a:ext cx="5486400" cy="548640"/>
            </a:xfrm>
            <a:custGeom>
              <a:avLst/>
              <a:gdLst/>
              <a:ahLst/>
              <a:cxnLst/>
              <a:rect r="r" b="b" t="t" l="l"/>
              <a:pathLst>
                <a:path h="548640" w="5486400">
                  <a:moveTo>
                    <a:pt x="0" y="0"/>
                  </a:moveTo>
                  <a:lnTo>
                    <a:pt x="5486400" y="0"/>
                  </a:lnTo>
                  <a:lnTo>
                    <a:pt x="5486400" y="548640"/>
                  </a:lnTo>
                  <a:lnTo>
                    <a:pt x="0" y="548640"/>
                  </a:lnTo>
                  <a:close/>
                </a:path>
              </a:pathLst>
            </a:custGeom>
            <a:blipFill>
              <a:blip r:embed="rId2">
                <a:alphaModFix amt="0"/>
              </a:blip>
              <a:stretch>
                <a:fillRect l="0" t="-144850" r="0" b="-144850"/>
              </a:stretch>
            </a:blipFill>
          </p:spPr>
        </p:sp>
        <p:sp>
          <p:nvSpPr>
            <p:cNvPr name="TextBox 37" id="37"/>
            <p:cNvSpPr txBox="true"/>
            <p:nvPr/>
          </p:nvSpPr>
          <p:spPr>
            <a:xfrm>
              <a:off x="0" y="-9525"/>
              <a:ext cx="5486400" cy="558165"/>
            </a:xfrm>
            <a:prstGeom prst="rect">
              <a:avLst/>
            </a:prstGeom>
          </p:spPr>
          <p:txBody>
            <a:bodyPr anchor="ctr" rtlCol="false" tIns="0" lIns="0" bIns="0" rIns="0"/>
            <a:lstStyle/>
            <a:p>
              <a:pPr algn="l">
                <a:lnSpc>
                  <a:spcPts val="1530"/>
                </a:lnSpc>
              </a:pPr>
              <a:r>
                <a:rPr lang="en-US" b="true" sz="1275" spc="375">
                  <a:solidFill>
                    <a:srgbClr val="8E5D40"/>
                  </a:solidFill>
                  <a:latin typeface="TT Drugs Bold"/>
                  <a:ea typeface="TT Drugs Bold"/>
                  <a:cs typeface="TT Drugs Bold"/>
                  <a:sym typeface="TT Drugs Bold"/>
                </a:rPr>
                <a:t>HER STORY</a:t>
              </a:r>
            </a:p>
          </p:txBody>
        </p:sp>
      </p:grpSp>
      <p:sp>
        <p:nvSpPr>
          <p:cNvPr name="TextBox 38" id="38"/>
          <p:cNvSpPr txBox="true"/>
          <p:nvPr/>
        </p:nvSpPr>
        <p:spPr>
          <a:xfrm rot="0">
            <a:off x="845591" y="5594985"/>
            <a:ext cx="4937760" cy="365760"/>
          </a:xfrm>
          <a:prstGeom prst="rect">
            <a:avLst/>
          </a:prstGeom>
        </p:spPr>
        <p:txBody>
          <a:bodyPr anchor="t" rtlCol="false" tIns="0" lIns="0" bIns="0" rIns="0">
            <a:spAutoFit/>
          </a:bodyPr>
          <a:lstStyle/>
          <a:p>
            <a:pPr algn="l">
              <a:lnSpc>
                <a:spcPts val="2970"/>
              </a:lnSpc>
            </a:pPr>
            <a:r>
              <a:rPr lang="en-US" sz="2250" spc="-44">
                <a:solidFill>
                  <a:srgbClr val="1A1A1A"/>
                </a:solidFill>
                <a:latin typeface="TT Drugs"/>
                <a:ea typeface="TT Drugs"/>
                <a:cs typeface="TT Drugs"/>
                <a:sym typeface="TT Drugs"/>
              </a:rPr>
              <a:t>The woman we are building for.</a:t>
            </a:r>
          </a:p>
        </p:txBody>
      </p:sp>
      <p:grpSp>
        <p:nvGrpSpPr>
          <p:cNvPr name="Group 39" id="39"/>
          <p:cNvGrpSpPr/>
          <p:nvPr/>
        </p:nvGrpSpPr>
        <p:grpSpPr>
          <a:xfrm rot="0">
            <a:off x="836066" y="6711315"/>
            <a:ext cx="704850" cy="19050"/>
            <a:chOff x="0" y="0"/>
            <a:chExt cx="939800" cy="25400"/>
          </a:xfrm>
        </p:grpSpPr>
        <p:sp>
          <p:nvSpPr>
            <p:cNvPr name="Freeform 40" id="40"/>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41" id="41"/>
          <p:cNvSpPr txBox="true"/>
          <p:nvPr/>
        </p:nvSpPr>
        <p:spPr>
          <a:xfrm rot="0">
            <a:off x="856069" y="6036945"/>
            <a:ext cx="4937760" cy="3221355"/>
          </a:xfrm>
          <a:prstGeom prst="rect">
            <a:avLst/>
          </a:prstGeom>
        </p:spPr>
        <p:txBody>
          <a:bodyPr anchor="t" rtlCol="false" tIns="0" lIns="0" bIns="0" rIns="0">
            <a:spAutoFit/>
          </a:bodyPr>
          <a:lstStyle/>
          <a:p>
            <a:pPr algn="l">
              <a:lnSpc>
                <a:spcPts val="2610"/>
              </a:lnSpc>
            </a:pPr>
            <a:r>
              <a:rPr lang="en-US" sz="1500">
                <a:solidFill>
                  <a:srgbClr val="4A4A4A"/>
                </a:solidFill>
                <a:latin typeface="TT Drugs"/>
                <a:ea typeface="TT Drugs"/>
                <a:cs typeface="TT Drugs"/>
                <a:sym typeface="TT Drugs"/>
              </a:rPr>
              <a:t>She has lived by what feels right to her for as long as she can remember. She wears the suit her friends thought was too old school, cut her hair short when it was in to leave it long, didn’t subscribe to the oversized look. And also loved the americana look that came back into fashion and was trendy. She has the same instinct about her skin: loyal to what feels right to her. To the products that have earned their place, replaced only when her skin changed. Her shelf is an evidence file.</a:t>
            </a:r>
          </a:p>
        </p:txBody>
      </p:sp>
      <p:grpSp>
        <p:nvGrpSpPr>
          <p:cNvPr name="Group 42" id="42"/>
          <p:cNvGrpSpPr/>
          <p:nvPr/>
        </p:nvGrpSpPr>
        <p:grpSpPr>
          <a:xfrm rot="0">
            <a:off x="6327229" y="4658678"/>
            <a:ext cx="5633085" cy="4672965"/>
            <a:chOff x="0" y="0"/>
            <a:chExt cx="7510780" cy="6230620"/>
          </a:xfrm>
        </p:grpSpPr>
        <p:sp>
          <p:nvSpPr>
            <p:cNvPr name="Freeform 43" id="43"/>
            <p:cNvSpPr/>
            <p:nvPr/>
          </p:nvSpPr>
          <p:spPr>
            <a:xfrm flipH="false" flipV="false" rot="0">
              <a:off x="0" y="0"/>
              <a:ext cx="7510780" cy="6230620"/>
            </a:xfrm>
            <a:custGeom>
              <a:avLst/>
              <a:gdLst/>
              <a:ahLst/>
              <a:cxnLst/>
              <a:rect r="r" b="b" t="t" l="l"/>
              <a:pathLst>
                <a:path h="6230620" w="7510780">
                  <a:moveTo>
                    <a:pt x="0" y="0"/>
                  </a:moveTo>
                  <a:lnTo>
                    <a:pt x="7510780" y="0"/>
                  </a:lnTo>
                  <a:lnTo>
                    <a:pt x="7510780" y="6230620"/>
                  </a:lnTo>
                  <a:lnTo>
                    <a:pt x="0" y="6230620"/>
                  </a:lnTo>
                  <a:close/>
                </a:path>
              </a:pathLst>
            </a:custGeom>
            <a:solidFill>
              <a:srgbClr val="EFEDE7"/>
            </a:solidFill>
            <a:ln w="9525" cap="sq">
              <a:solidFill>
                <a:srgbClr val="1A1A1A"/>
              </a:solidFill>
              <a:prstDash val="solid"/>
              <a:miter/>
            </a:ln>
          </p:spPr>
        </p:sp>
      </p:grpSp>
      <p:sp>
        <p:nvSpPr>
          <p:cNvPr name="TextBox 44" id="44"/>
          <p:cNvSpPr txBox="true"/>
          <p:nvPr/>
        </p:nvSpPr>
        <p:spPr>
          <a:xfrm rot="0">
            <a:off x="6674891" y="4955667"/>
            <a:ext cx="685800" cy="352425"/>
          </a:xfrm>
          <a:prstGeom prst="rect">
            <a:avLst/>
          </a:prstGeom>
        </p:spPr>
        <p:txBody>
          <a:bodyPr anchor="t" rtlCol="false" tIns="0" lIns="0" bIns="0" rIns="0">
            <a:spAutoFit/>
          </a:bodyPr>
          <a:lstStyle/>
          <a:p>
            <a:pPr algn="l">
              <a:lnSpc>
                <a:spcPts val="2700"/>
              </a:lnSpc>
            </a:pPr>
            <a:r>
              <a:rPr lang="en-US" sz="2250" i="true">
                <a:solidFill>
                  <a:srgbClr val="8E5D40"/>
                </a:solidFill>
                <a:latin typeface="TT Drugs Italics"/>
                <a:ea typeface="TT Drugs Italics"/>
                <a:cs typeface="TT Drugs Italics"/>
                <a:sym typeface="TT Drugs Italics"/>
              </a:rPr>
              <a:t>ii.</a:t>
            </a:r>
          </a:p>
        </p:txBody>
      </p:sp>
      <p:grpSp>
        <p:nvGrpSpPr>
          <p:cNvPr name="Group 45" id="45"/>
          <p:cNvGrpSpPr/>
          <p:nvPr/>
        </p:nvGrpSpPr>
        <p:grpSpPr>
          <a:xfrm rot="0">
            <a:off x="7497851" y="5020056"/>
            <a:ext cx="4114800" cy="411480"/>
            <a:chOff x="0" y="0"/>
            <a:chExt cx="5486400" cy="548640"/>
          </a:xfrm>
        </p:grpSpPr>
        <p:sp>
          <p:nvSpPr>
            <p:cNvPr name="Freeform 46" id="46"/>
            <p:cNvSpPr/>
            <p:nvPr/>
          </p:nvSpPr>
          <p:spPr>
            <a:xfrm flipH="false" flipV="false" rot="0">
              <a:off x="0" y="0"/>
              <a:ext cx="5486400" cy="548640"/>
            </a:xfrm>
            <a:custGeom>
              <a:avLst/>
              <a:gdLst/>
              <a:ahLst/>
              <a:cxnLst/>
              <a:rect r="r" b="b" t="t" l="l"/>
              <a:pathLst>
                <a:path h="548640" w="5486400">
                  <a:moveTo>
                    <a:pt x="0" y="0"/>
                  </a:moveTo>
                  <a:lnTo>
                    <a:pt x="5486400" y="0"/>
                  </a:lnTo>
                  <a:lnTo>
                    <a:pt x="5486400" y="548640"/>
                  </a:lnTo>
                  <a:lnTo>
                    <a:pt x="0" y="548640"/>
                  </a:lnTo>
                  <a:close/>
                </a:path>
              </a:pathLst>
            </a:custGeom>
            <a:blipFill>
              <a:blip r:embed="rId2">
                <a:alphaModFix amt="0"/>
              </a:blip>
              <a:stretch>
                <a:fillRect l="0" t="-144850" r="0" b="-144850"/>
              </a:stretch>
            </a:blipFill>
          </p:spPr>
        </p:sp>
        <p:sp>
          <p:nvSpPr>
            <p:cNvPr name="TextBox 47" id="47"/>
            <p:cNvSpPr txBox="true"/>
            <p:nvPr/>
          </p:nvSpPr>
          <p:spPr>
            <a:xfrm>
              <a:off x="0" y="-9525"/>
              <a:ext cx="5486400" cy="558165"/>
            </a:xfrm>
            <a:prstGeom prst="rect">
              <a:avLst/>
            </a:prstGeom>
          </p:spPr>
          <p:txBody>
            <a:bodyPr anchor="ctr" rtlCol="false" tIns="0" lIns="0" bIns="0" rIns="0"/>
            <a:lstStyle/>
            <a:p>
              <a:pPr algn="l">
                <a:lnSpc>
                  <a:spcPts val="1530"/>
                </a:lnSpc>
              </a:pPr>
              <a:r>
                <a:rPr lang="en-US" b="true" sz="1275" spc="375">
                  <a:solidFill>
                    <a:srgbClr val="8E5D40"/>
                  </a:solidFill>
                  <a:latin typeface="TT Drugs Bold"/>
                  <a:ea typeface="TT Drugs Bold"/>
                  <a:cs typeface="TT Drugs Bold"/>
                  <a:sym typeface="TT Drugs Bold"/>
                </a:rPr>
                <a:t>THE BARCELONA WOMAN</a:t>
              </a:r>
            </a:p>
          </p:txBody>
        </p:sp>
      </p:grpSp>
      <p:sp>
        <p:nvSpPr>
          <p:cNvPr name="TextBox 48" id="48"/>
          <p:cNvSpPr txBox="true"/>
          <p:nvPr/>
        </p:nvSpPr>
        <p:spPr>
          <a:xfrm rot="0">
            <a:off x="6674891" y="5594985"/>
            <a:ext cx="4937760" cy="365760"/>
          </a:xfrm>
          <a:prstGeom prst="rect">
            <a:avLst/>
          </a:prstGeom>
        </p:spPr>
        <p:txBody>
          <a:bodyPr anchor="t" rtlCol="false" tIns="0" lIns="0" bIns="0" rIns="0">
            <a:spAutoFit/>
          </a:bodyPr>
          <a:lstStyle/>
          <a:p>
            <a:pPr algn="l">
              <a:lnSpc>
                <a:spcPts val="2970"/>
              </a:lnSpc>
            </a:pPr>
            <a:r>
              <a:rPr lang="en-US" sz="2250" spc="-44">
                <a:solidFill>
                  <a:srgbClr val="1A1A1A"/>
                </a:solidFill>
                <a:latin typeface="TT Drugs"/>
                <a:ea typeface="TT Drugs"/>
                <a:cs typeface="TT Drugs"/>
                <a:sym typeface="TT Drugs"/>
              </a:rPr>
              <a:t>The gap in the culture.</a:t>
            </a:r>
          </a:p>
        </p:txBody>
      </p:sp>
      <p:grpSp>
        <p:nvGrpSpPr>
          <p:cNvPr name="Group 49" id="49"/>
          <p:cNvGrpSpPr/>
          <p:nvPr/>
        </p:nvGrpSpPr>
        <p:grpSpPr>
          <a:xfrm rot="0">
            <a:off x="6665366" y="6711315"/>
            <a:ext cx="704850" cy="19050"/>
            <a:chOff x="0" y="0"/>
            <a:chExt cx="939800" cy="25400"/>
          </a:xfrm>
        </p:grpSpPr>
        <p:sp>
          <p:nvSpPr>
            <p:cNvPr name="Freeform 50" id="50"/>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51" id="51"/>
          <p:cNvSpPr txBox="true"/>
          <p:nvPr/>
        </p:nvSpPr>
        <p:spPr>
          <a:xfrm rot="0">
            <a:off x="6674891" y="6189345"/>
            <a:ext cx="4937760" cy="2249805"/>
          </a:xfrm>
          <a:prstGeom prst="rect">
            <a:avLst/>
          </a:prstGeom>
        </p:spPr>
        <p:txBody>
          <a:bodyPr anchor="t" rtlCol="false" tIns="0" lIns="0" bIns="0" rIns="0">
            <a:spAutoFit/>
          </a:bodyPr>
          <a:lstStyle/>
          <a:p>
            <a:pPr algn="l">
              <a:lnSpc>
                <a:spcPts val="2610"/>
              </a:lnSpc>
            </a:pPr>
            <a:r>
              <a:rPr lang="en-US" sz="1500">
                <a:solidFill>
                  <a:srgbClr val="4A4A4A"/>
                </a:solidFill>
                <a:latin typeface="TT Drugs"/>
                <a:ea typeface="TT Drugs"/>
                <a:cs typeface="TT Drugs"/>
                <a:sym typeface="TT Drugs"/>
              </a:rPr>
              <a:t>There is a cultural shorthand for the Paris woman that a century of fashion, cinema and editorial has built. There isn't one for the Barcelona woman. Tourists photograph the Sagrada Familia; the locals are the real story — the academic in Gràcia, the founder in Sant Gervasi, the consultant in Eixample, the artist in Poble Sec. No brand has authored them. Yaksok does.</a:t>
            </a:r>
          </a:p>
        </p:txBody>
      </p:sp>
      <p:grpSp>
        <p:nvGrpSpPr>
          <p:cNvPr name="Group 52" id="52"/>
          <p:cNvGrpSpPr/>
          <p:nvPr/>
        </p:nvGrpSpPr>
        <p:grpSpPr>
          <a:xfrm rot="0">
            <a:off x="12149861" y="4652010"/>
            <a:ext cx="5646420" cy="4686300"/>
            <a:chOff x="0" y="0"/>
            <a:chExt cx="7528560" cy="6248400"/>
          </a:xfrm>
        </p:grpSpPr>
        <p:sp>
          <p:nvSpPr>
            <p:cNvPr name="Freeform 53" id="53"/>
            <p:cNvSpPr/>
            <p:nvPr/>
          </p:nvSpPr>
          <p:spPr>
            <a:xfrm flipH="false" flipV="false" rot="0">
              <a:off x="0" y="0"/>
              <a:ext cx="7528560" cy="6248400"/>
            </a:xfrm>
            <a:custGeom>
              <a:avLst/>
              <a:gdLst/>
              <a:ahLst/>
              <a:cxnLst/>
              <a:rect r="r" b="b" t="t" l="l"/>
              <a:pathLst>
                <a:path h="6248400" w="7528560">
                  <a:moveTo>
                    <a:pt x="0" y="0"/>
                  </a:moveTo>
                  <a:lnTo>
                    <a:pt x="7528560" y="0"/>
                  </a:lnTo>
                  <a:lnTo>
                    <a:pt x="7528560" y="6248400"/>
                  </a:lnTo>
                  <a:lnTo>
                    <a:pt x="0" y="6248400"/>
                  </a:lnTo>
                  <a:close/>
                </a:path>
              </a:pathLst>
            </a:custGeom>
            <a:solidFill>
              <a:srgbClr val="DCD9D2"/>
            </a:solidFill>
            <a:ln w="22860" cap="sq">
              <a:solidFill>
                <a:srgbClr val="8E5D40"/>
              </a:solidFill>
              <a:prstDash val="solid"/>
              <a:miter/>
            </a:ln>
          </p:spPr>
        </p:sp>
      </p:grpSp>
      <p:sp>
        <p:nvSpPr>
          <p:cNvPr name="TextBox 54" id="54"/>
          <p:cNvSpPr txBox="true"/>
          <p:nvPr/>
        </p:nvSpPr>
        <p:spPr>
          <a:xfrm rot="0">
            <a:off x="12504191" y="4955667"/>
            <a:ext cx="685800" cy="352425"/>
          </a:xfrm>
          <a:prstGeom prst="rect">
            <a:avLst/>
          </a:prstGeom>
        </p:spPr>
        <p:txBody>
          <a:bodyPr anchor="t" rtlCol="false" tIns="0" lIns="0" bIns="0" rIns="0">
            <a:spAutoFit/>
          </a:bodyPr>
          <a:lstStyle/>
          <a:p>
            <a:pPr algn="l">
              <a:lnSpc>
                <a:spcPts val="2700"/>
              </a:lnSpc>
            </a:pPr>
            <a:r>
              <a:rPr lang="en-US" sz="2250" i="true">
                <a:solidFill>
                  <a:srgbClr val="8E5D40"/>
                </a:solidFill>
                <a:latin typeface="TT Drugs Italics"/>
                <a:ea typeface="TT Drugs Italics"/>
                <a:cs typeface="TT Drugs Italics"/>
                <a:sym typeface="TT Drugs Italics"/>
              </a:rPr>
              <a:t>iii.</a:t>
            </a:r>
          </a:p>
        </p:txBody>
      </p:sp>
      <p:grpSp>
        <p:nvGrpSpPr>
          <p:cNvPr name="Group 55" id="55"/>
          <p:cNvGrpSpPr/>
          <p:nvPr/>
        </p:nvGrpSpPr>
        <p:grpSpPr>
          <a:xfrm rot="0">
            <a:off x="13327151" y="5020056"/>
            <a:ext cx="4114800" cy="411480"/>
            <a:chOff x="0" y="0"/>
            <a:chExt cx="5486400" cy="548640"/>
          </a:xfrm>
        </p:grpSpPr>
        <p:sp>
          <p:nvSpPr>
            <p:cNvPr name="Freeform 56" id="56"/>
            <p:cNvSpPr/>
            <p:nvPr/>
          </p:nvSpPr>
          <p:spPr>
            <a:xfrm flipH="false" flipV="false" rot="0">
              <a:off x="0" y="0"/>
              <a:ext cx="5486400" cy="548640"/>
            </a:xfrm>
            <a:custGeom>
              <a:avLst/>
              <a:gdLst/>
              <a:ahLst/>
              <a:cxnLst/>
              <a:rect r="r" b="b" t="t" l="l"/>
              <a:pathLst>
                <a:path h="548640" w="5486400">
                  <a:moveTo>
                    <a:pt x="0" y="0"/>
                  </a:moveTo>
                  <a:lnTo>
                    <a:pt x="5486400" y="0"/>
                  </a:lnTo>
                  <a:lnTo>
                    <a:pt x="5486400" y="548640"/>
                  </a:lnTo>
                  <a:lnTo>
                    <a:pt x="0" y="548640"/>
                  </a:lnTo>
                  <a:close/>
                </a:path>
              </a:pathLst>
            </a:custGeom>
            <a:blipFill>
              <a:blip r:embed="rId2">
                <a:alphaModFix amt="0"/>
              </a:blip>
              <a:stretch>
                <a:fillRect l="0" t="-144850" r="0" b="-144850"/>
              </a:stretch>
            </a:blipFill>
          </p:spPr>
        </p:sp>
        <p:sp>
          <p:nvSpPr>
            <p:cNvPr name="TextBox 57" id="57"/>
            <p:cNvSpPr txBox="true"/>
            <p:nvPr/>
          </p:nvSpPr>
          <p:spPr>
            <a:xfrm>
              <a:off x="0" y="-9525"/>
              <a:ext cx="5486400" cy="558165"/>
            </a:xfrm>
            <a:prstGeom prst="rect">
              <a:avLst/>
            </a:prstGeom>
          </p:spPr>
          <p:txBody>
            <a:bodyPr anchor="ctr" rtlCol="false" tIns="0" lIns="0" bIns="0" rIns="0"/>
            <a:lstStyle/>
            <a:p>
              <a:pPr algn="l">
                <a:lnSpc>
                  <a:spcPts val="1530"/>
                </a:lnSpc>
              </a:pPr>
              <a:r>
                <a:rPr lang="en-US" b="true" sz="1275" spc="375">
                  <a:solidFill>
                    <a:srgbClr val="8E5D40"/>
                  </a:solidFill>
                  <a:latin typeface="TT Drugs Bold"/>
                  <a:ea typeface="TT Drugs Bold"/>
                  <a:cs typeface="TT Drugs Bold"/>
                  <a:sym typeface="TT Drugs Bold"/>
                </a:rPr>
                <a:t>THE ARRIVALS, THE CAMPAIGN</a:t>
              </a:r>
            </a:p>
          </p:txBody>
        </p:sp>
      </p:grpSp>
      <p:sp>
        <p:nvSpPr>
          <p:cNvPr name="TextBox 58" id="58"/>
          <p:cNvSpPr txBox="true"/>
          <p:nvPr/>
        </p:nvSpPr>
        <p:spPr>
          <a:xfrm rot="0">
            <a:off x="12504191" y="5594985"/>
            <a:ext cx="4937760" cy="365760"/>
          </a:xfrm>
          <a:prstGeom prst="rect">
            <a:avLst/>
          </a:prstGeom>
        </p:spPr>
        <p:txBody>
          <a:bodyPr anchor="t" rtlCol="false" tIns="0" lIns="0" bIns="0" rIns="0">
            <a:spAutoFit/>
          </a:bodyPr>
          <a:lstStyle/>
          <a:p>
            <a:pPr algn="l">
              <a:lnSpc>
                <a:spcPts val="2970"/>
              </a:lnSpc>
            </a:pPr>
            <a:r>
              <a:rPr lang="en-US" sz="2250" spc="-44">
                <a:solidFill>
                  <a:srgbClr val="1A1A1A"/>
                </a:solidFill>
                <a:latin typeface="TT Drugs"/>
                <a:ea typeface="TT Drugs"/>
                <a:cs typeface="TT Drugs"/>
                <a:sym typeface="TT Drugs"/>
              </a:rPr>
              <a:t>All converging on the same door.</a:t>
            </a:r>
          </a:p>
        </p:txBody>
      </p:sp>
      <p:grpSp>
        <p:nvGrpSpPr>
          <p:cNvPr name="Group 59" id="59"/>
          <p:cNvGrpSpPr/>
          <p:nvPr/>
        </p:nvGrpSpPr>
        <p:grpSpPr>
          <a:xfrm rot="0">
            <a:off x="12494666" y="6711315"/>
            <a:ext cx="704850" cy="19050"/>
            <a:chOff x="0" y="0"/>
            <a:chExt cx="939800" cy="25400"/>
          </a:xfrm>
        </p:grpSpPr>
        <p:sp>
          <p:nvSpPr>
            <p:cNvPr name="Freeform 60" id="60"/>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61" id="61"/>
          <p:cNvSpPr txBox="true"/>
          <p:nvPr/>
        </p:nvSpPr>
        <p:spPr>
          <a:xfrm rot="0">
            <a:off x="12504191" y="6198870"/>
            <a:ext cx="4937760" cy="2573655"/>
          </a:xfrm>
          <a:prstGeom prst="rect">
            <a:avLst/>
          </a:prstGeom>
        </p:spPr>
        <p:txBody>
          <a:bodyPr anchor="t" rtlCol="false" tIns="0" lIns="0" bIns="0" rIns="0">
            <a:spAutoFit/>
          </a:bodyPr>
          <a:lstStyle/>
          <a:p>
            <a:pPr algn="l">
              <a:lnSpc>
                <a:spcPts val="2610"/>
              </a:lnSpc>
            </a:pPr>
            <a:r>
              <a:rPr lang="en-US" sz="1500">
                <a:solidFill>
                  <a:srgbClr val="4A4A4A"/>
                </a:solidFill>
                <a:latin typeface="TT Drugs"/>
                <a:ea typeface="TT Drugs"/>
                <a:cs typeface="TT Drugs"/>
                <a:sym typeface="TT Drugs"/>
              </a:rPr>
              <a:t>Eight Friday mornings, 8:30am, on film. A different Muse being featured — bicycle, linen, cream Yaksok tote meets shopping bag spilling with the season's flora and the Korean product visible alongside it. All these women, all different, all Barcelonan, all going to the same door at Carrer Enric Granados for that elegant break for themselves — because Yaksok just gets them.</a:t>
            </a:r>
          </a:p>
        </p:txBody>
      </p:sp>
      <p:grpSp>
        <p:nvGrpSpPr>
          <p:cNvPr name="Group 62" id="62"/>
          <p:cNvGrpSpPr/>
          <p:nvPr/>
        </p:nvGrpSpPr>
        <p:grpSpPr>
          <a:xfrm rot="0">
            <a:off x="685800" y="9669780"/>
            <a:ext cx="6858000" cy="411480"/>
            <a:chOff x="0" y="0"/>
            <a:chExt cx="9144000" cy="548640"/>
          </a:xfrm>
        </p:grpSpPr>
        <p:sp>
          <p:nvSpPr>
            <p:cNvPr name="Freeform 63" id="63"/>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4" id="64"/>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17  ·  The Arrivals</a:t>
              </a:r>
            </a:p>
          </p:txBody>
        </p:sp>
      </p:grpSp>
      <p:grpSp>
        <p:nvGrpSpPr>
          <p:cNvPr name="Group 65" id="65"/>
          <p:cNvGrpSpPr/>
          <p:nvPr/>
        </p:nvGrpSpPr>
        <p:grpSpPr>
          <a:xfrm rot="0">
            <a:off x="10743743" y="9669780"/>
            <a:ext cx="6858000" cy="411480"/>
            <a:chOff x="0" y="0"/>
            <a:chExt cx="9144000" cy="548640"/>
          </a:xfrm>
        </p:grpSpPr>
        <p:sp>
          <p:nvSpPr>
            <p:cNvPr name="Freeform 66" id="66"/>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7" id="67"/>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Her story  ·  the Barcelona woman  ·  the campaign</a:t>
              </a:r>
            </a:p>
          </p:txBody>
        </p:sp>
      </p:gr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03020"/>
            <a:ext cx="16915943" cy="1512951"/>
            <a:chOff x="0" y="0"/>
            <a:chExt cx="22554590" cy="2017268"/>
          </a:xfrm>
        </p:grpSpPr>
        <p:sp>
          <p:nvSpPr>
            <p:cNvPr name="Freeform 18" id="18"/>
            <p:cNvSpPr/>
            <p:nvPr/>
          </p:nvSpPr>
          <p:spPr>
            <a:xfrm flipH="false" flipV="false" rot="0">
              <a:off x="0" y="0"/>
              <a:ext cx="22554591" cy="2017268"/>
            </a:xfrm>
            <a:custGeom>
              <a:avLst/>
              <a:gdLst/>
              <a:ahLst/>
              <a:cxnLst/>
              <a:rect r="r" b="b" t="t" l="l"/>
              <a:pathLst>
                <a:path h="2017268" w="22554591">
                  <a:moveTo>
                    <a:pt x="0" y="0"/>
                  </a:moveTo>
                  <a:lnTo>
                    <a:pt x="22554591" y="0"/>
                  </a:lnTo>
                  <a:lnTo>
                    <a:pt x="22554591" y="2017268"/>
                  </a:lnTo>
                  <a:lnTo>
                    <a:pt x="0" y="2017268"/>
                  </a:lnTo>
                  <a:close/>
                </a:path>
              </a:pathLst>
            </a:custGeom>
            <a:blipFill>
              <a:blip r:embed="rId2">
                <a:alphaModFix amt="0"/>
              </a:blip>
              <a:stretch>
                <a:fillRect l="0" t="-179328" r="0" b="-156386"/>
              </a:stretch>
            </a:blipFill>
          </p:spPr>
        </p:sp>
        <p:sp>
          <p:nvSpPr>
            <p:cNvPr name="TextBox 19" id="19"/>
            <p:cNvSpPr txBox="true"/>
            <p:nvPr/>
          </p:nvSpPr>
          <p:spPr>
            <a:xfrm>
              <a:off x="0" y="-9525"/>
              <a:ext cx="22554590" cy="2026793"/>
            </a:xfrm>
            <a:prstGeom prst="rect">
              <a:avLst/>
            </a:prstGeom>
          </p:spPr>
          <p:txBody>
            <a:bodyPr anchor="ctr" rtlCol="false" tIns="0" lIns="0" bIns="0" rIns="0"/>
            <a:lstStyle/>
            <a:p>
              <a:pPr algn="ctr">
                <a:lnSpc>
                  <a:spcPts val="9360"/>
                </a:lnSpc>
              </a:pPr>
              <a:r>
                <a:rPr lang="en-US" sz="7800" spc="-150">
                  <a:solidFill>
                    <a:srgbClr val="1A1A1A"/>
                  </a:solidFill>
                  <a:latin typeface="TT Drugs"/>
                  <a:ea typeface="TT Drugs"/>
                  <a:cs typeface="TT Drugs"/>
                  <a:sym typeface="TT Drugs"/>
                </a:rPr>
                <a:t>Visual Direction</a:t>
              </a:r>
            </a:p>
          </p:txBody>
        </p:sp>
      </p:grpSp>
      <p:grpSp>
        <p:nvGrpSpPr>
          <p:cNvPr name="Group 20" id="20"/>
          <p:cNvGrpSpPr/>
          <p:nvPr/>
        </p:nvGrpSpPr>
        <p:grpSpPr>
          <a:xfrm rot="0">
            <a:off x="685800" y="2441448"/>
            <a:ext cx="16915943" cy="548640"/>
            <a:chOff x="0" y="0"/>
            <a:chExt cx="22554590" cy="731520"/>
          </a:xfrm>
        </p:grpSpPr>
        <p:sp>
          <p:nvSpPr>
            <p:cNvPr name="Freeform 21" id="21"/>
            <p:cNvSpPr/>
            <p:nvPr/>
          </p:nvSpPr>
          <p:spPr>
            <a:xfrm flipH="false" flipV="false" rot="0">
              <a:off x="0" y="0"/>
              <a:ext cx="22554591" cy="731520"/>
            </a:xfrm>
            <a:custGeom>
              <a:avLst/>
              <a:gdLst/>
              <a:ahLst/>
              <a:cxnLst/>
              <a:rect r="r" b="b" t="t" l="l"/>
              <a:pathLst>
                <a:path h="731520" w="22554591">
                  <a:moveTo>
                    <a:pt x="0" y="0"/>
                  </a:moveTo>
                  <a:lnTo>
                    <a:pt x="22554591" y="0"/>
                  </a:lnTo>
                  <a:lnTo>
                    <a:pt x="22554591" y="731520"/>
                  </a:lnTo>
                  <a:lnTo>
                    <a:pt x="0" y="731520"/>
                  </a:lnTo>
                  <a:close/>
                </a:path>
              </a:pathLst>
            </a:custGeom>
            <a:blipFill>
              <a:blip r:embed="rId2">
                <a:alphaModFix amt="0"/>
              </a:blip>
              <a:stretch>
                <a:fillRect l="0" t="-550772" r="0" b="-550772"/>
              </a:stretch>
            </a:blipFill>
          </p:spPr>
        </p:sp>
        <p:sp>
          <p:nvSpPr>
            <p:cNvPr name="TextBox 22" id="22"/>
            <p:cNvSpPr txBox="true"/>
            <p:nvPr/>
          </p:nvSpPr>
          <p:spPr>
            <a:xfrm>
              <a:off x="0" y="-9525"/>
              <a:ext cx="22554590" cy="741045"/>
            </a:xfrm>
            <a:prstGeom prst="rect">
              <a:avLst/>
            </a:prstGeom>
          </p:spPr>
          <p:txBody>
            <a:bodyPr anchor="ctr" rtlCol="false" tIns="0" lIns="0" bIns="0" rIns="0"/>
            <a:lstStyle/>
            <a:p>
              <a:pPr algn="ctr">
                <a:lnSpc>
                  <a:spcPts val="2700"/>
                </a:lnSpc>
              </a:pPr>
              <a:r>
                <a:rPr lang="en-US" sz="2250" i="true">
                  <a:solidFill>
                    <a:srgbClr val="8E5D40"/>
                  </a:solidFill>
                  <a:latin typeface="TT Drugs Italics"/>
                  <a:ea typeface="TT Drugs Italics"/>
                  <a:cs typeface="TT Drugs Italics"/>
                  <a:sym typeface="TT Drugs Italics"/>
                </a:rPr>
                <a:t>Mediterranean light, on the Korean botanical seriousness</a:t>
              </a:r>
            </a:p>
          </p:txBody>
        </p:sp>
      </p:grpSp>
      <p:grpSp>
        <p:nvGrpSpPr>
          <p:cNvPr name="Group 23" id="23"/>
          <p:cNvGrpSpPr/>
          <p:nvPr/>
        </p:nvGrpSpPr>
        <p:grpSpPr>
          <a:xfrm rot="0">
            <a:off x="532219" y="3287078"/>
            <a:ext cx="5564505" cy="3301365"/>
            <a:chOff x="0" y="0"/>
            <a:chExt cx="7419340" cy="4401820"/>
          </a:xfrm>
        </p:grpSpPr>
        <p:sp>
          <p:nvSpPr>
            <p:cNvPr name="Freeform 24" id="24"/>
            <p:cNvSpPr/>
            <p:nvPr/>
          </p:nvSpPr>
          <p:spPr>
            <a:xfrm flipH="false" flipV="false" rot="0">
              <a:off x="0" y="0"/>
              <a:ext cx="7419340" cy="4401820"/>
            </a:xfrm>
            <a:custGeom>
              <a:avLst/>
              <a:gdLst/>
              <a:ahLst/>
              <a:cxnLst/>
              <a:rect r="r" b="b" t="t" l="l"/>
              <a:pathLst>
                <a:path h="4401820" w="7419340">
                  <a:moveTo>
                    <a:pt x="0" y="0"/>
                  </a:moveTo>
                  <a:lnTo>
                    <a:pt x="7419340" y="0"/>
                  </a:lnTo>
                  <a:lnTo>
                    <a:pt x="7419340" y="4401820"/>
                  </a:lnTo>
                  <a:lnTo>
                    <a:pt x="0" y="4401820"/>
                  </a:lnTo>
                  <a:close/>
                </a:path>
              </a:pathLst>
            </a:custGeom>
            <a:solidFill>
              <a:srgbClr val="EFEDE7"/>
            </a:solidFill>
            <a:ln w="9525" cap="sq">
              <a:solidFill>
                <a:srgbClr val="1A1A1A"/>
              </a:solidFill>
              <a:prstDash val="solid"/>
              <a:miter/>
            </a:ln>
          </p:spPr>
        </p:sp>
      </p:grpSp>
      <p:grpSp>
        <p:nvGrpSpPr>
          <p:cNvPr name="Group 25" id="25"/>
          <p:cNvGrpSpPr/>
          <p:nvPr/>
        </p:nvGrpSpPr>
        <p:grpSpPr>
          <a:xfrm rot="0">
            <a:off x="948461" y="3566160"/>
            <a:ext cx="4732020" cy="411480"/>
            <a:chOff x="0" y="0"/>
            <a:chExt cx="6309360" cy="548640"/>
          </a:xfrm>
        </p:grpSpPr>
        <p:sp>
          <p:nvSpPr>
            <p:cNvPr name="Freeform 26" id="26"/>
            <p:cNvSpPr/>
            <p:nvPr/>
          </p:nvSpPr>
          <p:spPr>
            <a:xfrm flipH="false" flipV="false" rot="0">
              <a:off x="0" y="0"/>
              <a:ext cx="6309360" cy="548640"/>
            </a:xfrm>
            <a:custGeom>
              <a:avLst/>
              <a:gdLst/>
              <a:ahLst/>
              <a:cxnLst/>
              <a:rect r="r" b="b" t="t" l="l"/>
              <a:pathLst>
                <a:path h="548640" w="6309360">
                  <a:moveTo>
                    <a:pt x="0" y="0"/>
                  </a:moveTo>
                  <a:lnTo>
                    <a:pt x="6309360" y="0"/>
                  </a:lnTo>
                  <a:lnTo>
                    <a:pt x="6309360" y="548640"/>
                  </a:lnTo>
                  <a:lnTo>
                    <a:pt x="0" y="548640"/>
                  </a:lnTo>
                  <a:close/>
                </a:path>
              </a:pathLst>
            </a:custGeom>
            <a:blipFill>
              <a:blip r:embed="rId2">
                <a:alphaModFix amt="0"/>
              </a:blip>
              <a:stretch>
                <a:fillRect l="0" t="-174077" r="0" b="-174077"/>
              </a:stretch>
            </a:blipFill>
          </p:spPr>
        </p:sp>
        <p:sp>
          <p:nvSpPr>
            <p:cNvPr name="TextBox 27" id="27"/>
            <p:cNvSpPr txBox="true"/>
            <p:nvPr/>
          </p:nvSpPr>
          <p:spPr>
            <a:xfrm>
              <a:off x="0" y="-9525"/>
              <a:ext cx="6309360" cy="558165"/>
            </a:xfrm>
            <a:prstGeom prst="rect">
              <a:avLst/>
            </a:prstGeom>
          </p:spPr>
          <p:txBody>
            <a:bodyPr anchor="ctr" rtlCol="false" tIns="0" lIns="0" bIns="0" rIns="0"/>
            <a:lstStyle/>
            <a:p>
              <a:pPr algn="l">
                <a:lnSpc>
                  <a:spcPts val="1800"/>
                </a:lnSpc>
              </a:pPr>
              <a:r>
                <a:rPr lang="en-US" b="true" sz="1500" spc="450">
                  <a:solidFill>
                    <a:srgbClr val="8E5D40"/>
                  </a:solidFill>
                  <a:latin typeface="TT Drugs Bold"/>
                  <a:ea typeface="TT Drugs Bold"/>
                  <a:cs typeface="TT Drugs Bold"/>
                  <a:sym typeface="TT Drugs Bold"/>
                </a:rPr>
                <a:t>KOREA</a:t>
              </a:r>
            </a:p>
          </p:txBody>
        </p:sp>
      </p:grpSp>
      <p:grpSp>
        <p:nvGrpSpPr>
          <p:cNvPr name="Group 28" id="28"/>
          <p:cNvGrpSpPr/>
          <p:nvPr/>
        </p:nvGrpSpPr>
        <p:grpSpPr>
          <a:xfrm rot="0">
            <a:off x="948461" y="4046220"/>
            <a:ext cx="4732020" cy="548640"/>
            <a:chOff x="0" y="0"/>
            <a:chExt cx="6309360" cy="731520"/>
          </a:xfrm>
        </p:grpSpPr>
        <p:sp>
          <p:nvSpPr>
            <p:cNvPr name="Freeform 29" id="29"/>
            <p:cNvSpPr/>
            <p:nvPr/>
          </p:nvSpPr>
          <p:spPr>
            <a:xfrm flipH="false" flipV="false" rot="0">
              <a:off x="0" y="0"/>
              <a:ext cx="6309360" cy="731520"/>
            </a:xfrm>
            <a:custGeom>
              <a:avLst/>
              <a:gdLst/>
              <a:ahLst/>
              <a:cxnLst/>
              <a:rect r="r" b="b" t="t" l="l"/>
              <a:pathLst>
                <a:path h="731520" w="6309360">
                  <a:moveTo>
                    <a:pt x="0" y="0"/>
                  </a:moveTo>
                  <a:lnTo>
                    <a:pt x="6309360" y="0"/>
                  </a:lnTo>
                  <a:lnTo>
                    <a:pt x="6309360" y="731520"/>
                  </a:lnTo>
                  <a:lnTo>
                    <a:pt x="0" y="731520"/>
                  </a:lnTo>
                  <a:close/>
                </a:path>
              </a:pathLst>
            </a:custGeom>
            <a:blipFill>
              <a:blip r:embed="rId2">
                <a:alphaModFix amt="0"/>
              </a:blip>
              <a:stretch>
                <a:fillRect l="0" t="-118058" r="0" b="-118058"/>
              </a:stretch>
            </a:blipFill>
          </p:spPr>
        </p:sp>
        <p:sp>
          <p:nvSpPr>
            <p:cNvPr name="TextBox 30" id="30"/>
            <p:cNvSpPr txBox="true"/>
            <p:nvPr/>
          </p:nvSpPr>
          <p:spPr>
            <a:xfrm>
              <a:off x="0" y="-9525"/>
              <a:ext cx="6309360" cy="741045"/>
            </a:xfrm>
            <a:prstGeom prst="rect">
              <a:avLst/>
            </a:prstGeom>
          </p:spPr>
          <p:txBody>
            <a:bodyPr anchor="ctr" rtlCol="false" tIns="0" lIns="0" bIns="0" rIns="0"/>
            <a:lstStyle/>
            <a:p>
              <a:pPr algn="l">
                <a:lnSpc>
                  <a:spcPts val="2700"/>
                </a:lnSpc>
              </a:pPr>
              <a:r>
                <a:rPr lang="en-US" sz="2250" i="true">
                  <a:solidFill>
                    <a:srgbClr val="1A1A1A"/>
                  </a:solidFill>
                  <a:latin typeface="TT Drugs Italics"/>
                  <a:ea typeface="TT Drugs Italics"/>
                  <a:cs typeface="TT Drugs Italics"/>
                  <a:sym typeface="TT Drugs Italics"/>
                </a:rPr>
                <a:t>Still, sunlit, considered.</a:t>
              </a:r>
            </a:p>
          </p:txBody>
        </p:sp>
      </p:grpSp>
      <p:sp>
        <p:nvSpPr>
          <p:cNvPr name="TextBox 31" id="31"/>
          <p:cNvSpPr txBox="true"/>
          <p:nvPr/>
        </p:nvSpPr>
        <p:spPr>
          <a:xfrm rot="0">
            <a:off x="948461" y="4655820"/>
            <a:ext cx="4732020" cy="1556385"/>
          </a:xfrm>
          <a:prstGeom prst="rect">
            <a:avLst/>
          </a:prstGeom>
        </p:spPr>
        <p:txBody>
          <a:bodyPr anchor="t" rtlCol="false" tIns="0" lIns="0" bIns="0" rIns="0">
            <a:spAutoFit/>
          </a:bodyPr>
          <a:lstStyle/>
          <a:p>
            <a:pPr algn="l">
              <a:lnSpc>
                <a:spcPts val="2520"/>
              </a:lnSpc>
            </a:pPr>
            <a:r>
              <a:rPr lang="en-US" sz="1500">
                <a:solidFill>
                  <a:srgbClr val="4A4A4A"/>
                </a:solidFill>
                <a:latin typeface="TT Drugs"/>
                <a:ea typeface="TT Drugs"/>
                <a:cs typeface="TT Drugs"/>
                <a:sym typeface="TT Drugs"/>
              </a:rPr>
              <a:t>Celadon ceramic. Hanji paper. The temple morning. The slow ritual. The proportions of a hanok. Park Chan-wook and Hong Sang-soo's interior worlds. Not Olive Young neon. Not glass-skin Wonyoungist visual language.</a:t>
            </a:r>
          </a:p>
        </p:txBody>
      </p:sp>
      <p:grpSp>
        <p:nvGrpSpPr>
          <p:cNvPr name="Group 32" id="32"/>
          <p:cNvGrpSpPr/>
          <p:nvPr/>
        </p:nvGrpSpPr>
        <p:grpSpPr>
          <a:xfrm rot="0">
            <a:off x="6351994" y="3277553"/>
            <a:ext cx="5583555" cy="3320415"/>
            <a:chOff x="0" y="0"/>
            <a:chExt cx="7444740" cy="4427220"/>
          </a:xfrm>
        </p:grpSpPr>
        <p:sp>
          <p:nvSpPr>
            <p:cNvPr name="Freeform 33" id="33"/>
            <p:cNvSpPr/>
            <p:nvPr/>
          </p:nvSpPr>
          <p:spPr>
            <a:xfrm flipH="false" flipV="false" rot="0">
              <a:off x="0" y="0"/>
              <a:ext cx="7444740" cy="4427220"/>
            </a:xfrm>
            <a:custGeom>
              <a:avLst/>
              <a:gdLst/>
              <a:ahLst/>
              <a:cxnLst/>
              <a:rect r="r" b="b" t="t" l="l"/>
              <a:pathLst>
                <a:path h="4427220" w="7444740">
                  <a:moveTo>
                    <a:pt x="0" y="0"/>
                  </a:moveTo>
                  <a:lnTo>
                    <a:pt x="7444740" y="0"/>
                  </a:lnTo>
                  <a:lnTo>
                    <a:pt x="7444740" y="4427220"/>
                  </a:lnTo>
                  <a:lnTo>
                    <a:pt x="0" y="4427220"/>
                  </a:lnTo>
                  <a:close/>
                </a:path>
              </a:pathLst>
            </a:custGeom>
            <a:solidFill>
              <a:srgbClr val="EFEDE7"/>
            </a:solidFill>
            <a:ln w="28575" cap="sq">
              <a:solidFill>
                <a:srgbClr val="8E5D40"/>
              </a:solidFill>
              <a:prstDash val="solid"/>
              <a:miter/>
            </a:ln>
          </p:spPr>
        </p:sp>
      </p:grpSp>
      <p:grpSp>
        <p:nvGrpSpPr>
          <p:cNvPr name="Group 34" id="34"/>
          <p:cNvGrpSpPr/>
          <p:nvPr/>
        </p:nvGrpSpPr>
        <p:grpSpPr>
          <a:xfrm rot="0">
            <a:off x="6777761" y="3566160"/>
            <a:ext cx="4732020" cy="411480"/>
            <a:chOff x="0" y="0"/>
            <a:chExt cx="6309360" cy="548640"/>
          </a:xfrm>
        </p:grpSpPr>
        <p:sp>
          <p:nvSpPr>
            <p:cNvPr name="Freeform 35" id="35"/>
            <p:cNvSpPr/>
            <p:nvPr/>
          </p:nvSpPr>
          <p:spPr>
            <a:xfrm flipH="false" flipV="false" rot="0">
              <a:off x="0" y="0"/>
              <a:ext cx="6309360" cy="548640"/>
            </a:xfrm>
            <a:custGeom>
              <a:avLst/>
              <a:gdLst/>
              <a:ahLst/>
              <a:cxnLst/>
              <a:rect r="r" b="b" t="t" l="l"/>
              <a:pathLst>
                <a:path h="548640" w="6309360">
                  <a:moveTo>
                    <a:pt x="0" y="0"/>
                  </a:moveTo>
                  <a:lnTo>
                    <a:pt x="6309360" y="0"/>
                  </a:lnTo>
                  <a:lnTo>
                    <a:pt x="6309360" y="548640"/>
                  </a:lnTo>
                  <a:lnTo>
                    <a:pt x="0" y="548640"/>
                  </a:lnTo>
                  <a:close/>
                </a:path>
              </a:pathLst>
            </a:custGeom>
            <a:blipFill>
              <a:blip r:embed="rId2">
                <a:alphaModFix amt="0"/>
              </a:blip>
              <a:stretch>
                <a:fillRect l="0" t="-174077" r="0" b="-174077"/>
              </a:stretch>
            </a:blipFill>
          </p:spPr>
        </p:sp>
        <p:sp>
          <p:nvSpPr>
            <p:cNvPr name="TextBox 36" id="36"/>
            <p:cNvSpPr txBox="true"/>
            <p:nvPr/>
          </p:nvSpPr>
          <p:spPr>
            <a:xfrm>
              <a:off x="0" y="-9525"/>
              <a:ext cx="6309360" cy="558165"/>
            </a:xfrm>
            <a:prstGeom prst="rect">
              <a:avLst/>
            </a:prstGeom>
          </p:spPr>
          <p:txBody>
            <a:bodyPr anchor="ctr" rtlCol="false" tIns="0" lIns="0" bIns="0" rIns="0"/>
            <a:lstStyle/>
            <a:p>
              <a:pPr algn="l">
                <a:lnSpc>
                  <a:spcPts val="1800"/>
                </a:lnSpc>
              </a:pPr>
              <a:r>
                <a:rPr lang="en-US" b="true" sz="1500" spc="450">
                  <a:solidFill>
                    <a:srgbClr val="8E5D40"/>
                  </a:solidFill>
                  <a:latin typeface="TT Drugs Bold"/>
                  <a:ea typeface="TT Drugs Bold"/>
                  <a:cs typeface="TT Drugs Bold"/>
                  <a:sym typeface="TT Drugs Bold"/>
                </a:rPr>
                <a:t>BARCELONA</a:t>
              </a:r>
            </a:p>
          </p:txBody>
        </p:sp>
      </p:grpSp>
      <p:grpSp>
        <p:nvGrpSpPr>
          <p:cNvPr name="Group 37" id="37"/>
          <p:cNvGrpSpPr/>
          <p:nvPr/>
        </p:nvGrpSpPr>
        <p:grpSpPr>
          <a:xfrm rot="0">
            <a:off x="6777761" y="4046220"/>
            <a:ext cx="4732020" cy="548640"/>
            <a:chOff x="0" y="0"/>
            <a:chExt cx="6309360" cy="731520"/>
          </a:xfrm>
        </p:grpSpPr>
        <p:sp>
          <p:nvSpPr>
            <p:cNvPr name="Freeform 38" id="38"/>
            <p:cNvSpPr/>
            <p:nvPr/>
          </p:nvSpPr>
          <p:spPr>
            <a:xfrm flipH="false" flipV="false" rot="0">
              <a:off x="0" y="0"/>
              <a:ext cx="6309360" cy="731520"/>
            </a:xfrm>
            <a:custGeom>
              <a:avLst/>
              <a:gdLst/>
              <a:ahLst/>
              <a:cxnLst/>
              <a:rect r="r" b="b" t="t" l="l"/>
              <a:pathLst>
                <a:path h="731520" w="6309360">
                  <a:moveTo>
                    <a:pt x="0" y="0"/>
                  </a:moveTo>
                  <a:lnTo>
                    <a:pt x="6309360" y="0"/>
                  </a:lnTo>
                  <a:lnTo>
                    <a:pt x="6309360" y="731520"/>
                  </a:lnTo>
                  <a:lnTo>
                    <a:pt x="0" y="731520"/>
                  </a:lnTo>
                  <a:close/>
                </a:path>
              </a:pathLst>
            </a:custGeom>
            <a:blipFill>
              <a:blip r:embed="rId2">
                <a:alphaModFix amt="0"/>
              </a:blip>
              <a:stretch>
                <a:fillRect l="0" t="-118058" r="0" b="-118058"/>
              </a:stretch>
            </a:blipFill>
          </p:spPr>
        </p:sp>
        <p:sp>
          <p:nvSpPr>
            <p:cNvPr name="TextBox 39" id="39"/>
            <p:cNvSpPr txBox="true"/>
            <p:nvPr/>
          </p:nvSpPr>
          <p:spPr>
            <a:xfrm>
              <a:off x="0" y="-9525"/>
              <a:ext cx="6309360" cy="741045"/>
            </a:xfrm>
            <a:prstGeom prst="rect">
              <a:avLst/>
            </a:prstGeom>
          </p:spPr>
          <p:txBody>
            <a:bodyPr anchor="ctr" rtlCol="false" tIns="0" lIns="0" bIns="0" rIns="0"/>
            <a:lstStyle/>
            <a:p>
              <a:pPr algn="l">
                <a:lnSpc>
                  <a:spcPts val="2700"/>
                </a:lnSpc>
              </a:pPr>
              <a:r>
                <a:rPr lang="en-US" sz="2250" i="true">
                  <a:solidFill>
                    <a:srgbClr val="1A1A1A"/>
                  </a:solidFill>
                  <a:latin typeface="TT Drugs Italics"/>
                  <a:ea typeface="TT Drugs Italics"/>
                  <a:cs typeface="TT Drugs Italics"/>
                  <a:sym typeface="TT Drugs Italics"/>
                </a:rPr>
                <a:t>Sun-lit, warm-toned, slow.</a:t>
              </a:r>
            </a:p>
          </p:txBody>
        </p:sp>
      </p:grpSp>
      <p:sp>
        <p:nvSpPr>
          <p:cNvPr name="TextBox 40" id="40"/>
          <p:cNvSpPr txBox="true"/>
          <p:nvPr/>
        </p:nvSpPr>
        <p:spPr>
          <a:xfrm rot="0">
            <a:off x="6777761" y="4655820"/>
            <a:ext cx="4732020" cy="1556385"/>
          </a:xfrm>
          <a:prstGeom prst="rect">
            <a:avLst/>
          </a:prstGeom>
        </p:spPr>
        <p:txBody>
          <a:bodyPr anchor="t" rtlCol="false" tIns="0" lIns="0" bIns="0" rIns="0">
            <a:spAutoFit/>
          </a:bodyPr>
          <a:lstStyle/>
          <a:p>
            <a:pPr algn="l">
              <a:lnSpc>
                <a:spcPts val="2520"/>
              </a:lnSpc>
            </a:pPr>
            <a:r>
              <a:rPr lang="en-US" sz="1500">
                <a:solidFill>
                  <a:srgbClr val="4A4A4A"/>
                </a:solidFill>
                <a:latin typeface="TT Drugs"/>
                <a:ea typeface="TT Drugs"/>
                <a:cs typeface="TT Drugs"/>
                <a:sym typeface="TT Drugs"/>
              </a:rPr>
              <a:t>Ceramic, terra cotta, raw linen. Dried fig and white peach. Espadrille and bare ankle. The bicycle, the balcony, the morning espresso, the late lunch. International expat meets Catalan. Cosmopolitan but rooted.</a:t>
            </a:r>
          </a:p>
        </p:txBody>
      </p:sp>
      <p:grpSp>
        <p:nvGrpSpPr>
          <p:cNvPr name="Group 41" id="41"/>
          <p:cNvGrpSpPr/>
          <p:nvPr/>
        </p:nvGrpSpPr>
        <p:grpSpPr>
          <a:xfrm rot="0">
            <a:off x="12186056" y="3282315"/>
            <a:ext cx="5574030" cy="3310890"/>
            <a:chOff x="0" y="0"/>
            <a:chExt cx="7432040" cy="4414520"/>
          </a:xfrm>
        </p:grpSpPr>
        <p:sp>
          <p:nvSpPr>
            <p:cNvPr name="Freeform 42" id="42"/>
            <p:cNvSpPr/>
            <p:nvPr/>
          </p:nvSpPr>
          <p:spPr>
            <a:xfrm flipH="false" flipV="false" rot="0">
              <a:off x="0" y="0"/>
              <a:ext cx="7432040" cy="4414520"/>
            </a:xfrm>
            <a:custGeom>
              <a:avLst/>
              <a:gdLst/>
              <a:ahLst/>
              <a:cxnLst/>
              <a:rect r="r" b="b" t="t" l="l"/>
              <a:pathLst>
                <a:path h="4414520" w="7432040">
                  <a:moveTo>
                    <a:pt x="0" y="0"/>
                  </a:moveTo>
                  <a:lnTo>
                    <a:pt x="7432040" y="0"/>
                  </a:lnTo>
                  <a:lnTo>
                    <a:pt x="7432040" y="4414520"/>
                  </a:lnTo>
                  <a:lnTo>
                    <a:pt x="0" y="4414520"/>
                  </a:lnTo>
                  <a:close/>
                </a:path>
              </a:pathLst>
            </a:custGeom>
            <a:solidFill>
              <a:srgbClr val="1A1A1A"/>
            </a:solidFill>
            <a:ln w="19050" cap="sq">
              <a:solidFill>
                <a:srgbClr val="1A1A1A"/>
              </a:solidFill>
              <a:prstDash val="solid"/>
              <a:miter/>
            </a:ln>
          </p:spPr>
        </p:sp>
      </p:grpSp>
      <p:grpSp>
        <p:nvGrpSpPr>
          <p:cNvPr name="Group 43" id="43"/>
          <p:cNvGrpSpPr/>
          <p:nvPr/>
        </p:nvGrpSpPr>
        <p:grpSpPr>
          <a:xfrm rot="0">
            <a:off x="12607061" y="3566160"/>
            <a:ext cx="4732020" cy="411480"/>
            <a:chOff x="0" y="0"/>
            <a:chExt cx="6309360" cy="548640"/>
          </a:xfrm>
        </p:grpSpPr>
        <p:sp>
          <p:nvSpPr>
            <p:cNvPr name="Freeform 44" id="44"/>
            <p:cNvSpPr/>
            <p:nvPr/>
          </p:nvSpPr>
          <p:spPr>
            <a:xfrm flipH="false" flipV="false" rot="0">
              <a:off x="0" y="0"/>
              <a:ext cx="6309360" cy="548640"/>
            </a:xfrm>
            <a:custGeom>
              <a:avLst/>
              <a:gdLst/>
              <a:ahLst/>
              <a:cxnLst/>
              <a:rect r="r" b="b" t="t" l="l"/>
              <a:pathLst>
                <a:path h="548640" w="6309360">
                  <a:moveTo>
                    <a:pt x="0" y="0"/>
                  </a:moveTo>
                  <a:lnTo>
                    <a:pt x="6309360" y="0"/>
                  </a:lnTo>
                  <a:lnTo>
                    <a:pt x="6309360" y="548640"/>
                  </a:lnTo>
                  <a:lnTo>
                    <a:pt x="0" y="548640"/>
                  </a:lnTo>
                  <a:close/>
                </a:path>
              </a:pathLst>
            </a:custGeom>
            <a:blipFill>
              <a:blip r:embed="rId2">
                <a:alphaModFix amt="0"/>
              </a:blip>
              <a:stretch>
                <a:fillRect l="0" t="-174077" r="0" b="-174077"/>
              </a:stretch>
            </a:blipFill>
          </p:spPr>
        </p:sp>
        <p:sp>
          <p:nvSpPr>
            <p:cNvPr name="TextBox 45" id="45"/>
            <p:cNvSpPr txBox="true"/>
            <p:nvPr/>
          </p:nvSpPr>
          <p:spPr>
            <a:xfrm>
              <a:off x="0" y="-9525"/>
              <a:ext cx="6309360" cy="558165"/>
            </a:xfrm>
            <a:prstGeom prst="rect">
              <a:avLst/>
            </a:prstGeom>
          </p:spPr>
          <p:txBody>
            <a:bodyPr anchor="ctr" rtlCol="false" tIns="0" lIns="0" bIns="0" rIns="0"/>
            <a:lstStyle/>
            <a:p>
              <a:pPr algn="l">
                <a:lnSpc>
                  <a:spcPts val="1800"/>
                </a:lnSpc>
              </a:pPr>
              <a:r>
                <a:rPr lang="en-US" b="true" sz="1500" spc="450">
                  <a:solidFill>
                    <a:srgbClr val="B07A5A"/>
                  </a:solidFill>
                  <a:latin typeface="TT Drugs Bold"/>
                  <a:ea typeface="TT Drugs Bold"/>
                  <a:cs typeface="TT Drugs Bold"/>
                  <a:sym typeface="TT Drugs Bold"/>
                </a:rPr>
                <a:t>THE SYNTHESIS</a:t>
              </a:r>
            </a:p>
          </p:txBody>
        </p:sp>
      </p:grpSp>
      <p:sp>
        <p:nvSpPr>
          <p:cNvPr name="TextBox 46" id="46"/>
          <p:cNvSpPr txBox="true"/>
          <p:nvPr/>
        </p:nvSpPr>
        <p:spPr>
          <a:xfrm rot="0">
            <a:off x="12698501" y="4034790"/>
            <a:ext cx="4549140" cy="1054989"/>
          </a:xfrm>
          <a:prstGeom prst="rect">
            <a:avLst/>
          </a:prstGeom>
        </p:spPr>
        <p:txBody>
          <a:bodyPr anchor="t" rtlCol="false" tIns="0" lIns="0" bIns="0" rIns="0">
            <a:spAutoFit/>
          </a:bodyPr>
          <a:lstStyle/>
          <a:p>
            <a:pPr algn="l">
              <a:lnSpc>
                <a:spcPts val="2808"/>
              </a:lnSpc>
            </a:pPr>
            <a:r>
              <a:rPr lang="en-US" sz="1950" i="true">
                <a:solidFill>
                  <a:srgbClr val="FFFFFF"/>
                </a:solidFill>
                <a:latin typeface="TT Drugs Italics"/>
                <a:ea typeface="TT Drugs Italics"/>
                <a:cs typeface="TT Drugs Italics"/>
                <a:sym typeface="TT Drugs Italics"/>
              </a:rPr>
              <a:t>The bicycle on Balmes, the linen bag or shopping bag carrying a Beigic essence.</a:t>
            </a:r>
          </a:p>
        </p:txBody>
      </p:sp>
      <p:sp>
        <p:nvSpPr>
          <p:cNvPr name="TextBox 47" id="47"/>
          <p:cNvSpPr txBox="true"/>
          <p:nvPr/>
        </p:nvSpPr>
        <p:spPr>
          <a:xfrm rot="0">
            <a:off x="12698501" y="5318760"/>
            <a:ext cx="4549140" cy="613410"/>
          </a:xfrm>
          <a:prstGeom prst="rect">
            <a:avLst/>
          </a:prstGeom>
        </p:spPr>
        <p:txBody>
          <a:bodyPr anchor="t" rtlCol="false" tIns="0" lIns="0" bIns="0" rIns="0">
            <a:spAutoFit/>
          </a:bodyPr>
          <a:lstStyle/>
          <a:p>
            <a:pPr algn="l">
              <a:lnSpc>
                <a:spcPts val="2520"/>
              </a:lnSpc>
            </a:pPr>
            <a:r>
              <a:rPr lang="en-US" sz="1500">
                <a:solidFill>
                  <a:srgbClr val="DDDBD6"/>
                </a:solidFill>
                <a:latin typeface="TT Drugs"/>
                <a:ea typeface="TT Drugs"/>
                <a:cs typeface="TT Drugs"/>
                <a:sym typeface="TT Drugs"/>
              </a:rPr>
              <a:t>The light of Barcelona on the botanicals of Korean masstige. Uncopyable when lived.</a:t>
            </a:r>
          </a:p>
        </p:txBody>
      </p:sp>
      <p:grpSp>
        <p:nvGrpSpPr>
          <p:cNvPr name="Group 48" id="48"/>
          <p:cNvGrpSpPr/>
          <p:nvPr/>
        </p:nvGrpSpPr>
        <p:grpSpPr>
          <a:xfrm rot="0">
            <a:off x="681038" y="6784657"/>
            <a:ext cx="16925468" cy="2546985"/>
            <a:chOff x="0" y="0"/>
            <a:chExt cx="22567290" cy="3395980"/>
          </a:xfrm>
        </p:grpSpPr>
        <p:sp>
          <p:nvSpPr>
            <p:cNvPr name="Freeform 49" id="49"/>
            <p:cNvSpPr/>
            <p:nvPr/>
          </p:nvSpPr>
          <p:spPr>
            <a:xfrm flipH="false" flipV="false" rot="0">
              <a:off x="0" y="0"/>
              <a:ext cx="22567264" cy="3395980"/>
            </a:xfrm>
            <a:custGeom>
              <a:avLst/>
              <a:gdLst/>
              <a:ahLst/>
              <a:cxnLst/>
              <a:rect r="r" b="b" t="t" l="l"/>
              <a:pathLst>
                <a:path h="3395980" w="22567264">
                  <a:moveTo>
                    <a:pt x="0" y="0"/>
                  </a:moveTo>
                  <a:lnTo>
                    <a:pt x="22567264" y="0"/>
                  </a:lnTo>
                  <a:lnTo>
                    <a:pt x="22567264" y="3395980"/>
                  </a:lnTo>
                  <a:lnTo>
                    <a:pt x="0" y="3395980"/>
                  </a:lnTo>
                  <a:close/>
                </a:path>
              </a:pathLst>
            </a:custGeom>
            <a:solidFill>
              <a:srgbClr val="E8E6E1"/>
            </a:solidFill>
            <a:ln w="9525" cap="sq">
              <a:solidFill>
                <a:srgbClr val="1A1A1A"/>
              </a:solidFill>
              <a:prstDash val="solid"/>
              <a:miter/>
            </a:ln>
          </p:spPr>
        </p:sp>
      </p:grpSp>
      <p:grpSp>
        <p:nvGrpSpPr>
          <p:cNvPr name="Group 50" id="50"/>
          <p:cNvGrpSpPr/>
          <p:nvPr/>
        </p:nvGrpSpPr>
        <p:grpSpPr>
          <a:xfrm rot="0">
            <a:off x="960120" y="7036308"/>
            <a:ext cx="16367303" cy="411480"/>
            <a:chOff x="0" y="0"/>
            <a:chExt cx="21823070" cy="548640"/>
          </a:xfrm>
        </p:grpSpPr>
        <p:sp>
          <p:nvSpPr>
            <p:cNvPr name="Freeform 51" id="51"/>
            <p:cNvSpPr/>
            <p:nvPr/>
          </p:nvSpPr>
          <p:spPr>
            <a:xfrm flipH="false" flipV="false" rot="0">
              <a:off x="0" y="0"/>
              <a:ext cx="21823069" cy="548640"/>
            </a:xfrm>
            <a:custGeom>
              <a:avLst/>
              <a:gdLst/>
              <a:ahLst/>
              <a:cxnLst/>
              <a:rect r="r" b="b" t="t" l="l"/>
              <a:pathLst>
                <a:path h="548640" w="21823069">
                  <a:moveTo>
                    <a:pt x="0" y="0"/>
                  </a:moveTo>
                  <a:lnTo>
                    <a:pt x="21823069" y="0"/>
                  </a:lnTo>
                  <a:lnTo>
                    <a:pt x="21823069" y="548640"/>
                  </a:lnTo>
                  <a:lnTo>
                    <a:pt x="0" y="548640"/>
                  </a:lnTo>
                  <a:close/>
                </a:path>
              </a:pathLst>
            </a:custGeom>
            <a:blipFill>
              <a:blip r:embed="rId2">
                <a:alphaModFix amt="0"/>
              </a:blip>
              <a:stretch>
                <a:fillRect l="0" t="-725049" r="0" b="-725049"/>
              </a:stretch>
            </a:blipFill>
          </p:spPr>
        </p:sp>
        <p:sp>
          <p:nvSpPr>
            <p:cNvPr name="TextBox 52" id="52"/>
            <p:cNvSpPr txBox="true"/>
            <p:nvPr/>
          </p:nvSpPr>
          <p:spPr>
            <a:xfrm>
              <a:off x="0" y="0"/>
              <a:ext cx="21823070" cy="548640"/>
            </a:xfrm>
            <a:prstGeom prst="rect">
              <a:avLst/>
            </a:prstGeom>
          </p:spPr>
          <p:txBody>
            <a:bodyPr anchor="ctr" rtlCol="false" tIns="0" lIns="0" bIns="0" rIns="0"/>
            <a:lstStyle/>
            <a:p>
              <a:pPr algn="l">
                <a:lnSpc>
                  <a:spcPts val="1620"/>
                </a:lnSpc>
              </a:pPr>
              <a:r>
                <a:rPr lang="en-US" b="true" sz="1350" spc="375">
                  <a:solidFill>
                    <a:srgbClr val="8E5D40"/>
                  </a:solidFill>
                  <a:latin typeface="TT Drugs Bold"/>
                  <a:ea typeface="TT Drugs Bold"/>
                  <a:cs typeface="TT Drugs Bold"/>
                  <a:sym typeface="TT Drugs Bold"/>
                </a:rPr>
                <a:t>THE REAL BARCELONA  ·  NOT THE GUIRI BARCELONA</a:t>
              </a:r>
            </a:p>
          </p:txBody>
        </p:sp>
      </p:grpSp>
      <p:grpSp>
        <p:nvGrpSpPr>
          <p:cNvPr name="Group 53" id="53"/>
          <p:cNvGrpSpPr/>
          <p:nvPr/>
        </p:nvGrpSpPr>
        <p:grpSpPr>
          <a:xfrm rot="0">
            <a:off x="960120" y="7475220"/>
            <a:ext cx="16367303" cy="480060"/>
            <a:chOff x="0" y="0"/>
            <a:chExt cx="21823070" cy="640080"/>
          </a:xfrm>
        </p:grpSpPr>
        <p:sp>
          <p:nvSpPr>
            <p:cNvPr name="Freeform 54" id="54"/>
            <p:cNvSpPr/>
            <p:nvPr/>
          </p:nvSpPr>
          <p:spPr>
            <a:xfrm flipH="false" flipV="false" rot="0">
              <a:off x="0" y="0"/>
              <a:ext cx="21823069" cy="640080"/>
            </a:xfrm>
            <a:custGeom>
              <a:avLst/>
              <a:gdLst/>
              <a:ahLst/>
              <a:cxnLst/>
              <a:rect r="r" b="b" t="t" l="l"/>
              <a:pathLst>
                <a:path h="640080" w="21823069">
                  <a:moveTo>
                    <a:pt x="0" y="0"/>
                  </a:moveTo>
                  <a:lnTo>
                    <a:pt x="21823069" y="0"/>
                  </a:lnTo>
                  <a:lnTo>
                    <a:pt x="21823069" y="640080"/>
                  </a:lnTo>
                  <a:lnTo>
                    <a:pt x="0" y="640080"/>
                  </a:lnTo>
                  <a:close/>
                </a:path>
              </a:pathLst>
            </a:custGeom>
            <a:blipFill>
              <a:blip r:embed="rId2">
                <a:alphaModFix amt="0"/>
              </a:blip>
              <a:stretch>
                <a:fillRect l="0" t="-614328" r="0" b="-614328"/>
              </a:stretch>
            </a:blipFill>
          </p:spPr>
        </p:sp>
        <p:sp>
          <p:nvSpPr>
            <p:cNvPr name="TextBox 55" id="55"/>
            <p:cNvSpPr txBox="true"/>
            <p:nvPr/>
          </p:nvSpPr>
          <p:spPr>
            <a:xfrm>
              <a:off x="0" y="0"/>
              <a:ext cx="21823070" cy="640080"/>
            </a:xfrm>
            <a:prstGeom prst="rect">
              <a:avLst/>
            </a:prstGeom>
          </p:spPr>
          <p:txBody>
            <a:bodyPr anchor="ctr" rtlCol="false" tIns="0" lIns="0" bIns="0" rIns="0"/>
            <a:lstStyle/>
            <a:p>
              <a:pPr algn="l">
                <a:lnSpc>
                  <a:spcPts val="2160"/>
                </a:lnSpc>
              </a:pPr>
              <a:r>
                <a:rPr lang="en-US" sz="1800" i="true">
                  <a:solidFill>
                    <a:srgbClr val="1A1A1A"/>
                  </a:solidFill>
                  <a:latin typeface="TT Drugs Italics"/>
                  <a:ea typeface="TT Drugs Italics"/>
                  <a:cs typeface="TT Drugs Italics"/>
                  <a:sym typeface="TT Drugs Italics"/>
                </a:rPr>
                <a:t>Not the Sagrada Familia. Not the Boqueria selfie. The neighbourhoods where the women we are building for actually live:</a:t>
              </a:r>
            </a:p>
          </p:txBody>
        </p:sp>
      </p:grpSp>
      <p:grpSp>
        <p:nvGrpSpPr>
          <p:cNvPr name="Group 56" id="56"/>
          <p:cNvGrpSpPr/>
          <p:nvPr/>
        </p:nvGrpSpPr>
        <p:grpSpPr>
          <a:xfrm rot="0">
            <a:off x="960120" y="8092440"/>
            <a:ext cx="16367303" cy="480060"/>
            <a:chOff x="0" y="0"/>
            <a:chExt cx="21823070" cy="640080"/>
          </a:xfrm>
        </p:grpSpPr>
        <p:sp>
          <p:nvSpPr>
            <p:cNvPr name="Freeform 57" id="57"/>
            <p:cNvSpPr/>
            <p:nvPr/>
          </p:nvSpPr>
          <p:spPr>
            <a:xfrm flipH="false" flipV="false" rot="0">
              <a:off x="0" y="0"/>
              <a:ext cx="21823069" cy="640080"/>
            </a:xfrm>
            <a:custGeom>
              <a:avLst/>
              <a:gdLst/>
              <a:ahLst/>
              <a:cxnLst/>
              <a:rect r="r" b="b" t="t" l="l"/>
              <a:pathLst>
                <a:path h="640080" w="21823069">
                  <a:moveTo>
                    <a:pt x="0" y="0"/>
                  </a:moveTo>
                  <a:lnTo>
                    <a:pt x="21823069" y="0"/>
                  </a:lnTo>
                  <a:lnTo>
                    <a:pt x="21823069" y="640080"/>
                  </a:lnTo>
                  <a:lnTo>
                    <a:pt x="0" y="640080"/>
                  </a:lnTo>
                  <a:close/>
                </a:path>
              </a:pathLst>
            </a:custGeom>
            <a:blipFill>
              <a:blip r:embed="rId2">
                <a:alphaModFix amt="0"/>
              </a:blip>
              <a:stretch>
                <a:fillRect l="0" t="-614328" r="0" b="-614328"/>
              </a:stretch>
            </a:blipFill>
          </p:spPr>
        </p:sp>
        <p:sp>
          <p:nvSpPr>
            <p:cNvPr name="TextBox 58" id="58"/>
            <p:cNvSpPr txBox="true"/>
            <p:nvPr/>
          </p:nvSpPr>
          <p:spPr>
            <a:xfrm>
              <a:off x="0" y="-9525"/>
              <a:ext cx="21823070" cy="649605"/>
            </a:xfrm>
            <a:prstGeom prst="rect">
              <a:avLst/>
            </a:prstGeom>
          </p:spPr>
          <p:txBody>
            <a:bodyPr anchor="ctr" rtlCol="false" tIns="0" lIns="0" bIns="0" rIns="0"/>
            <a:lstStyle/>
            <a:p>
              <a:pPr algn="l">
                <a:lnSpc>
                  <a:spcPts val="2340"/>
                </a:lnSpc>
              </a:pPr>
              <a:r>
                <a:rPr lang="en-US" sz="1950" i="true">
                  <a:solidFill>
                    <a:srgbClr val="8E5D40"/>
                  </a:solidFill>
                  <a:latin typeface="TT Drugs Italics"/>
                  <a:ea typeface="TT Drugs Italics"/>
                  <a:cs typeface="TT Drugs Italics"/>
                  <a:sym typeface="TT Drugs Italics"/>
                </a:rPr>
                <a:t>Upper Eixample.  Diagonal.  Sarrià.  Born, by the park.  Sant Gervasi. Jardinets de Gràcia area .</a:t>
              </a:r>
            </a:p>
          </p:txBody>
        </p:sp>
      </p:grpSp>
      <p:sp>
        <p:nvSpPr>
          <p:cNvPr name="TextBox 59" id="59"/>
          <p:cNvSpPr txBox="true"/>
          <p:nvPr/>
        </p:nvSpPr>
        <p:spPr>
          <a:xfrm rot="0">
            <a:off x="1051560" y="8542020"/>
            <a:ext cx="16184423" cy="613410"/>
          </a:xfrm>
          <a:prstGeom prst="rect">
            <a:avLst/>
          </a:prstGeom>
        </p:spPr>
        <p:txBody>
          <a:bodyPr anchor="t" rtlCol="false" tIns="0" lIns="0" bIns="0" rIns="0">
            <a:spAutoFit/>
          </a:bodyPr>
          <a:lstStyle/>
          <a:p>
            <a:pPr algn="l">
              <a:lnSpc>
                <a:spcPts val="2520"/>
              </a:lnSpc>
            </a:pPr>
            <a:r>
              <a:rPr lang="en-US" sz="1500">
                <a:solidFill>
                  <a:srgbClr val="4A4A4A"/>
                </a:solidFill>
                <a:latin typeface="TT Drugs"/>
                <a:ea typeface="TT Drugs"/>
                <a:cs typeface="TT Drugs"/>
                <a:sym typeface="TT Drugs"/>
              </a:rPr>
              <a:t>The academic at her desk by Turo Park. The founder running her firm next to mercat del ninot. The consultant pushing a stroller passed Hotel Fuster. Whatever her day, her life is the subject — the brand is the hand pointing at her. This is the Belén Hostalet vibe: a Barcelona woman who has always been cool.</a:t>
            </a:r>
          </a:p>
        </p:txBody>
      </p:sp>
      <p:grpSp>
        <p:nvGrpSpPr>
          <p:cNvPr name="Group 60" id="60"/>
          <p:cNvGrpSpPr/>
          <p:nvPr/>
        </p:nvGrpSpPr>
        <p:grpSpPr>
          <a:xfrm rot="0">
            <a:off x="685800" y="9669780"/>
            <a:ext cx="6858000" cy="411480"/>
            <a:chOff x="0" y="0"/>
            <a:chExt cx="9144000" cy="548640"/>
          </a:xfrm>
        </p:grpSpPr>
        <p:sp>
          <p:nvSpPr>
            <p:cNvPr name="Freeform 61" id="61"/>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2" id="62"/>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18  ·  Visual Direction</a:t>
              </a:r>
            </a:p>
          </p:txBody>
        </p:sp>
      </p:grpSp>
      <p:grpSp>
        <p:nvGrpSpPr>
          <p:cNvPr name="Group 63" id="63"/>
          <p:cNvGrpSpPr/>
          <p:nvPr/>
        </p:nvGrpSpPr>
        <p:grpSpPr>
          <a:xfrm rot="0">
            <a:off x="10743743" y="9669780"/>
            <a:ext cx="6858000" cy="413004"/>
            <a:chOff x="0" y="0"/>
            <a:chExt cx="9144000" cy="550672"/>
          </a:xfrm>
        </p:grpSpPr>
        <p:sp>
          <p:nvSpPr>
            <p:cNvPr name="Freeform 64" id="64"/>
            <p:cNvSpPr/>
            <p:nvPr/>
          </p:nvSpPr>
          <p:spPr>
            <a:xfrm flipH="false" flipV="false" rot="0">
              <a:off x="0" y="0"/>
              <a:ext cx="9144000" cy="550672"/>
            </a:xfrm>
            <a:custGeom>
              <a:avLst/>
              <a:gdLst/>
              <a:ahLst/>
              <a:cxnLst/>
              <a:rect r="r" b="b" t="t" l="l"/>
              <a:pathLst>
                <a:path h="550672" w="9144000">
                  <a:moveTo>
                    <a:pt x="0" y="0"/>
                  </a:moveTo>
                  <a:lnTo>
                    <a:pt x="9144000" y="0"/>
                  </a:lnTo>
                  <a:lnTo>
                    <a:pt x="9144000" y="550672"/>
                  </a:lnTo>
                  <a:lnTo>
                    <a:pt x="0" y="550672"/>
                  </a:lnTo>
                  <a:close/>
                </a:path>
              </a:pathLst>
            </a:custGeom>
            <a:blipFill>
              <a:blip r:embed="rId2">
                <a:alphaModFix amt="0"/>
              </a:blip>
              <a:stretch>
                <a:fillRect l="0" t="-273736" r="0" b="-273367"/>
              </a:stretch>
            </a:blipFill>
          </p:spPr>
        </p:sp>
        <p:sp>
          <p:nvSpPr>
            <p:cNvPr name="TextBox 65" id="65"/>
            <p:cNvSpPr txBox="true"/>
            <p:nvPr/>
          </p:nvSpPr>
          <p:spPr>
            <a:xfrm>
              <a:off x="0" y="-9525"/>
              <a:ext cx="9144000" cy="560197"/>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The European reference for Korean skincare, with the Barcelona woman as protagonist</a:t>
              </a:r>
            </a:p>
          </p:txBody>
        </p:sp>
      </p:grpSp>
    </p:spTree>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783080"/>
            <a:ext cx="8503920" cy="1694117"/>
            <a:chOff x="0" y="0"/>
            <a:chExt cx="11338560" cy="2258822"/>
          </a:xfrm>
        </p:grpSpPr>
        <p:sp>
          <p:nvSpPr>
            <p:cNvPr name="Freeform 18" id="18"/>
            <p:cNvSpPr/>
            <p:nvPr/>
          </p:nvSpPr>
          <p:spPr>
            <a:xfrm flipH="false" flipV="false" rot="0">
              <a:off x="0" y="0"/>
              <a:ext cx="11338560" cy="2258822"/>
            </a:xfrm>
            <a:custGeom>
              <a:avLst/>
              <a:gdLst/>
              <a:ahLst/>
              <a:cxnLst/>
              <a:rect r="r" b="b" t="t" l="l"/>
              <a:pathLst>
                <a:path h="2258822" w="11338560">
                  <a:moveTo>
                    <a:pt x="0" y="0"/>
                  </a:moveTo>
                  <a:lnTo>
                    <a:pt x="11338560" y="0"/>
                  </a:lnTo>
                  <a:lnTo>
                    <a:pt x="11338560" y="2258822"/>
                  </a:lnTo>
                  <a:lnTo>
                    <a:pt x="0" y="2258822"/>
                  </a:lnTo>
                  <a:close/>
                </a:path>
              </a:pathLst>
            </a:custGeom>
            <a:blipFill>
              <a:blip r:embed="rId2">
                <a:alphaModFix amt="0"/>
              </a:blip>
              <a:stretch>
                <a:fillRect l="0" t="-59351" r="0" b="-36265"/>
              </a:stretch>
            </a:blipFill>
          </p:spPr>
        </p:sp>
        <p:sp>
          <p:nvSpPr>
            <p:cNvPr name="TextBox 19" id="19"/>
            <p:cNvSpPr txBox="true"/>
            <p:nvPr/>
          </p:nvSpPr>
          <p:spPr>
            <a:xfrm>
              <a:off x="0" y="0"/>
              <a:ext cx="11338560" cy="2258822"/>
            </a:xfrm>
            <a:prstGeom prst="rect">
              <a:avLst/>
            </a:prstGeom>
          </p:spPr>
          <p:txBody>
            <a:bodyPr anchor="ctr" rtlCol="false" tIns="0" lIns="0" bIns="0" rIns="0"/>
            <a:lstStyle/>
            <a:p>
              <a:pPr algn="l">
                <a:lnSpc>
                  <a:spcPts val="10440"/>
                </a:lnSpc>
              </a:pPr>
              <a:r>
                <a:rPr lang="en-US" sz="8700" spc="-150">
                  <a:solidFill>
                    <a:srgbClr val="1A1A1A"/>
                  </a:solidFill>
                  <a:latin typeface="TT Drugs"/>
                  <a:ea typeface="TT Drugs"/>
                  <a:cs typeface="TT Drugs"/>
                  <a:sym typeface="TT Drugs"/>
                </a:rPr>
                <a:t>Marketing</a:t>
              </a:r>
            </a:p>
          </p:txBody>
        </p:sp>
      </p:grpSp>
      <p:grpSp>
        <p:nvGrpSpPr>
          <p:cNvPr name="Group 20" id="20"/>
          <p:cNvGrpSpPr/>
          <p:nvPr/>
        </p:nvGrpSpPr>
        <p:grpSpPr>
          <a:xfrm rot="0">
            <a:off x="685800" y="3017520"/>
            <a:ext cx="8503920" cy="1694117"/>
            <a:chOff x="0" y="0"/>
            <a:chExt cx="11338560" cy="2258822"/>
          </a:xfrm>
        </p:grpSpPr>
        <p:sp>
          <p:nvSpPr>
            <p:cNvPr name="Freeform 21" id="21"/>
            <p:cNvSpPr/>
            <p:nvPr/>
          </p:nvSpPr>
          <p:spPr>
            <a:xfrm flipH="false" flipV="false" rot="0">
              <a:off x="0" y="0"/>
              <a:ext cx="11338560" cy="2258822"/>
            </a:xfrm>
            <a:custGeom>
              <a:avLst/>
              <a:gdLst/>
              <a:ahLst/>
              <a:cxnLst/>
              <a:rect r="r" b="b" t="t" l="l"/>
              <a:pathLst>
                <a:path h="2258822" w="11338560">
                  <a:moveTo>
                    <a:pt x="0" y="0"/>
                  </a:moveTo>
                  <a:lnTo>
                    <a:pt x="11338560" y="0"/>
                  </a:lnTo>
                  <a:lnTo>
                    <a:pt x="11338560" y="2258822"/>
                  </a:lnTo>
                  <a:lnTo>
                    <a:pt x="0" y="2258822"/>
                  </a:lnTo>
                  <a:close/>
                </a:path>
              </a:pathLst>
            </a:custGeom>
            <a:blipFill>
              <a:blip r:embed="rId2">
                <a:alphaModFix amt="0"/>
              </a:blip>
              <a:stretch>
                <a:fillRect l="0" t="-59351" r="0" b="-36265"/>
              </a:stretch>
            </a:blipFill>
          </p:spPr>
        </p:sp>
        <p:sp>
          <p:nvSpPr>
            <p:cNvPr name="TextBox 22" id="22"/>
            <p:cNvSpPr txBox="true"/>
            <p:nvPr/>
          </p:nvSpPr>
          <p:spPr>
            <a:xfrm>
              <a:off x="0" y="0"/>
              <a:ext cx="11338560" cy="2258822"/>
            </a:xfrm>
            <a:prstGeom prst="rect">
              <a:avLst/>
            </a:prstGeom>
          </p:spPr>
          <p:txBody>
            <a:bodyPr anchor="ctr" rtlCol="false" tIns="0" lIns="0" bIns="0" rIns="0"/>
            <a:lstStyle/>
            <a:p>
              <a:pPr algn="l">
                <a:lnSpc>
                  <a:spcPts val="10440"/>
                </a:lnSpc>
              </a:pPr>
              <a:r>
                <a:rPr lang="en-US" sz="8700" spc="-150">
                  <a:solidFill>
                    <a:srgbClr val="1A1A1A"/>
                  </a:solidFill>
                  <a:latin typeface="TT Drugs"/>
                  <a:ea typeface="TT Drugs"/>
                  <a:cs typeface="TT Drugs"/>
                  <a:sym typeface="TT Drugs"/>
                </a:rPr>
                <a:t>Channels</a:t>
              </a:r>
            </a:p>
          </p:txBody>
        </p:sp>
      </p:grpSp>
      <p:sp>
        <p:nvSpPr>
          <p:cNvPr name="TextBox 23" id="23"/>
          <p:cNvSpPr txBox="true"/>
          <p:nvPr/>
        </p:nvSpPr>
        <p:spPr>
          <a:xfrm rot="0">
            <a:off x="777240" y="4613910"/>
            <a:ext cx="8321040" cy="1143381"/>
          </a:xfrm>
          <a:prstGeom prst="rect">
            <a:avLst/>
          </a:prstGeom>
        </p:spPr>
        <p:txBody>
          <a:bodyPr anchor="t" rtlCol="false" tIns="0" lIns="0" bIns="0" rIns="0">
            <a:spAutoFit/>
          </a:bodyPr>
          <a:lstStyle/>
          <a:p>
            <a:pPr algn="l">
              <a:lnSpc>
                <a:spcPts val="3132"/>
              </a:lnSpc>
            </a:pPr>
            <a:r>
              <a:rPr lang="en-US" sz="1800">
                <a:solidFill>
                  <a:srgbClr val="4A4A4A"/>
                </a:solidFill>
                <a:latin typeface="TT Drugs"/>
                <a:ea typeface="TT Drugs"/>
                <a:cs typeface="TT Drugs"/>
                <a:sym typeface="TT Drugs"/>
              </a:rPr>
              <a:t>Seven campaigns, May → September 2026, compounding toward the door at Enric Granados. One creative system. One voice. One face. Ani is the bridge.</a:t>
            </a:r>
          </a:p>
        </p:txBody>
      </p:sp>
      <p:sp>
        <p:nvSpPr>
          <p:cNvPr name="TextBox 24" id="24"/>
          <p:cNvSpPr txBox="true"/>
          <p:nvPr/>
        </p:nvSpPr>
        <p:spPr>
          <a:xfrm rot="0">
            <a:off x="9692640" y="1828800"/>
            <a:ext cx="333821" cy="361950"/>
          </a:xfrm>
          <a:prstGeom prst="rect">
            <a:avLst/>
          </a:prstGeom>
        </p:spPr>
        <p:txBody>
          <a:bodyPr anchor="t" rtlCol="false" tIns="0" lIns="0" bIns="0" rIns="0">
            <a:spAutoFit/>
          </a:bodyPr>
          <a:lstStyle/>
          <a:p>
            <a:pPr algn="l">
              <a:lnSpc>
                <a:spcPts val="2879"/>
              </a:lnSpc>
            </a:pPr>
            <a:r>
              <a:rPr lang="en-US" sz="2400" i="true">
                <a:solidFill>
                  <a:srgbClr val="8E5D40"/>
                </a:solidFill>
                <a:latin typeface="TT Drugs Italics"/>
                <a:ea typeface="TT Drugs Italics"/>
                <a:cs typeface="TT Drugs Italics"/>
                <a:sym typeface="TT Drugs Italics"/>
              </a:rPr>
              <a:t>01</a:t>
            </a:r>
          </a:p>
        </p:txBody>
      </p:sp>
      <p:sp>
        <p:nvSpPr>
          <p:cNvPr name="TextBox 25" id="25"/>
          <p:cNvSpPr txBox="true"/>
          <p:nvPr/>
        </p:nvSpPr>
        <p:spPr>
          <a:xfrm rot="0">
            <a:off x="10447020" y="1828800"/>
            <a:ext cx="3931920" cy="266700"/>
          </a:xfrm>
          <a:prstGeom prst="rect">
            <a:avLst/>
          </a:prstGeom>
        </p:spPr>
        <p:txBody>
          <a:bodyPr anchor="t" rtlCol="false" tIns="0" lIns="0" bIns="0" rIns="0">
            <a:spAutoFit/>
          </a:bodyPr>
          <a:lstStyle/>
          <a:p>
            <a:pPr algn="l">
              <a:lnSpc>
                <a:spcPts val="2160"/>
              </a:lnSpc>
            </a:pPr>
            <a:r>
              <a:rPr lang="en-US" sz="1800" b="true">
                <a:solidFill>
                  <a:srgbClr val="1A1A1A"/>
                </a:solidFill>
                <a:latin typeface="TT Drugs Bold"/>
                <a:ea typeface="TT Drugs Bold"/>
                <a:cs typeface="TT Drugs Bold"/>
                <a:sym typeface="TT Drugs Bold"/>
              </a:rPr>
              <a:t>The Site Relaunch</a:t>
            </a:r>
          </a:p>
        </p:txBody>
      </p:sp>
      <p:sp>
        <p:nvSpPr>
          <p:cNvPr name="TextBox 26" id="26"/>
          <p:cNvSpPr txBox="true"/>
          <p:nvPr/>
        </p:nvSpPr>
        <p:spPr>
          <a:xfrm rot="0">
            <a:off x="14630400" y="1828800"/>
            <a:ext cx="2834640" cy="200025"/>
          </a:xfrm>
          <a:prstGeom prst="rect">
            <a:avLst/>
          </a:prstGeom>
        </p:spPr>
        <p:txBody>
          <a:bodyPr anchor="t" rtlCol="false" tIns="0" lIns="0" bIns="0" rIns="0">
            <a:spAutoFit/>
          </a:bodyPr>
          <a:lstStyle/>
          <a:p>
            <a:pPr algn="r">
              <a:lnSpc>
                <a:spcPts val="1620"/>
              </a:lnSpc>
            </a:pPr>
            <a:r>
              <a:rPr lang="en-US" sz="1350" i="true" spc="150">
                <a:solidFill>
                  <a:srgbClr val="8A8A8A"/>
                </a:solidFill>
                <a:latin typeface="TT Drugs Italics"/>
                <a:ea typeface="TT Drugs Italics"/>
                <a:cs typeface="TT Drugs Italics"/>
                <a:sym typeface="TT Drugs Italics"/>
              </a:rPr>
              <a:t>May → June</a:t>
            </a:r>
          </a:p>
        </p:txBody>
      </p:sp>
      <p:sp>
        <p:nvSpPr>
          <p:cNvPr name="TextBox 27" id="27"/>
          <p:cNvSpPr txBox="true"/>
          <p:nvPr/>
        </p:nvSpPr>
        <p:spPr>
          <a:xfrm rot="0">
            <a:off x="10447020" y="2210562"/>
            <a:ext cx="7059168" cy="268224"/>
          </a:xfrm>
          <a:prstGeom prst="rect">
            <a:avLst/>
          </a:prstGeom>
        </p:spPr>
        <p:txBody>
          <a:bodyPr anchor="t" rtlCol="false" tIns="0" lIns="0" bIns="0" rIns="0">
            <a:spAutoFit/>
          </a:bodyPr>
          <a:lstStyle/>
          <a:p>
            <a:pPr algn="l">
              <a:lnSpc>
                <a:spcPts val="2223"/>
              </a:lnSpc>
            </a:pPr>
            <a:r>
              <a:rPr lang="en-US" sz="1425">
                <a:solidFill>
                  <a:srgbClr val="4A4A4A"/>
                </a:solidFill>
                <a:latin typeface="TT Drugs"/>
                <a:ea typeface="TT Drugs"/>
                <a:cs typeface="TT Drugs"/>
                <a:sym typeface="TT Drugs"/>
              </a:rPr>
              <a:t>yaksok.com today is a product list. By end of June it is a brand.</a:t>
            </a:r>
          </a:p>
        </p:txBody>
      </p:sp>
      <p:grpSp>
        <p:nvGrpSpPr>
          <p:cNvPr name="Group 28" id="28"/>
          <p:cNvGrpSpPr/>
          <p:nvPr/>
        </p:nvGrpSpPr>
        <p:grpSpPr>
          <a:xfrm rot="0">
            <a:off x="9597390" y="2766822"/>
            <a:ext cx="8004048" cy="7620"/>
            <a:chOff x="0" y="0"/>
            <a:chExt cx="10672064" cy="10160"/>
          </a:xfrm>
        </p:grpSpPr>
        <p:sp>
          <p:nvSpPr>
            <p:cNvPr name="Freeform 29" id="29"/>
            <p:cNvSpPr/>
            <p:nvPr/>
          </p:nvSpPr>
          <p:spPr>
            <a:xfrm flipH="false" flipV="false" rot="0">
              <a:off x="0" y="0"/>
              <a:ext cx="10672064" cy="10160"/>
            </a:xfrm>
            <a:custGeom>
              <a:avLst/>
              <a:gdLst/>
              <a:ahLst/>
              <a:cxnLst/>
              <a:rect r="r" b="b" t="t" l="l"/>
              <a:pathLst>
                <a:path h="10160" w="10672064">
                  <a:moveTo>
                    <a:pt x="0" y="0"/>
                  </a:moveTo>
                  <a:lnTo>
                    <a:pt x="10672064" y="10160"/>
                  </a:lnTo>
                </a:path>
              </a:pathLst>
            </a:custGeom>
            <a:blipFill>
              <a:blip r:embed="rId2">
                <a:alphaModFix amt="0"/>
              </a:blip>
              <a:stretch>
                <a:fillRect l="0" t="-20417083" r="0" b="-20417083"/>
              </a:stretch>
            </a:blipFill>
            <a:ln w="7620" cap="sq">
              <a:solidFill>
                <a:srgbClr val="B5B3AE"/>
              </a:solidFill>
              <a:prstDash val="solid"/>
              <a:miter/>
            </a:ln>
          </p:spPr>
        </p:sp>
      </p:grpSp>
      <p:sp>
        <p:nvSpPr>
          <p:cNvPr name="TextBox 30" id="30"/>
          <p:cNvSpPr txBox="true"/>
          <p:nvPr/>
        </p:nvSpPr>
        <p:spPr>
          <a:xfrm rot="0">
            <a:off x="9692640" y="2898648"/>
            <a:ext cx="399306" cy="361950"/>
          </a:xfrm>
          <a:prstGeom prst="rect">
            <a:avLst/>
          </a:prstGeom>
        </p:spPr>
        <p:txBody>
          <a:bodyPr anchor="t" rtlCol="false" tIns="0" lIns="0" bIns="0" rIns="0">
            <a:spAutoFit/>
          </a:bodyPr>
          <a:lstStyle/>
          <a:p>
            <a:pPr algn="l">
              <a:lnSpc>
                <a:spcPts val="2879"/>
              </a:lnSpc>
            </a:pPr>
            <a:r>
              <a:rPr lang="en-US" sz="2400" i="true">
                <a:solidFill>
                  <a:srgbClr val="8E5D40"/>
                </a:solidFill>
                <a:latin typeface="TT Drugs Italics"/>
                <a:ea typeface="TT Drugs Italics"/>
                <a:cs typeface="TT Drugs Italics"/>
                <a:sym typeface="TT Drugs Italics"/>
              </a:rPr>
              <a:t>02</a:t>
            </a:r>
          </a:p>
        </p:txBody>
      </p:sp>
      <p:sp>
        <p:nvSpPr>
          <p:cNvPr name="TextBox 31" id="31"/>
          <p:cNvSpPr txBox="true"/>
          <p:nvPr/>
        </p:nvSpPr>
        <p:spPr>
          <a:xfrm rot="0">
            <a:off x="10447020" y="2898648"/>
            <a:ext cx="3931920" cy="266700"/>
          </a:xfrm>
          <a:prstGeom prst="rect">
            <a:avLst/>
          </a:prstGeom>
        </p:spPr>
        <p:txBody>
          <a:bodyPr anchor="t" rtlCol="false" tIns="0" lIns="0" bIns="0" rIns="0">
            <a:spAutoFit/>
          </a:bodyPr>
          <a:lstStyle/>
          <a:p>
            <a:pPr algn="l">
              <a:lnSpc>
                <a:spcPts val="2160"/>
              </a:lnSpc>
            </a:pPr>
            <a:r>
              <a:rPr lang="en-US" sz="1800" b="true">
                <a:solidFill>
                  <a:srgbClr val="1A1A1A"/>
                </a:solidFill>
                <a:latin typeface="TT Drugs Bold"/>
                <a:ea typeface="TT Drugs Bold"/>
                <a:cs typeface="TT Drugs Bold"/>
                <a:sym typeface="TT Drugs Bold"/>
              </a:rPr>
              <a:t>The Arrivals</a:t>
            </a:r>
          </a:p>
        </p:txBody>
      </p:sp>
      <p:sp>
        <p:nvSpPr>
          <p:cNvPr name="TextBox 32" id="32"/>
          <p:cNvSpPr txBox="true"/>
          <p:nvPr/>
        </p:nvSpPr>
        <p:spPr>
          <a:xfrm rot="0">
            <a:off x="14630400" y="2898648"/>
            <a:ext cx="2834640" cy="200025"/>
          </a:xfrm>
          <a:prstGeom prst="rect">
            <a:avLst/>
          </a:prstGeom>
        </p:spPr>
        <p:txBody>
          <a:bodyPr anchor="t" rtlCol="false" tIns="0" lIns="0" bIns="0" rIns="0">
            <a:spAutoFit/>
          </a:bodyPr>
          <a:lstStyle/>
          <a:p>
            <a:pPr algn="r">
              <a:lnSpc>
                <a:spcPts val="1620"/>
              </a:lnSpc>
            </a:pPr>
            <a:r>
              <a:rPr lang="en-US" sz="1350" i="true" spc="150">
                <a:solidFill>
                  <a:srgbClr val="8A8A8A"/>
                </a:solidFill>
                <a:latin typeface="TT Drugs Italics"/>
                <a:ea typeface="TT Drugs Italics"/>
                <a:cs typeface="TT Drugs Italics"/>
                <a:sym typeface="TT Drugs Italics"/>
              </a:rPr>
              <a:t>June → September</a:t>
            </a:r>
          </a:p>
        </p:txBody>
      </p:sp>
      <p:sp>
        <p:nvSpPr>
          <p:cNvPr name="TextBox 33" id="33"/>
          <p:cNvSpPr txBox="true"/>
          <p:nvPr/>
        </p:nvSpPr>
        <p:spPr>
          <a:xfrm rot="0">
            <a:off x="10447020" y="3280410"/>
            <a:ext cx="7059168" cy="268224"/>
          </a:xfrm>
          <a:prstGeom prst="rect">
            <a:avLst/>
          </a:prstGeom>
        </p:spPr>
        <p:txBody>
          <a:bodyPr anchor="t" rtlCol="false" tIns="0" lIns="0" bIns="0" rIns="0">
            <a:spAutoFit/>
          </a:bodyPr>
          <a:lstStyle/>
          <a:p>
            <a:pPr algn="l">
              <a:lnSpc>
                <a:spcPts val="2223"/>
              </a:lnSpc>
            </a:pPr>
            <a:r>
              <a:rPr lang="en-US" sz="1425">
                <a:solidFill>
                  <a:srgbClr val="4A4A4A"/>
                </a:solidFill>
                <a:latin typeface="TT Drugs"/>
                <a:ea typeface="TT Drugs"/>
                <a:cs typeface="TT Drugs"/>
                <a:sym typeface="TT Drugs"/>
              </a:rPr>
              <a:t>The visual system that becomes the brand at a glance.</a:t>
            </a:r>
          </a:p>
        </p:txBody>
      </p:sp>
      <p:grpSp>
        <p:nvGrpSpPr>
          <p:cNvPr name="Group 34" id="34"/>
          <p:cNvGrpSpPr/>
          <p:nvPr/>
        </p:nvGrpSpPr>
        <p:grpSpPr>
          <a:xfrm rot="0">
            <a:off x="9597390" y="3836670"/>
            <a:ext cx="8004048" cy="7620"/>
            <a:chOff x="0" y="0"/>
            <a:chExt cx="10672064" cy="10160"/>
          </a:xfrm>
        </p:grpSpPr>
        <p:sp>
          <p:nvSpPr>
            <p:cNvPr name="Freeform 35" id="35"/>
            <p:cNvSpPr/>
            <p:nvPr/>
          </p:nvSpPr>
          <p:spPr>
            <a:xfrm flipH="false" flipV="false" rot="0">
              <a:off x="0" y="0"/>
              <a:ext cx="10672064" cy="10160"/>
            </a:xfrm>
            <a:custGeom>
              <a:avLst/>
              <a:gdLst/>
              <a:ahLst/>
              <a:cxnLst/>
              <a:rect r="r" b="b" t="t" l="l"/>
              <a:pathLst>
                <a:path h="10160" w="10672064">
                  <a:moveTo>
                    <a:pt x="0" y="0"/>
                  </a:moveTo>
                  <a:lnTo>
                    <a:pt x="10672064" y="10160"/>
                  </a:lnTo>
                </a:path>
              </a:pathLst>
            </a:custGeom>
            <a:blipFill>
              <a:blip r:embed="rId2">
                <a:alphaModFix amt="0"/>
              </a:blip>
              <a:stretch>
                <a:fillRect l="0" t="-20417083" r="0" b="-20417083"/>
              </a:stretch>
            </a:blipFill>
            <a:ln w="7620" cap="sq">
              <a:solidFill>
                <a:srgbClr val="B5B3AE"/>
              </a:solidFill>
              <a:prstDash val="solid"/>
              <a:miter/>
            </a:ln>
          </p:spPr>
        </p:sp>
      </p:grpSp>
      <p:sp>
        <p:nvSpPr>
          <p:cNvPr name="TextBox 36" id="36"/>
          <p:cNvSpPr txBox="true"/>
          <p:nvPr/>
        </p:nvSpPr>
        <p:spPr>
          <a:xfrm rot="0">
            <a:off x="9692640" y="3968496"/>
            <a:ext cx="400869" cy="361950"/>
          </a:xfrm>
          <a:prstGeom prst="rect">
            <a:avLst/>
          </a:prstGeom>
        </p:spPr>
        <p:txBody>
          <a:bodyPr anchor="t" rtlCol="false" tIns="0" lIns="0" bIns="0" rIns="0">
            <a:spAutoFit/>
          </a:bodyPr>
          <a:lstStyle/>
          <a:p>
            <a:pPr algn="l">
              <a:lnSpc>
                <a:spcPts val="2879"/>
              </a:lnSpc>
            </a:pPr>
            <a:r>
              <a:rPr lang="en-US" sz="2400" i="true">
                <a:solidFill>
                  <a:srgbClr val="8E5D40"/>
                </a:solidFill>
                <a:latin typeface="TT Drugs Italics"/>
                <a:ea typeface="TT Drugs Italics"/>
                <a:cs typeface="TT Drugs Italics"/>
                <a:sym typeface="TT Drugs Italics"/>
              </a:rPr>
              <a:t>03</a:t>
            </a:r>
          </a:p>
        </p:txBody>
      </p:sp>
      <p:sp>
        <p:nvSpPr>
          <p:cNvPr name="TextBox 37" id="37"/>
          <p:cNvSpPr txBox="true"/>
          <p:nvPr/>
        </p:nvSpPr>
        <p:spPr>
          <a:xfrm rot="0">
            <a:off x="10447020" y="3968496"/>
            <a:ext cx="3931920" cy="266700"/>
          </a:xfrm>
          <a:prstGeom prst="rect">
            <a:avLst/>
          </a:prstGeom>
        </p:spPr>
        <p:txBody>
          <a:bodyPr anchor="t" rtlCol="false" tIns="0" lIns="0" bIns="0" rIns="0">
            <a:spAutoFit/>
          </a:bodyPr>
          <a:lstStyle/>
          <a:p>
            <a:pPr algn="l">
              <a:lnSpc>
                <a:spcPts val="2160"/>
              </a:lnSpc>
            </a:pPr>
            <a:r>
              <a:rPr lang="en-US" sz="1800" b="true">
                <a:solidFill>
                  <a:srgbClr val="1A1A1A"/>
                </a:solidFill>
                <a:latin typeface="TT Drugs Bold"/>
                <a:ea typeface="TT Drugs Bold"/>
                <a:cs typeface="TT Drugs Bold"/>
                <a:sym typeface="TT Drugs Bold"/>
              </a:rPr>
              <a:t>Paid, Scaled</a:t>
            </a:r>
          </a:p>
        </p:txBody>
      </p:sp>
      <p:sp>
        <p:nvSpPr>
          <p:cNvPr name="TextBox 38" id="38"/>
          <p:cNvSpPr txBox="true"/>
          <p:nvPr/>
        </p:nvSpPr>
        <p:spPr>
          <a:xfrm rot="0">
            <a:off x="14630400" y="3968496"/>
            <a:ext cx="2834640" cy="200025"/>
          </a:xfrm>
          <a:prstGeom prst="rect">
            <a:avLst/>
          </a:prstGeom>
        </p:spPr>
        <p:txBody>
          <a:bodyPr anchor="t" rtlCol="false" tIns="0" lIns="0" bIns="0" rIns="0">
            <a:spAutoFit/>
          </a:bodyPr>
          <a:lstStyle/>
          <a:p>
            <a:pPr algn="r">
              <a:lnSpc>
                <a:spcPts val="1620"/>
              </a:lnSpc>
            </a:pPr>
            <a:r>
              <a:rPr lang="en-US" sz="1350" i="true" spc="150">
                <a:solidFill>
                  <a:srgbClr val="8A8A8A"/>
                </a:solidFill>
                <a:latin typeface="TT Drugs Italics"/>
                <a:ea typeface="TT Drugs Italics"/>
                <a:cs typeface="TT Drugs Italics"/>
                <a:sym typeface="TT Drugs Italics"/>
              </a:rPr>
              <a:t>Rolling, ramping</a:t>
            </a:r>
          </a:p>
        </p:txBody>
      </p:sp>
      <p:sp>
        <p:nvSpPr>
          <p:cNvPr name="TextBox 39" id="39"/>
          <p:cNvSpPr txBox="true"/>
          <p:nvPr/>
        </p:nvSpPr>
        <p:spPr>
          <a:xfrm rot="0">
            <a:off x="10447020" y="4350258"/>
            <a:ext cx="7059168" cy="268224"/>
          </a:xfrm>
          <a:prstGeom prst="rect">
            <a:avLst/>
          </a:prstGeom>
        </p:spPr>
        <p:txBody>
          <a:bodyPr anchor="t" rtlCol="false" tIns="0" lIns="0" bIns="0" rIns="0">
            <a:spAutoFit/>
          </a:bodyPr>
          <a:lstStyle/>
          <a:p>
            <a:pPr algn="l">
              <a:lnSpc>
                <a:spcPts val="2223"/>
              </a:lnSpc>
            </a:pPr>
            <a:r>
              <a:rPr lang="en-US" sz="1425">
                <a:solidFill>
                  <a:srgbClr val="4A4A4A"/>
                </a:solidFill>
                <a:latin typeface="TT Drugs"/>
                <a:ea typeface="TT Drugs"/>
                <a:cs typeface="TT Drugs"/>
                <a:sym typeface="TT Drugs"/>
              </a:rPr>
              <a:t>T</a:t>
            </a:r>
            <a:r>
              <a:rPr lang="en-US" sz="1425">
                <a:solidFill>
                  <a:srgbClr val="4A4A4A"/>
                </a:solidFill>
                <a:latin typeface="TT Drugs"/>
                <a:ea typeface="TT Drugs"/>
                <a:cs typeface="TT Drugs"/>
                <a:sym typeface="TT Drugs"/>
              </a:rPr>
              <a:t>he brand's primary acquisition engine.</a:t>
            </a:r>
          </a:p>
        </p:txBody>
      </p:sp>
      <p:grpSp>
        <p:nvGrpSpPr>
          <p:cNvPr name="Group 40" id="40"/>
          <p:cNvGrpSpPr/>
          <p:nvPr/>
        </p:nvGrpSpPr>
        <p:grpSpPr>
          <a:xfrm rot="0">
            <a:off x="9597390" y="4906518"/>
            <a:ext cx="8004048" cy="7620"/>
            <a:chOff x="0" y="0"/>
            <a:chExt cx="10672064" cy="10160"/>
          </a:xfrm>
        </p:grpSpPr>
        <p:sp>
          <p:nvSpPr>
            <p:cNvPr name="Freeform 41" id="41"/>
            <p:cNvSpPr/>
            <p:nvPr/>
          </p:nvSpPr>
          <p:spPr>
            <a:xfrm flipH="false" flipV="false" rot="0">
              <a:off x="0" y="0"/>
              <a:ext cx="10672064" cy="10160"/>
            </a:xfrm>
            <a:custGeom>
              <a:avLst/>
              <a:gdLst/>
              <a:ahLst/>
              <a:cxnLst/>
              <a:rect r="r" b="b" t="t" l="l"/>
              <a:pathLst>
                <a:path h="10160" w="10672064">
                  <a:moveTo>
                    <a:pt x="0" y="0"/>
                  </a:moveTo>
                  <a:lnTo>
                    <a:pt x="10672064" y="10160"/>
                  </a:lnTo>
                </a:path>
              </a:pathLst>
            </a:custGeom>
            <a:blipFill>
              <a:blip r:embed="rId2">
                <a:alphaModFix amt="0"/>
              </a:blip>
              <a:stretch>
                <a:fillRect l="0" t="-20417083" r="0" b="-20417083"/>
              </a:stretch>
            </a:blipFill>
            <a:ln w="7620" cap="sq">
              <a:solidFill>
                <a:srgbClr val="B5B3AE"/>
              </a:solidFill>
              <a:prstDash val="solid"/>
              <a:miter/>
            </a:ln>
          </p:spPr>
        </p:sp>
      </p:grpSp>
      <p:sp>
        <p:nvSpPr>
          <p:cNvPr name="TextBox 42" id="42"/>
          <p:cNvSpPr txBox="true"/>
          <p:nvPr/>
        </p:nvSpPr>
        <p:spPr>
          <a:xfrm rot="0">
            <a:off x="9692640" y="5038344"/>
            <a:ext cx="416123" cy="361950"/>
          </a:xfrm>
          <a:prstGeom prst="rect">
            <a:avLst/>
          </a:prstGeom>
        </p:spPr>
        <p:txBody>
          <a:bodyPr anchor="t" rtlCol="false" tIns="0" lIns="0" bIns="0" rIns="0">
            <a:spAutoFit/>
          </a:bodyPr>
          <a:lstStyle/>
          <a:p>
            <a:pPr algn="l">
              <a:lnSpc>
                <a:spcPts val="2879"/>
              </a:lnSpc>
            </a:pPr>
            <a:r>
              <a:rPr lang="en-US" sz="2400" i="true">
                <a:solidFill>
                  <a:srgbClr val="8E5D40"/>
                </a:solidFill>
                <a:latin typeface="TT Drugs Italics"/>
                <a:ea typeface="TT Drugs Italics"/>
                <a:cs typeface="TT Drugs Italics"/>
                <a:sym typeface="TT Drugs Italics"/>
              </a:rPr>
              <a:t>04</a:t>
            </a:r>
          </a:p>
        </p:txBody>
      </p:sp>
      <p:sp>
        <p:nvSpPr>
          <p:cNvPr name="TextBox 43" id="43"/>
          <p:cNvSpPr txBox="true"/>
          <p:nvPr/>
        </p:nvSpPr>
        <p:spPr>
          <a:xfrm rot="0">
            <a:off x="10447020" y="5038344"/>
            <a:ext cx="3931920" cy="266700"/>
          </a:xfrm>
          <a:prstGeom prst="rect">
            <a:avLst/>
          </a:prstGeom>
        </p:spPr>
        <p:txBody>
          <a:bodyPr anchor="t" rtlCol="false" tIns="0" lIns="0" bIns="0" rIns="0">
            <a:spAutoFit/>
          </a:bodyPr>
          <a:lstStyle/>
          <a:p>
            <a:pPr algn="l">
              <a:lnSpc>
                <a:spcPts val="2160"/>
              </a:lnSpc>
            </a:pPr>
            <a:r>
              <a:rPr lang="en-US" sz="1800" b="true">
                <a:solidFill>
                  <a:srgbClr val="1A1A1A"/>
                </a:solidFill>
                <a:latin typeface="TT Drugs Bold"/>
                <a:ea typeface="TT Drugs Bold"/>
                <a:cs typeface="TT Drugs Bold"/>
                <a:sym typeface="TT Drugs Bold"/>
              </a:rPr>
              <a:t>Ani, the Curator</a:t>
            </a:r>
          </a:p>
        </p:txBody>
      </p:sp>
      <p:sp>
        <p:nvSpPr>
          <p:cNvPr name="TextBox 44" id="44"/>
          <p:cNvSpPr txBox="true"/>
          <p:nvPr/>
        </p:nvSpPr>
        <p:spPr>
          <a:xfrm rot="0">
            <a:off x="14630400" y="5038344"/>
            <a:ext cx="2834640" cy="200025"/>
          </a:xfrm>
          <a:prstGeom prst="rect">
            <a:avLst/>
          </a:prstGeom>
        </p:spPr>
        <p:txBody>
          <a:bodyPr anchor="t" rtlCol="false" tIns="0" lIns="0" bIns="0" rIns="0">
            <a:spAutoFit/>
          </a:bodyPr>
          <a:lstStyle/>
          <a:p>
            <a:pPr algn="r">
              <a:lnSpc>
                <a:spcPts val="1620"/>
              </a:lnSpc>
            </a:pPr>
            <a:r>
              <a:rPr lang="en-US" sz="1350" i="true" spc="150">
                <a:solidFill>
                  <a:srgbClr val="8A8A8A"/>
                </a:solidFill>
                <a:latin typeface="TT Drugs Italics"/>
                <a:ea typeface="TT Drugs Italics"/>
                <a:cs typeface="TT Drugs Italics"/>
                <a:sym typeface="TT Drugs Italics"/>
              </a:rPr>
              <a:t>Always-on</a:t>
            </a:r>
          </a:p>
        </p:txBody>
      </p:sp>
      <p:sp>
        <p:nvSpPr>
          <p:cNvPr name="TextBox 45" id="45"/>
          <p:cNvSpPr txBox="true"/>
          <p:nvPr/>
        </p:nvSpPr>
        <p:spPr>
          <a:xfrm rot="0">
            <a:off x="10447020" y="5420106"/>
            <a:ext cx="7059168" cy="268224"/>
          </a:xfrm>
          <a:prstGeom prst="rect">
            <a:avLst/>
          </a:prstGeom>
        </p:spPr>
        <p:txBody>
          <a:bodyPr anchor="t" rtlCol="false" tIns="0" lIns="0" bIns="0" rIns="0">
            <a:spAutoFit/>
          </a:bodyPr>
          <a:lstStyle/>
          <a:p>
            <a:pPr algn="l">
              <a:lnSpc>
                <a:spcPts val="2223"/>
              </a:lnSpc>
            </a:pPr>
            <a:r>
              <a:rPr lang="en-US" sz="1425">
                <a:solidFill>
                  <a:srgbClr val="4A4A4A"/>
                </a:solidFill>
                <a:latin typeface="TT Drugs"/>
                <a:ea typeface="TT Drugs"/>
                <a:cs typeface="TT Drugs"/>
                <a:sym typeface="TT Drugs"/>
              </a:rPr>
              <a:t>Founder-led. The organic, fastest, most authentic awareness lever.</a:t>
            </a:r>
          </a:p>
        </p:txBody>
      </p:sp>
      <p:grpSp>
        <p:nvGrpSpPr>
          <p:cNvPr name="Group 46" id="46"/>
          <p:cNvGrpSpPr/>
          <p:nvPr/>
        </p:nvGrpSpPr>
        <p:grpSpPr>
          <a:xfrm rot="0">
            <a:off x="9597390" y="5976366"/>
            <a:ext cx="8004048" cy="7620"/>
            <a:chOff x="0" y="0"/>
            <a:chExt cx="10672064" cy="10160"/>
          </a:xfrm>
        </p:grpSpPr>
        <p:sp>
          <p:nvSpPr>
            <p:cNvPr name="Freeform 47" id="47"/>
            <p:cNvSpPr/>
            <p:nvPr/>
          </p:nvSpPr>
          <p:spPr>
            <a:xfrm flipH="false" flipV="false" rot="0">
              <a:off x="0" y="0"/>
              <a:ext cx="10672064" cy="10160"/>
            </a:xfrm>
            <a:custGeom>
              <a:avLst/>
              <a:gdLst/>
              <a:ahLst/>
              <a:cxnLst/>
              <a:rect r="r" b="b" t="t" l="l"/>
              <a:pathLst>
                <a:path h="10160" w="10672064">
                  <a:moveTo>
                    <a:pt x="0" y="0"/>
                  </a:moveTo>
                  <a:lnTo>
                    <a:pt x="10672064" y="10160"/>
                  </a:lnTo>
                </a:path>
              </a:pathLst>
            </a:custGeom>
            <a:blipFill>
              <a:blip r:embed="rId2">
                <a:alphaModFix amt="0"/>
              </a:blip>
              <a:stretch>
                <a:fillRect l="0" t="-20417083" r="0" b="-20417083"/>
              </a:stretch>
            </a:blipFill>
            <a:ln w="7620" cap="sq">
              <a:solidFill>
                <a:srgbClr val="B5B3AE"/>
              </a:solidFill>
              <a:prstDash val="solid"/>
              <a:miter/>
            </a:ln>
          </p:spPr>
        </p:sp>
      </p:grpSp>
      <p:sp>
        <p:nvSpPr>
          <p:cNvPr name="TextBox 48" id="48"/>
          <p:cNvSpPr txBox="true"/>
          <p:nvPr/>
        </p:nvSpPr>
        <p:spPr>
          <a:xfrm rot="0">
            <a:off x="9692640" y="6108192"/>
            <a:ext cx="400869" cy="361950"/>
          </a:xfrm>
          <a:prstGeom prst="rect">
            <a:avLst/>
          </a:prstGeom>
        </p:spPr>
        <p:txBody>
          <a:bodyPr anchor="t" rtlCol="false" tIns="0" lIns="0" bIns="0" rIns="0">
            <a:spAutoFit/>
          </a:bodyPr>
          <a:lstStyle/>
          <a:p>
            <a:pPr algn="l">
              <a:lnSpc>
                <a:spcPts val="2879"/>
              </a:lnSpc>
            </a:pPr>
            <a:r>
              <a:rPr lang="en-US" sz="2400" i="true">
                <a:solidFill>
                  <a:srgbClr val="8E5D40"/>
                </a:solidFill>
                <a:latin typeface="TT Drugs Italics"/>
                <a:ea typeface="TT Drugs Italics"/>
                <a:cs typeface="TT Drugs Italics"/>
                <a:sym typeface="TT Drugs Italics"/>
              </a:rPr>
              <a:t>05</a:t>
            </a:r>
          </a:p>
        </p:txBody>
      </p:sp>
      <p:sp>
        <p:nvSpPr>
          <p:cNvPr name="TextBox 49" id="49"/>
          <p:cNvSpPr txBox="true"/>
          <p:nvPr/>
        </p:nvSpPr>
        <p:spPr>
          <a:xfrm rot="0">
            <a:off x="10447020" y="6108192"/>
            <a:ext cx="3931920" cy="266700"/>
          </a:xfrm>
          <a:prstGeom prst="rect">
            <a:avLst/>
          </a:prstGeom>
        </p:spPr>
        <p:txBody>
          <a:bodyPr anchor="t" rtlCol="false" tIns="0" lIns="0" bIns="0" rIns="0">
            <a:spAutoFit/>
          </a:bodyPr>
          <a:lstStyle/>
          <a:p>
            <a:pPr algn="l">
              <a:lnSpc>
                <a:spcPts val="2160"/>
              </a:lnSpc>
            </a:pPr>
            <a:r>
              <a:rPr lang="en-US" sz="1800" b="true">
                <a:solidFill>
                  <a:srgbClr val="1A1A1A"/>
                </a:solidFill>
                <a:latin typeface="TT Drugs Bold"/>
                <a:ea typeface="TT Drugs Bold"/>
                <a:cs typeface="TT Drugs Bold"/>
                <a:sym typeface="TT Drugs Bold"/>
              </a:rPr>
              <a:t>The Seeding Campaign</a:t>
            </a:r>
          </a:p>
        </p:txBody>
      </p:sp>
      <p:sp>
        <p:nvSpPr>
          <p:cNvPr name="TextBox 50" id="50"/>
          <p:cNvSpPr txBox="true"/>
          <p:nvPr/>
        </p:nvSpPr>
        <p:spPr>
          <a:xfrm rot="0">
            <a:off x="14630400" y="6108192"/>
            <a:ext cx="2834640" cy="200025"/>
          </a:xfrm>
          <a:prstGeom prst="rect">
            <a:avLst/>
          </a:prstGeom>
        </p:spPr>
        <p:txBody>
          <a:bodyPr anchor="t" rtlCol="false" tIns="0" lIns="0" bIns="0" rIns="0">
            <a:spAutoFit/>
          </a:bodyPr>
          <a:lstStyle/>
          <a:p>
            <a:pPr algn="r">
              <a:lnSpc>
                <a:spcPts val="1620"/>
              </a:lnSpc>
            </a:pPr>
            <a:r>
              <a:rPr lang="en-US" sz="1350" i="true" spc="150">
                <a:solidFill>
                  <a:srgbClr val="8A8A8A"/>
                </a:solidFill>
                <a:latin typeface="TT Drugs Italics"/>
                <a:ea typeface="TT Drugs Italics"/>
                <a:cs typeface="TT Drugs Italics"/>
                <a:sym typeface="TT Drugs Italics"/>
              </a:rPr>
              <a:t>June → August</a:t>
            </a:r>
          </a:p>
        </p:txBody>
      </p:sp>
      <p:sp>
        <p:nvSpPr>
          <p:cNvPr name="TextBox 51" id="51"/>
          <p:cNvSpPr txBox="true"/>
          <p:nvPr/>
        </p:nvSpPr>
        <p:spPr>
          <a:xfrm rot="0">
            <a:off x="10447020" y="6489954"/>
            <a:ext cx="7059168" cy="544449"/>
          </a:xfrm>
          <a:prstGeom prst="rect">
            <a:avLst/>
          </a:prstGeom>
        </p:spPr>
        <p:txBody>
          <a:bodyPr anchor="t" rtlCol="false" tIns="0" lIns="0" bIns="0" rIns="0">
            <a:spAutoFit/>
          </a:bodyPr>
          <a:lstStyle/>
          <a:p>
            <a:pPr algn="l">
              <a:lnSpc>
                <a:spcPts val="2223"/>
              </a:lnSpc>
            </a:pPr>
            <a:r>
              <a:rPr lang="en-US" sz="1425">
                <a:solidFill>
                  <a:srgbClr val="4A4A4A"/>
                </a:solidFill>
                <a:latin typeface="TT Drugs"/>
                <a:ea typeface="TT Drugs"/>
                <a:cs typeface="TT Drugs"/>
                <a:sym typeface="TT Drugs"/>
              </a:rPr>
              <a:t>100 women across Europe, each chosen by name. Casting, not influencer marketing.</a:t>
            </a:r>
          </a:p>
        </p:txBody>
      </p:sp>
      <p:grpSp>
        <p:nvGrpSpPr>
          <p:cNvPr name="Group 52" id="52"/>
          <p:cNvGrpSpPr/>
          <p:nvPr/>
        </p:nvGrpSpPr>
        <p:grpSpPr>
          <a:xfrm rot="0">
            <a:off x="9597390" y="7046214"/>
            <a:ext cx="8004048" cy="7620"/>
            <a:chOff x="0" y="0"/>
            <a:chExt cx="10672064" cy="10160"/>
          </a:xfrm>
        </p:grpSpPr>
        <p:sp>
          <p:nvSpPr>
            <p:cNvPr name="Freeform 53" id="53"/>
            <p:cNvSpPr/>
            <p:nvPr/>
          </p:nvSpPr>
          <p:spPr>
            <a:xfrm flipH="false" flipV="false" rot="0">
              <a:off x="0" y="0"/>
              <a:ext cx="10672064" cy="10160"/>
            </a:xfrm>
            <a:custGeom>
              <a:avLst/>
              <a:gdLst/>
              <a:ahLst/>
              <a:cxnLst/>
              <a:rect r="r" b="b" t="t" l="l"/>
              <a:pathLst>
                <a:path h="10160" w="10672064">
                  <a:moveTo>
                    <a:pt x="0" y="0"/>
                  </a:moveTo>
                  <a:lnTo>
                    <a:pt x="10672064" y="10160"/>
                  </a:lnTo>
                </a:path>
              </a:pathLst>
            </a:custGeom>
            <a:blipFill>
              <a:blip r:embed="rId2">
                <a:alphaModFix amt="0"/>
              </a:blip>
              <a:stretch>
                <a:fillRect l="0" t="-20417083" r="0" b="-20417083"/>
              </a:stretch>
            </a:blipFill>
            <a:ln w="7620" cap="sq">
              <a:solidFill>
                <a:srgbClr val="B5B3AE"/>
              </a:solidFill>
              <a:prstDash val="solid"/>
              <a:miter/>
            </a:ln>
          </p:spPr>
        </p:sp>
      </p:grpSp>
      <p:sp>
        <p:nvSpPr>
          <p:cNvPr name="TextBox 54" id="54"/>
          <p:cNvSpPr txBox="true"/>
          <p:nvPr/>
        </p:nvSpPr>
        <p:spPr>
          <a:xfrm rot="0">
            <a:off x="9692640" y="7178040"/>
            <a:ext cx="408459" cy="361950"/>
          </a:xfrm>
          <a:prstGeom prst="rect">
            <a:avLst/>
          </a:prstGeom>
        </p:spPr>
        <p:txBody>
          <a:bodyPr anchor="t" rtlCol="false" tIns="0" lIns="0" bIns="0" rIns="0">
            <a:spAutoFit/>
          </a:bodyPr>
          <a:lstStyle/>
          <a:p>
            <a:pPr algn="l">
              <a:lnSpc>
                <a:spcPts val="2879"/>
              </a:lnSpc>
            </a:pPr>
            <a:r>
              <a:rPr lang="en-US" sz="2400" i="true">
                <a:solidFill>
                  <a:srgbClr val="8E5D40"/>
                </a:solidFill>
                <a:latin typeface="TT Drugs Italics"/>
                <a:ea typeface="TT Drugs Italics"/>
                <a:cs typeface="TT Drugs Italics"/>
                <a:sym typeface="TT Drugs Italics"/>
              </a:rPr>
              <a:t>06</a:t>
            </a:r>
          </a:p>
        </p:txBody>
      </p:sp>
      <p:sp>
        <p:nvSpPr>
          <p:cNvPr name="TextBox 55" id="55"/>
          <p:cNvSpPr txBox="true"/>
          <p:nvPr/>
        </p:nvSpPr>
        <p:spPr>
          <a:xfrm rot="0">
            <a:off x="10447020" y="7178040"/>
            <a:ext cx="3931920" cy="266700"/>
          </a:xfrm>
          <a:prstGeom prst="rect">
            <a:avLst/>
          </a:prstGeom>
        </p:spPr>
        <p:txBody>
          <a:bodyPr anchor="t" rtlCol="false" tIns="0" lIns="0" bIns="0" rIns="0">
            <a:spAutoFit/>
          </a:bodyPr>
          <a:lstStyle/>
          <a:p>
            <a:pPr algn="l">
              <a:lnSpc>
                <a:spcPts val="2160"/>
              </a:lnSpc>
            </a:pPr>
            <a:r>
              <a:rPr lang="en-US" sz="1800" b="true">
                <a:solidFill>
                  <a:srgbClr val="1A1A1A"/>
                </a:solidFill>
                <a:latin typeface="TT Drugs Bold"/>
                <a:ea typeface="TT Drugs Bold"/>
                <a:cs typeface="TT Drugs Bold"/>
                <a:sym typeface="TT Drugs Bold"/>
              </a:rPr>
              <a:t>Press &amp; Partnerships</a:t>
            </a:r>
          </a:p>
        </p:txBody>
      </p:sp>
      <p:sp>
        <p:nvSpPr>
          <p:cNvPr name="TextBox 56" id="56"/>
          <p:cNvSpPr txBox="true"/>
          <p:nvPr/>
        </p:nvSpPr>
        <p:spPr>
          <a:xfrm rot="0">
            <a:off x="14630400" y="7178040"/>
            <a:ext cx="2834640" cy="200025"/>
          </a:xfrm>
          <a:prstGeom prst="rect">
            <a:avLst/>
          </a:prstGeom>
        </p:spPr>
        <p:txBody>
          <a:bodyPr anchor="t" rtlCol="false" tIns="0" lIns="0" bIns="0" rIns="0">
            <a:spAutoFit/>
          </a:bodyPr>
          <a:lstStyle/>
          <a:p>
            <a:pPr algn="r">
              <a:lnSpc>
                <a:spcPts val="1620"/>
              </a:lnSpc>
            </a:pPr>
            <a:r>
              <a:rPr lang="en-US" sz="1350" i="true" spc="150">
                <a:solidFill>
                  <a:srgbClr val="8A8A8A"/>
                </a:solidFill>
                <a:latin typeface="TT Drugs Italics"/>
                <a:ea typeface="TT Drugs Italics"/>
                <a:cs typeface="TT Drugs Italics"/>
                <a:sym typeface="TT Drugs Italics"/>
              </a:rPr>
              <a:t>August → September</a:t>
            </a:r>
          </a:p>
        </p:txBody>
      </p:sp>
      <p:sp>
        <p:nvSpPr>
          <p:cNvPr name="TextBox 57" id="57"/>
          <p:cNvSpPr txBox="true"/>
          <p:nvPr/>
        </p:nvSpPr>
        <p:spPr>
          <a:xfrm rot="0">
            <a:off x="10447020" y="7559802"/>
            <a:ext cx="7059168" cy="268224"/>
          </a:xfrm>
          <a:prstGeom prst="rect">
            <a:avLst/>
          </a:prstGeom>
        </p:spPr>
        <p:txBody>
          <a:bodyPr anchor="t" rtlCol="false" tIns="0" lIns="0" bIns="0" rIns="0">
            <a:spAutoFit/>
          </a:bodyPr>
          <a:lstStyle/>
          <a:p>
            <a:pPr algn="l">
              <a:lnSpc>
                <a:spcPts val="2223"/>
              </a:lnSpc>
            </a:pPr>
            <a:r>
              <a:rPr lang="en-US" sz="1425">
                <a:solidFill>
                  <a:srgbClr val="4A4A4A"/>
                </a:solidFill>
                <a:latin typeface="TT Drugs"/>
                <a:ea typeface="TT Drugs"/>
                <a:cs typeface="TT Drugs"/>
                <a:sym typeface="TT Drugs"/>
              </a:rPr>
              <a:t>Vogue España, Madame Figaro, La Vanguardia, FT How To Spend It.</a:t>
            </a:r>
          </a:p>
        </p:txBody>
      </p:sp>
      <p:grpSp>
        <p:nvGrpSpPr>
          <p:cNvPr name="Group 58" id="58"/>
          <p:cNvGrpSpPr/>
          <p:nvPr/>
        </p:nvGrpSpPr>
        <p:grpSpPr>
          <a:xfrm rot="0">
            <a:off x="9597390" y="8116062"/>
            <a:ext cx="8004048" cy="7620"/>
            <a:chOff x="0" y="0"/>
            <a:chExt cx="10672064" cy="10160"/>
          </a:xfrm>
        </p:grpSpPr>
        <p:sp>
          <p:nvSpPr>
            <p:cNvPr name="Freeform 59" id="59"/>
            <p:cNvSpPr/>
            <p:nvPr/>
          </p:nvSpPr>
          <p:spPr>
            <a:xfrm flipH="false" flipV="false" rot="0">
              <a:off x="0" y="0"/>
              <a:ext cx="10672064" cy="10160"/>
            </a:xfrm>
            <a:custGeom>
              <a:avLst/>
              <a:gdLst/>
              <a:ahLst/>
              <a:cxnLst/>
              <a:rect r="r" b="b" t="t" l="l"/>
              <a:pathLst>
                <a:path h="10160" w="10672064">
                  <a:moveTo>
                    <a:pt x="0" y="0"/>
                  </a:moveTo>
                  <a:lnTo>
                    <a:pt x="10672064" y="10160"/>
                  </a:lnTo>
                </a:path>
              </a:pathLst>
            </a:custGeom>
            <a:blipFill>
              <a:blip r:embed="rId2">
                <a:alphaModFix amt="0"/>
              </a:blip>
              <a:stretch>
                <a:fillRect l="0" t="-20417083" r="0" b="-20417083"/>
              </a:stretch>
            </a:blipFill>
            <a:ln w="7620" cap="sq">
              <a:solidFill>
                <a:srgbClr val="B5B3AE"/>
              </a:solidFill>
              <a:prstDash val="solid"/>
              <a:miter/>
            </a:ln>
          </p:spPr>
        </p:sp>
      </p:grpSp>
      <p:sp>
        <p:nvSpPr>
          <p:cNvPr name="TextBox 60" id="60"/>
          <p:cNvSpPr txBox="true"/>
          <p:nvPr/>
        </p:nvSpPr>
        <p:spPr>
          <a:xfrm rot="0">
            <a:off x="9692640" y="8247888"/>
            <a:ext cx="385614" cy="361950"/>
          </a:xfrm>
          <a:prstGeom prst="rect">
            <a:avLst/>
          </a:prstGeom>
        </p:spPr>
        <p:txBody>
          <a:bodyPr anchor="t" rtlCol="false" tIns="0" lIns="0" bIns="0" rIns="0">
            <a:spAutoFit/>
          </a:bodyPr>
          <a:lstStyle/>
          <a:p>
            <a:pPr algn="l">
              <a:lnSpc>
                <a:spcPts val="2879"/>
              </a:lnSpc>
            </a:pPr>
            <a:r>
              <a:rPr lang="en-US" sz="2400" i="true">
                <a:solidFill>
                  <a:srgbClr val="8E5D40"/>
                </a:solidFill>
                <a:latin typeface="TT Drugs Italics"/>
                <a:ea typeface="TT Drugs Italics"/>
                <a:cs typeface="TT Drugs Italics"/>
                <a:sym typeface="TT Drugs Italics"/>
              </a:rPr>
              <a:t>07</a:t>
            </a:r>
          </a:p>
        </p:txBody>
      </p:sp>
      <p:sp>
        <p:nvSpPr>
          <p:cNvPr name="TextBox 61" id="61"/>
          <p:cNvSpPr txBox="true"/>
          <p:nvPr/>
        </p:nvSpPr>
        <p:spPr>
          <a:xfrm rot="0">
            <a:off x="10447020" y="8247888"/>
            <a:ext cx="3931920" cy="266700"/>
          </a:xfrm>
          <a:prstGeom prst="rect">
            <a:avLst/>
          </a:prstGeom>
        </p:spPr>
        <p:txBody>
          <a:bodyPr anchor="t" rtlCol="false" tIns="0" lIns="0" bIns="0" rIns="0">
            <a:spAutoFit/>
          </a:bodyPr>
          <a:lstStyle/>
          <a:p>
            <a:pPr algn="l">
              <a:lnSpc>
                <a:spcPts val="2160"/>
              </a:lnSpc>
            </a:pPr>
            <a:r>
              <a:rPr lang="en-US" sz="1800" b="true">
                <a:solidFill>
                  <a:srgbClr val="1A1A1A"/>
                </a:solidFill>
                <a:latin typeface="TT Drugs Bold"/>
                <a:ea typeface="TT Drugs Bold"/>
                <a:cs typeface="TT Drugs Bold"/>
                <a:sym typeface="TT Drugs Bold"/>
              </a:rPr>
              <a:t>The Opening</a:t>
            </a:r>
          </a:p>
        </p:txBody>
      </p:sp>
      <p:sp>
        <p:nvSpPr>
          <p:cNvPr name="TextBox 62" id="62"/>
          <p:cNvSpPr txBox="true"/>
          <p:nvPr/>
        </p:nvSpPr>
        <p:spPr>
          <a:xfrm rot="0">
            <a:off x="14630400" y="8247888"/>
            <a:ext cx="2834640" cy="200025"/>
          </a:xfrm>
          <a:prstGeom prst="rect">
            <a:avLst/>
          </a:prstGeom>
        </p:spPr>
        <p:txBody>
          <a:bodyPr anchor="t" rtlCol="false" tIns="0" lIns="0" bIns="0" rIns="0">
            <a:spAutoFit/>
          </a:bodyPr>
          <a:lstStyle/>
          <a:p>
            <a:pPr algn="r">
              <a:lnSpc>
                <a:spcPts val="1620"/>
              </a:lnSpc>
            </a:pPr>
            <a:r>
              <a:rPr lang="en-US" sz="1350" i="true" spc="150">
                <a:solidFill>
                  <a:srgbClr val="8A8A8A"/>
                </a:solidFill>
                <a:latin typeface="TT Drugs Italics"/>
                <a:ea typeface="TT Drugs Italics"/>
                <a:cs typeface="TT Drugs Italics"/>
                <a:sym typeface="TT Drugs Italics"/>
              </a:rPr>
              <a:t>September</a:t>
            </a:r>
          </a:p>
        </p:txBody>
      </p:sp>
      <p:sp>
        <p:nvSpPr>
          <p:cNvPr name="TextBox 63" id="63"/>
          <p:cNvSpPr txBox="true"/>
          <p:nvPr/>
        </p:nvSpPr>
        <p:spPr>
          <a:xfrm rot="0">
            <a:off x="10447020" y="8629650"/>
            <a:ext cx="7059168" cy="268224"/>
          </a:xfrm>
          <a:prstGeom prst="rect">
            <a:avLst/>
          </a:prstGeom>
        </p:spPr>
        <p:txBody>
          <a:bodyPr anchor="t" rtlCol="false" tIns="0" lIns="0" bIns="0" rIns="0">
            <a:spAutoFit/>
          </a:bodyPr>
          <a:lstStyle/>
          <a:p>
            <a:pPr algn="l">
              <a:lnSpc>
                <a:spcPts val="2223"/>
              </a:lnSpc>
            </a:pPr>
            <a:r>
              <a:rPr lang="en-US" sz="1425">
                <a:solidFill>
                  <a:srgbClr val="4A4A4A"/>
                </a:solidFill>
                <a:latin typeface="TT Drugs"/>
                <a:ea typeface="TT Drugs"/>
                <a:cs typeface="TT Drugs"/>
                <a:sym typeface="TT Drugs"/>
              </a:rPr>
              <a:t>A ceremony, not a launch. The brand's first public appearance.</a:t>
            </a:r>
          </a:p>
        </p:txBody>
      </p:sp>
      <p:grpSp>
        <p:nvGrpSpPr>
          <p:cNvPr name="Group 64" id="64"/>
          <p:cNvGrpSpPr/>
          <p:nvPr/>
        </p:nvGrpSpPr>
        <p:grpSpPr>
          <a:xfrm rot="0">
            <a:off x="685800" y="9669780"/>
            <a:ext cx="6858000" cy="411480"/>
            <a:chOff x="0" y="0"/>
            <a:chExt cx="9144000" cy="548640"/>
          </a:xfrm>
        </p:grpSpPr>
        <p:sp>
          <p:nvSpPr>
            <p:cNvPr name="Freeform 65" id="65"/>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6" id="66"/>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19  ·  Marketing Channels</a:t>
              </a:r>
            </a:p>
          </p:txBody>
        </p:sp>
      </p:grpSp>
      <p:grpSp>
        <p:nvGrpSpPr>
          <p:cNvPr name="Group 67" id="67"/>
          <p:cNvGrpSpPr/>
          <p:nvPr/>
        </p:nvGrpSpPr>
        <p:grpSpPr>
          <a:xfrm rot="0">
            <a:off x="10743743" y="9669780"/>
            <a:ext cx="6858000" cy="411480"/>
            <a:chOff x="0" y="0"/>
            <a:chExt cx="9144000" cy="548640"/>
          </a:xfrm>
        </p:grpSpPr>
        <p:sp>
          <p:nvSpPr>
            <p:cNvPr name="Freeform 68" id="68"/>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9" id="69"/>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Seven campaigns  ·  May → September 2026</a:t>
              </a:r>
            </a:p>
          </p:txBody>
        </p:sp>
      </p:gr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71600"/>
            <a:ext cx="16915943" cy="2218563"/>
            <a:chOff x="0" y="0"/>
            <a:chExt cx="22554590" cy="2958084"/>
          </a:xfrm>
        </p:grpSpPr>
        <p:sp>
          <p:nvSpPr>
            <p:cNvPr name="Freeform 18" id="18"/>
            <p:cNvSpPr/>
            <p:nvPr/>
          </p:nvSpPr>
          <p:spPr>
            <a:xfrm flipH="false" flipV="false" rot="0">
              <a:off x="0" y="0"/>
              <a:ext cx="22554591" cy="2958084"/>
            </a:xfrm>
            <a:custGeom>
              <a:avLst/>
              <a:gdLst/>
              <a:ahLst/>
              <a:cxnLst/>
              <a:rect r="r" b="b" t="t" l="l"/>
              <a:pathLst>
                <a:path h="2958084" w="22554591">
                  <a:moveTo>
                    <a:pt x="0" y="0"/>
                  </a:moveTo>
                  <a:lnTo>
                    <a:pt x="22554591" y="0"/>
                  </a:lnTo>
                  <a:lnTo>
                    <a:pt x="22554591" y="2958084"/>
                  </a:lnTo>
                  <a:lnTo>
                    <a:pt x="0" y="2958084"/>
                  </a:lnTo>
                  <a:close/>
                </a:path>
              </a:pathLst>
            </a:custGeom>
            <a:blipFill>
              <a:blip r:embed="rId2">
                <a:alphaModFix amt="0"/>
              </a:blip>
              <a:stretch>
                <a:fillRect l="0" t="-111473" r="0" b="-85662"/>
              </a:stretch>
            </a:blipFill>
          </p:spPr>
        </p:sp>
        <p:sp>
          <p:nvSpPr>
            <p:cNvPr name="TextBox 19" id="19"/>
            <p:cNvSpPr txBox="true"/>
            <p:nvPr/>
          </p:nvSpPr>
          <p:spPr>
            <a:xfrm>
              <a:off x="0" y="0"/>
              <a:ext cx="22554590" cy="2958084"/>
            </a:xfrm>
            <a:prstGeom prst="rect">
              <a:avLst/>
            </a:prstGeom>
          </p:spPr>
          <p:txBody>
            <a:bodyPr anchor="ctr" rtlCol="false" tIns="0" lIns="0" bIns="0" rIns="0"/>
            <a:lstStyle/>
            <a:p>
              <a:pPr algn="ctr">
                <a:lnSpc>
                  <a:spcPts val="13679"/>
                </a:lnSpc>
              </a:pPr>
              <a:r>
                <a:rPr lang="en-US" sz="11400" spc="-300">
                  <a:solidFill>
                    <a:srgbClr val="1A1A1A"/>
                  </a:solidFill>
                  <a:latin typeface="TT Drugs"/>
                  <a:ea typeface="TT Drugs"/>
                  <a:cs typeface="TT Drugs"/>
                  <a:sym typeface="TT Drugs"/>
                </a:rPr>
                <a:t>Agenda</a:t>
              </a:r>
            </a:p>
          </p:txBody>
        </p:sp>
      </p:grpSp>
      <p:grpSp>
        <p:nvGrpSpPr>
          <p:cNvPr name="Group 20" id="20"/>
          <p:cNvGrpSpPr/>
          <p:nvPr/>
        </p:nvGrpSpPr>
        <p:grpSpPr>
          <a:xfrm rot="0">
            <a:off x="1783080" y="3566160"/>
            <a:ext cx="960120" cy="822960"/>
            <a:chOff x="0" y="0"/>
            <a:chExt cx="1280160" cy="1097280"/>
          </a:xfrm>
        </p:grpSpPr>
        <p:sp>
          <p:nvSpPr>
            <p:cNvPr name="Freeform 21" id="21"/>
            <p:cNvSpPr/>
            <p:nvPr/>
          </p:nvSpPr>
          <p:spPr>
            <a:xfrm flipH="false" flipV="false" rot="0">
              <a:off x="0" y="0"/>
              <a:ext cx="1280160" cy="1097280"/>
            </a:xfrm>
            <a:custGeom>
              <a:avLst/>
              <a:gdLst/>
              <a:ahLst/>
              <a:cxnLst/>
              <a:rect r="r" b="b" t="t" l="l"/>
              <a:pathLst>
                <a:path h="1097280" w="1280160">
                  <a:moveTo>
                    <a:pt x="0" y="0"/>
                  </a:moveTo>
                  <a:lnTo>
                    <a:pt x="1280160" y="0"/>
                  </a:lnTo>
                  <a:lnTo>
                    <a:pt x="1280160" y="1097280"/>
                  </a:lnTo>
                  <a:lnTo>
                    <a:pt x="0" y="1097280"/>
                  </a:lnTo>
                  <a:close/>
                </a:path>
              </a:pathLst>
            </a:custGeom>
            <a:blipFill>
              <a:blip r:embed="rId2">
                <a:alphaModFix amt="0"/>
              </a:blip>
              <a:stretch>
                <a:fillRect l="-59974" t="0" r="-59974" b="0"/>
              </a:stretch>
            </a:blipFill>
          </p:spPr>
        </p:sp>
        <p:sp>
          <p:nvSpPr>
            <p:cNvPr name="TextBox 22" id="22"/>
            <p:cNvSpPr txBox="true"/>
            <p:nvPr/>
          </p:nvSpPr>
          <p:spPr>
            <a:xfrm>
              <a:off x="0" y="-9525"/>
              <a:ext cx="1280160" cy="1106805"/>
            </a:xfrm>
            <a:prstGeom prst="rect">
              <a:avLst/>
            </a:prstGeom>
          </p:spPr>
          <p:txBody>
            <a:bodyPr anchor="ctr" rtlCol="false" tIns="0" lIns="0" bIns="0" rIns="0"/>
            <a:lstStyle/>
            <a:p>
              <a:pPr algn="l">
                <a:lnSpc>
                  <a:spcPts val="4680"/>
                </a:lnSpc>
              </a:pPr>
              <a:r>
                <a:rPr lang="en-US" sz="3900" i="true">
                  <a:solidFill>
                    <a:srgbClr val="8E5D40"/>
                  </a:solidFill>
                  <a:latin typeface="TT Drugs Italics"/>
                  <a:ea typeface="TT Drugs Italics"/>
                  <a:cs typeface="TT Drugs Italics"/>
                  <a:sym typeface="TT Drugs Italics"/>
                </a:rPr>
                <a:t>i.</a:t>
              </a:r>
            </a:p>
          </p:txBody>
        </p:sp>
      </p:grpSp>
      <p:grpSp>
        <p:nvGrpSpPr>
          <p:cNvPr name="Group 23" id="23"/>
          <p:cNvGrpSpPr/>
          <p:nvPr/>
        </p:nvGrpSpPr>
        <p:grpSpPr>
          <a:xfrm rot="0">
            <a:off x="2880360" y="3566160"/>
            <a:ext cx="4526280" cy="822960"/>
            <a:chOff x="0" y="0"/>
            <a:chExt cx="6035040" cy="1097280"/>
          </a:xfrm>
        </p:grpSpPr>
        <p:sp>
          <p:nvSpPr>
            <p:cNvPr name="Freeform 24" id="24"/>
            <p:cNvSpPr/>
            <p:nvPr/>
          </p:nvSpPr>
          <p:spPr>
            <a:xfrm flipH="false" flipV="false" rot="0">
              <a:off x="0" y="0"/>
              <a:ext cx="6035040" cy="1097280"/>
            </a:xfrm>
            <a:custGeom>
              <a:avLst/>
              <a:gdLst/>
              <a:ahLst/>
              <a:cxnLst/>
              <a:rect r="r" b="b" t="t" l="l"/>
              <a:pathLst>
                <a:path h="1097280" w="6035040">
                  <a:moveTo>
                    <a:pt x="0" y="0"/>
                  </a:moveTo>
                  <a:lnTo>
                    <a:pt x="6035040" y="0"/>
                  </a:lnTo>
                  <a:lnTo>
                    <a:pt x="6035040" y="1097280"/>
                  </a:lnTo>
                  <a:lnTo>
                    <a:pt x="0" y="1097280"/>
                  </a:lnTo>
                  <a:close/>
                </a:path>
              </a:pathLst>
            </a:custGeom>
            <a:blipFill>
              <a:blip r:embed="rId2">
                <a:alphaModFix amt="0"/>
              </a:blip>
              <a:stretch>
                <a:fillRect l="0" t="-57167" r="0" b="-57167"/>
              </a:stretch>
            </a:blipFill>
          </p:spPr>
        </p:sp>
        <p:sp>
          <p:nvSpPr>
            <p:cNvPr name="TextBox 25" id="25"/>
            <p:cNvSpPr txBox="true"/>
            <p:nvPr/>
          </p:nvSpPr>
          <p:spPr>
            <a:xfrm>
              <a:off x="0" y="0"/>
              <a:ext cx="6035040" cy="1097280"/>
            </a:xfrm>
            <a:prstGeom prst="rect">
              <a:avLst/>
            </a:prstGeom>
          </p:spPr>
          <p:txBody>
            <a:bodyPr anchor="ctr" rtlCol="false" tIns="0" lIns="0" bIns="0" rIns="0"/>
            <a:lstStyle/>
            <a:p>
              <a:pPr algn="l">
                <a:lnSpc>
                  <a:spcPts val="3960"/>
                </a:lnSpc>
              </a:pPr>
              <a:r>
                <a:rPr lang="en-US" sz="3300">
                  <a:solidFill>
                    <a:srgbClr val="1A1A1A"/>
                  </a:solidFill>
                  <a:latin typeface="TT Drugs"/>
                  <a:ea typeface="TT Drugs"/>
                  <a:cs typeface="TT Drugs"/>
                  <a:sym typeface="TT Drugs"/>
                </a:rPr>
                <a:t>Foundation</a:t>
              </a:r>
            </a:p>
          </p:txBody>
        </p:sp>
      </p:grpSp>
      <p:grpSp>
        <p:nvGrpSpPr>
          <p:cNvPr name="Group 26" id="26"/>
          <p:cNvGrpSpPr/>
          <p:nvPr/>
        </p:nvGrpSpPr>
        <p:grpSpPr>
          <a:xfrm rot="0">
            <a:off x="7543800" y="3566160"/>
            <a:ext cx="8915400" cy="822960"/>
            <a:chOff x="0" y="0"/>
            <a:chExt cx="11887200" cy="1097280"/>
          </a:xfrm>
        </p:grpSpPr>
        <p:sp>
          <p:nvSpPr>
            <p:cNvPr name="Freeform 27" id="27"/>
            <p:cNvSpPr/>
            <p:nvPr/>
          </p:nvSpPr>
          <p:spPr>
            <a:xfrm flipH="false" flipV="false" rot="0">
              <a:off x="0" y="0"/>
              <a:ext cx="11887200" cy="1097280"/>
            </a:xfrm>
            <a:custGeom>
              <a:avLst/>
              <a:gdLst/>
              <a:ahLst/>
              <a:cxnLst/>
              <a:rect r="r" b="b" t="t" l="l"/>
              <a:pathLst>
                <a:path h="1097280" w="11887200">
                  <a:moveTo>
                    <a:pt x="0" y="0"/>
                  </a:moveTo>
                  <a:lnTo>
                    <a:pt x="11887200" y="0"/>
                  </a:lnTo>
                  <a:lnTo>
                    <a:pt x="11887200" y="1097280"/>
                  </a:lnTo>
                  <a:lnTo>
                    <a:pt x="0" y="1097280"/>
                  </a:lnTo>
                  <a:close/>
                </a:path>
              </a:pathLst>
            </a:custGeom>
            <a:blipFill>
              <a:blip r:embed="rId2">
                <a:alphaModFix amt="0"/>
              </a:blip>
              <a:stretch>
                <a:fillRect l="0" t="-161087" r="0" b="-161087"/>
              </a:stretch>
            </a:blipFill>
          </p:spPr>
        </p:sp>
        <p:sp>
          <p:nvSpPr>
            <p:cNvPr name="TextBox 28" id="28"/>
            <p:cNvSpPr txBox="true"/>
            <p:nvPr/>
          </p:nvSpPr>
          <p:spPr>
            <a:xfrm>
              <a:off x="0" y="0"/>
              <a:ext cx="11887200" cy="1097280"/>
            </a:xfrm>
            <a:prstGeom prst="rect">
              <a:avLst/>
            </a:prstGeom>
          </p:spPr>
          <p:txBody>
            <a:bodyPr anchor="ctr" rtlCol="false" tIns="0" lIns="0" bIns="0" rIns="0"/>
            <a:lstStyle/>
            <a:p>
              <a:pPr algn="l">
                <a:lnSpc>
                  <a:spcPts val="1980"/>
                </a:lnSpc>
              </a:pPr>
              <a:r>
                <a:rPr lang="en-US" sz="1650" spc="75">
                  <a:solidFill>
                    <a:srgbClr val="4A4A4A"/>
                  </a:solidFill>
                  <a:latin typeface="TT Drugs"/>
                  <a:ea typeface="TT Drugs"/>
                  <a:cs typeface="TT Drugs"/>
                  <a:sym typeface="TT Drugs"/>
                </a:rPr>
                <a:t>Brand Purpose  ·  Brand Value  ·  Market  ·  Target Audience  ·  Psychographic Substrate</a:t>
              </a:r>
            </a:p>
          </p:txBody>
        </p:sp>
      </p:grpSp>
      <p:grpSp>
        <p:nvGrpSpPr>
          <p:cNvPr name="Group 29" id="29"/>
          <p:cNvGrpSpPr/>
          <p:nvPr/>
        </p:nvGrpSpPr>
        <p:grpSpPr>
          <a:xfrm rot="0">
            <a:off x="1778317" y="4521518"/>
            <a:ext cx="14685645" cy="9525"/>
            <a:chOff x="0" y="0"/>
            <a:chExt cx="19580860" cy="12700"/>
          </a:xfrm>
        </p:grpSpPr>
        <p:sp>
          <p:nvSpPr>
            <p:cNvPr name="Freeform 30" id="30"/>
            <p:cNvSpPr/>
            <p:nvPr/>
          </p:nvSpPr>
          <p:spPr>
            <a:xfrm flipH="false" flipV="false" rot="0">
              <a:off x="0" y="0"/>
              <a:ext cx="19580861" cy="12700"/>
            </a:xfrm>
            <a:custGeom>
              <a:avLst/>
              <a:gdLst/>
              <a:ahLst/>
              <a:cxnLst/>
              <a:rect r="r" b="b" t="t" l="l"/>
              <a:pathLst>
                <a:path h="12700" w="19580861">
                  <a:moveTo>
                    <a:pt x="0" y="0"/>
                  </a:moveTo>
                  <a:lnTo>
                    <a:pt x="19580861" y="12700"/>
                  </a:lnTo>
                </a:path>
              </a:pathLst>
            </a:custGeom>
            <a:blipFill>
              <a:blip r:embed="rId2">
                <a:alphaModFix amt="0"/>
              </a:blip>
              <a:stretch>
                <a:fillRect l="0" t="-29992032" r="0" b="-29992032"/>
              </a:stretch>
            </a:blipFill>
            <a:ln w="9525" cap="sq">
              <a:solidFill>
                <a:srgbClr val="B5B3AE"/>
              </a:solidFill>
              <a:prstDash val="solid"/>
              <a:miter/>
            </a:ln>
          </p:spPr>
        </p:sp>
      </p:grpSp>
      <p:grpSp>
        <p:nvGrpSpPr>
          <p:cNvPr name="Group 31" id="31"/>
          <p:cNvGrpSpPr/>
          <p:nvPr/>
        </p:nvGrpSpPr>
        <p:grpSpPr>
          <a:xfrm rot="0">
            <a:off x="1783080" y="4732020"/>
            <a:ext cx="960120" cy="822960"/>
            <a:chOff x="0" y="0"/>
            <a:chExt cx="1280160" cy="1097280"/>
          </a:xfrm>
        </p:grpSpPr>
        <p:sp>
          <p:nvSpPr>
            <p:cNvPr name="Freeform 32" id="32"/>
            <p:cNvSpPr/>
            <p:nvPr/>
          </p:nvSpPr>
          <p:spPr>
            <a:xfrm flipH="false" flipV="false" rot="0">
              <a:off x="0" y="0"/>
              <a:ext cx="1280160" cy="1097280"/>
            </a:xfrm>
            <a:custGeom>
              <a:avLst/>
              <a:gdLst/>
              <a:ahLst/>
              <a:cxnLst/>
              <a:rect r="r" b="b" t="t" l="l"/>
              <a:pathLst>
                <a:path h="1097280" w="1280160">
                  <a:moveTo>
                    <a:pt x="0" y="0"/>
                  </a:moveTo>
                  <a:lnTo>
                    <a:pt x="1280160" y="0"/>
                  </a:lnTo>
                  <a:lnTo>
                    <a:pt x="1280160" y="1097280"/>
                  </a:lnTo>
                  <a:lnTo>
                    <a:pt x="0" y="1097280"/>
                  </a:lnTo>
                  <a:close/>
                </a:path>
              </a:pathLst>
            </a:custGeom>
            <a:blipFill>
              <a:blip r:embed="rId2">
                <a:alphaModFix amt="0"/>
              </a:blip>
              <a:stretch>
                <a:fillRect l="-59974" t="0" r="-59974" b="0"/>
              </a:stretch>
            </a:blipFill>
          </p:spPr>
        </p:sp>
        <p:sp>
          <p:nvSpPr>
            <p:cNvPr name="TextBox 33" id="33"/>
            <p:cNvSpPr txBox="true"/>
            <p:nvPr/>
          </p:nvSpPr>
          <p:spPr>
            <a:xfrm>
              <a:off x="0" y="-9525"/>
              <a:ext cx="1280160" cy="1106805"/>
            </a:xfrm>
            <a:prstGeom prst="rect">
              <a:avLst/>
            </a:prstGeom>
          </p:spPr>
          <p:txBody>
            <a:bodyPr anchor="ctr" rtlCol="false" tIns="0" lIns="0" bIns="0" rIns="0"/>
            <a:lstStyle/>
            <a:p>
              <a:pPr algn="l">
                <a:lnSpc>
                  <a:spcPts val="4680"/>
                </a:lnSpc>
              </a:pPr>
              <a:r>
                <a:rPr lang="en-US" sz="3900" i="true">
                  <a:solidFill>
                    <a:srgbClr val="8E5D40"/>
                  </a:solidFill>
                  <a:latin typeface="TT Drugs Italics"/>
                  <a:ea typeface="TT Drugs Italics"/>
                  <a:cs typeface="TT Drugs Italics"/>
                  <a:sym typeface="TT Drugs Italics"/>
                </a:rPr>
                <a:t>ii.</a:t>
              </a:r>
            </a:p>
          </p:txBody>
        </p:sp>
      </p:grpSp>
      <p:grpSp>
        <p:nvGrpSpPr>
          <p:cNvPr name="Group 34" id="34"/>
          <p:cNvGrpSpPr/>
          <p:nvPr/>
        </p:nvGrpSpPr>
        <p:grpSpPr>
          <a:xfrm rot="0">
            <a:off x="2880360" y="4732020"/>
            <a:ext cx="4526280" cy="822960"/>
            <a:chOff x="0" y="0"/>
            <a:chExt cx="6035040" cy="1097280"/>
          </a:xfrm>
        </p:grpSpPr>
        <p:sp>
          <p:nvSpPr>
            <p:cNvPr name="Freeform 35" id="35"/>
            <p:cNvSpPr/>
            <p:nvPr/>
          </p:nvSpPr>
          <p:spPr>
            <a:xfrm flipH="false" flipV="false" rot="0">
              <a:off x="0" y="0"/>
              <a:ext cx="6035040" cy="1097280"/>
            </a:xfrm>
            <a:custGeom>
              <a:avLst/>
              <a:gdLst/>
              <a:ahLst/>
              <a:cxnLst/>
              <a:rect r="r" b="b" t="t" l="l"/>
              <a:pathLst>
                <a:path h="1097280" w="6035040">
                  <a:moveTo>
                    <a:pt x="0" y="0"/>
                  </a:moveTo>
                  <a:lnTo>
                    <a:pt x="6035040" y="0"/>
                  </a:lnTo>
                  <a:lnTo>
                    <a:pt x="6035040" y="1097280"/>
                  </a:lnTo>
                  <a:lnTo>
                    <a:pt x="0" y="1097280"/>
                  </a:lnTo>
                  <a:close/>
                </a:path>
              </a:pathLst>
            </a:custGeom>
            <a:blipFill>
              <a:blip r:embed="rId2">
                <a:alphaModFix amt="0"/>
              </a:blip>
              <a:stretch>
                <a:fillRect l="0" t="-57167" r="0" b="-57167"/>
              </a:stretch>
            </a:blipFill>
          </p:spPr>
        </p:sp>
        <p:sp>
          <p:nvSpPr>
            <p:cNvPr name="TextBox 36" id="36"/>
            <p:cNvSpPr txBox="true"/>
            <p:nvPr/>
          </p:nvSpPr>
          <p:spPr>
            <a:xfrm>
              <a:off x="0" y="0"/>
              <a:ext cx="6035040" cy="1097280"/>
            </a:xfrm>
            <a:prstGeom prst="rect">
              <a:avLst/>
            </a:prstGeom>
          </p:spPr>
          <p:txBody>
            <a:bodyPr anchor="ctr" rtlCol="false" tIns="0" lIns="0" bIns="0" rIns="0"/>
            <a:lstStyle/>
            <a:p>
              <a:pPr algn="l">
                <a:lnSpc>
                  <a:spcPts val="3960"/>
                </a:lnSpc>
              </a:pPr>
              <a:r>
                <a:rPr lang="en-US" sz="3300">
                  <a:solidFill>
                    <a:srgbClr val="1A1A1A"/>
                  </a:solidFill>
                  <a:latin typeface="TT Drugs"/>
                  <a:ea typeface="TT Drugs"/>
                  <a:cs typeface="TT Drugs"/>
                  <a:sym typeface="TT Drugs"/>
                </a:rPr>
                <a:t>Position &amp; Voice</a:t>
              </a:r>
            </a:p>
          </p:txBody>
        </p:sp>
      </p:grpSp>
      <p:grpSp>
        <p:nvGrpSpPr>
          <p:cNvPr name="Group 37" id="37"/>
          <p:cNvGrpSpPr/>
          <p:nvPr/>
        </p:nvGrpSpPr>
        <p:grpSpPr>
          <a:xfrm rot="0">
            <a:off x="7543800" y="4732020"/>
            <a:ext cx="8915400" cy="822960"/>
            <a:chOff x="0" y="0"/>
            <a:chExt cx="11887200" cy="1097280"/>
          </a:xfrm>
        </p:grpSpPr>
        <p:sp>
          <p:nvSpPr>
            <p:cNvPr name="Freeform 38" id="38"/>
            <p:cNvSpPr/>
            <p:nvPr/>
          </p:nvSpPr>
          <p:spPr>
            <a:xfrm flipH="false" flipV="false" rot="0">
              <a:off x="0" y="0"/>
              <a:ext cx="11887200" cy="1097280"/>
            </a:xfrm>
            <a:custGeom>
              <a:avLst/>
              <a:gdLst/>
              <a:ahLst/>
              <a:cxnLst/>
              <a:rect r="r" b="b" t="t" l="l"/>
              <a:pathLst>
                <a:path h="1097280" w="11887200">
                  <a:moveTo>
                    <a:pt x="0" y="0"/>
                  </a:moveTo>
                  <a:lnTo>
                    <a:pt x="11887200" y="0"/>
                  </a:lnTo>
                  <a:lnTo>
                    <a:pt x="11887200" y="1097280"/>
                  </a:lnTo>
                  <a:lnTo>
                    <a:pt x="0" y="1097280"/>
                  </a:lnTo>
                  <a:close/>
                </a:path>
              </a:pathLst>
            </a:custGeom>
            <a:blipFill>
              <a:blip r:embed="rId2">
                <a:alphaModFix amt="0"/>
              </a:blip>
              <a:stretch>
                <a:fillRect l="0" t="-161087" r="0" b="-161087"/>
              </a:stretch>
            </a:blipFill>
          </p:spPr>
        </p:sp>
        <p:sp>
          <p:nvSpPr>
            <p:cNvPr name="TextBox 39" id="39"/>
            <p:cNvSpPr txBox="true"/>
            <p:nvPr/>
          </p:nvSpPr>
          <p:spPr>
            <a:xfrm>
              <a:off x="0" y="0"/>
              <a:ext cx="11887200" cy="1097280"/>
            </a:xfrm>
            <a:prstGeom prst="rect">
              <a:avLst/>
            </a:prstGeom>
          </p:spPr>
          <p:txBody>
            <a:bodyPr anchor="ctr" rtlCol="false" tIns="0" lIns="0" bIns="0" rIns="0"/>
            <a:lstStyle/>
            <a:p>
              <a:pPr algn="l">
                <a:lnSpc>
                  <a:spcPts val="1980"/>
                </a:lnSpc>
              </a:pPr>
              <a:r>
                <a:rPr lang="en-US" sz="1650" spc="75">
                  <a:solidFill>
                    <a:srgbClr val="4A4A4A"/>
                  </a:solidFill>
                  <a:latin typeface="TT Drugs"/>
                  <a:ea typeface="TT Drugs"/>
                  <a:cs typeface="TT Drugs"/>
                  <a:sym typeface="TT Drugs"/>
                </a:rPr>
                <a:t>Brand Positioning  ·  The UVP  ·  Brand Archetype  ·  Brand Personality  ·  Voice &amp; Tone</a:t>
              </a:r>
            </a:p>
          </p:txBody>
        </p:sp>
      </p:grpSp>
      <p:grpSp>
        <p:nvGrpSpPr>
          <p:cNvPr name="Group 40" id="40"/>
          <p:cNvGrpSpPr/>
          <p:nvPr/>
        </p:nvGrpSpPr>
        <p:grpSpPr>
          <a:xfrm rot="0">
            <a:off x="1778317" y="5687378"/>
            <a:ext cx="14685645" cy="9525"/>
            <a:chOff x="0" y="0"/>
            <a:chExt cx="19580860" cy="12700"/>
          </a:xfrm>
        </p:grpSpPr>
        <p:sp>
          <p:nvSpPr>
            <p:cNvPr name="Freeform 41" id="41"/>
            <p:cNvSpPr/>
            <p:nvPr/>
          </p:nvSpPr>
          <p:spPr>
            <a:xfrm flipH="false" flipV="false" rot="0">
              <a:off x="0" y="0"/>
              <a:ext cx="19580861" cy="12700"/>
            </a:xfrm>
            <a:custGeom>
              <a:avLst/>
              <a:gdLst/>
              <a:ahLst/>
              <a:cxnLst/>
              <a:rect r="r" b="b" t="t" l="l"/>
              <a:pathLst>
                <a:path h="12700" w="19580861">
                  <a:moveTo>
                    <a:pt x="0" y="0"/>
                  </a:moveTo>
                  <a:lnTo>
                    <a:pt x="19580861" y="12700"/>
                  </a:lnTo>
                </a:path>
              </a:pathLst>
            </a:custGeom>
            <a:blipFill>
              <a:blip r:embed="rId2">
                <a:alphaModFix amt="0"/>
              </a:blip>
              <a:stretch>
                <a:fillRect l="0" t="-29992032" r="0" b="-29992032"/>
              </a:stretch>
            </a:blipFill>
            <a:ln w="9525" cap="sq">
              <a:solidFill>
                <a:srgbClr val="B5B3AE"/>
              </a:solidFill>
              <a:prstDash val="solid"/>
              <a:miter/>
            </a:ln>
          </p:spPr>
        </p:sp>
      </p:grpSp>
      <p:grpSp>
        <p:nvGrpSpPr>
          <p:cNvPr name="Group 42" id="42"/>
          <p:cNvGrpSpPr/>
          <p:nvPr/>
        </p:nvGrpSpPr>
        <p:grpSpPr>
          <a:xfrm rot="0">
            <a:off x="1783080" y="5897880"/>
            <a:ext cx="960120" cy="822960"/>
            <a:chOff x="0" y="0"/>
            <a:chExt cx="1280160" cy="1097280"/>
          </a:xfrm>
        </p:grpSpPr>
        <p:sp>
          <p:nvSpPr>
            <p:cNvPr name="Freeform 43" id="43"/>
            <p:cNvSpPr/>
            <p:nvPr/>
          </p:nvSpPr>
          <p:spPr>
            <a:xfrm flipH="false" flipV="false" rot="0">
              <a:off x="0" y="0"/>
              <a:ext cx="1280160" cy="1097280"/>
            </a:xfrm>
            <a:custGeom>
              <a:avLst/>
              <a:gdLst/>
              <a:ahLst/>
              <a:cxnLst/>
              <a:rect r="r" b="b" t="t" l="l"/>
              <a:pathLst>
                <a:path h="1097280" w="1280160">
                  <a:moveTo>
                    <a:pt x="0" y="0"/>
                  </a:moveTo>
                  <a:lnTo>
                    <a:pt x="1280160" y="0"/>
                  </a:lnTo>
                  <a:lnTo>
                    <a:pt x="1280160" y="1097280"/>
                  </a:lnTo>
                  <a:lnTo>
                    <a:pt x="0" y="1097280"/>
                  </a:lnTo>
                  <a:close/>
                </a:path>
              </a:pathLst>
            </a:custGeom>
            <a:blipFill>
              <a:blip r:embed="rId2">
                <a:alphaModFix amt="0"/>
              </a:blip>
              <a:stretch>
                <a:fillRect l="-59974" t="0" r="-59974" b="0"/>
              </a:stretch>
            </a:blipFill>
          </p:spPr>
        </p:sp>
        <p:sp>
          <p:nvSpPr>
            <p:cNvPr name="TextBox 44" id="44"/>
            <p:cNvSpPr txBox="true"/>
            <p:nvPr/>
          </p:nvSpPr>
          <p:spPr>
            <a:xfrm>
              <a:off x="0" y="-9525"/>
              <a:ext cx="1280160" cy="1106805"/>
            </a:xfrm>
            <a:prstGeom prst="rect">
              <a:avLst/>
            </a:prstGeom>
          </p:spPr>
          <p:txBody>
            <a:bodyPr anchor="ctr" rtlCol="false" tIns="0" lIns="0" bIns="0" rIns="0"/>
            <a:lstStyle/>
            <a:p>
              <a:pPr algn="l">
                <a:lnSpc>
                  <a:spcPts val="4680"/>
                </a:lnSpc>
              </a:pPr>
              <a:r>
                <a:rPr lang="en-US" sz="3900" i="true">
                  <a:solidFill>
                    <a:srgbClr val="8E5D40"/>
                  </a:solidFill>
                  <a:latin typeface="TT Drugs Italics"/>
                  <a:ea typeface="TT Drugs Italics"/>
                  <a:cs typeface="TT Drugs Italics"/>
                  <a:sym typeface="TT Drugs Italics"/>
                </a:rPr>
                <a:t>iii.</a:t>
              </a:r>
            </a:p>
          </p:txBody>
        </p:sp>
      </p:grpSp>
      <p:grpSp>
        <p:nvGrpSpPr>
          <p:cNvPr name="Group 45" id="45"/>
          <p:cNvGrpSpPr/>
          <p:nvPr/>
        </p:nvGrpSpPr>
        <p:grpSpPr>
          <a:xfrm rot="0">
            <a:off x="2880360" y="5897880"/>
            <a:ext cx="4526280" cy="822960"/>
            <a:chOff x="0" y="0"/>
            <a:chExt cx="6035040" cy="1097280"/>
          </a:xfrm>
        </p:grpSpPr>
        <p:sp>
          <p:nvSpPr>
            <p:cNvPr name="Freeform 46" id="46"/>
            <p:cNvSpPr/>
            <p:nvPr/>
          </p:nvSpPr>
          <p:spPr>
            <a:xfrm flipH="false" flipV="false" rot="0">
              <a:off x="0" y="0"/>
              <a:ext cx="6035040" cy="1097280"/>
            </a:xfrm>
            <a:custGeom>
              <a:avLst/>
              <a:gdLst/>
              <a:ahLst/>
              <a:cxnLst/>
              <a:rect r="r" b="b" t="t" l="l"/>
              <a:pathLst>
                <a:path h="1097280" w="6035040">
                  <a:moveTo>
                    <a:pt x="0" y="0"/>
                  </a:moveTo>
                  <a:lnTo>
                    <a:pt x="6035040" y="0"/>
                  </a:lnTo>
                  <a:lnTo>
                    <a:pt x="6035040" y="1097280"/>
                  </a:lnTo>
                  <a:lnTo>
                    <a:pt x="0" y="1097280"/>
                  </a:lnTo>
                  <a:close/>
                </a:path>
              </a:pathLst>
            </a:custGeom>
            <a:blipFill>
              <a:blip r:embed="rId2">
                <a:alphaModFix amt="0"/>
              </a:blip>
              <a:stretch>
                <a:fillRect l="0" t="-57167" r="0" b="-57167"/>
              </a:stretch>
            </a:blipFill>
          </p:spPr>
        </p:sp>
        <p:sp>
          <p:nvSpPr>
            <p:cNvPr name="TextBox 47" id="47"/>
            <p:cNvSpPr txBox="true"/>
            <p:nvPr/>
          </p:nvSpPr>
          <p:spPr>
            <a:xfrm>
              <a:off x="0" y="0"/>
              <a:ext cx="6035040" cy="1097280"/>
            </a:xfrm>
            <a:prstGeom prst="rect">
              <a:avLst/>
            </a:prstGeom>
          </p:spPr>
          <p:txBody>
            <a:bodyPr anchor="ctr" rtlCol="false" tIns="0" lIns="0" bIns="0" rIns="0"/>
            <a:lstStyle/>
            <a:p>
              <a:pPr algn="l">
                <a:lnSpc>
                  <a:spcPts val="3960"/>
                </a:lnSpc>
              </a:pPr>
              <a:r>
                <a:rPr lang="en-US" sz="3300">
                  <a:solidFill>
                    <a:srgbClr val="1A1A1A"/>
                  </a:solidFill>
                  <a:latin typeface="TT Drugs"/>
                  <a:ea typeface="TT Drugs"/>
                  <a:cs typeface="TT Drugs"/>
                  <a:sym typeface="TT Drugs"/>
                </a:rPr>
                <a:t>Messaging &amp; Values</a:t>
              </a:r>
            </a:p>
          </p:txBody>
        </p:sp>
      </p:grpSp>
      <p:grpSp>
        <p:nvGrpSpPr>
          <p:cNvPr name="Group 48" id="48"/>
          <p:cNvGrpSpPr/>
          <p:nvPr/>
        </p:nvGrpSpPr>
        <p:grpSpPr>
          <a:xfrm rot="0">
            <a:off x="7543800" y="5897880"/>
            <a:ext cx="8915400" cy="822960"/>
            <a:chOff x="0" y="0"/>
            <a:chExt cx="11887200" cy="1097280"/>
          </a:xfrm>
        </p:grpSpPr>
        <p:sp>
          <p:nvSpPr>
            <p:cNvPr name="Freeform 49" id="49"/>
            <p:cNvSpPr/>
            <p:nvPr/>
          </p:nvSpPr>
          <p:spPr>
            <a:xfrm flipH="false" flipV="false" rot="0">
              <a:off x="0" y="0"/>
              <a:ext cx="11887200" cy="1097280"/>
            </a:xfrm>
            <a:custGeom>
              <a:avLst/>
              <a:gdLst/>
              <a:ahLst/>
              <a:cxnLst/>
              <a:rect r="r" b="b" t="t" l="l"/>
              <a:pathLst>
                <a:path h="1097280" w="11887200">
                  <a:moveTo>
                    <a:pt x="0" y="0"/>
                  </a:moveTo>
                  <a:lnTo>
                    <a:pt x="11887200" y="0"/>
                  </a:lnTo>
                  <a:lnTo>
                    <a:pt x="11887200" y="1097280"/>
                  </a:lnTo>
                  <a:lnTo>
                    <a:pt x="0" y="1097280"/>
                  </a:lnTo>
                  <a:close/>
                </a:path>
              </a:pathLst>
            </a:custGeom>
            <a:blipFill>
              <a:blip r:embed="rId2">
                <a:alphaModFix amt="0"/>
              </a:blip>
              <a:stretch>
                <a:fillRect l="0" t="-161087" r="0" b="-161087"/>
              </a:stretch>
            </a:blipFill>
          </p:spPr>
        </p:sp>
        <p:sp>
          <p:nvSpPr>
            <p:cNvPr name="TextBox 50" id="50"/>
            <p:cNvSpPr txBox="true"/>
            <p:nvPr/>
          </p:nvSpPr>
          <p:spPr>
            <a:xfrm>
              <a:off x="0" y="0"/>
              <a:ext cx="11887200" cy="1097280"/>
            </a:xfrm>
            <a:prstGeom prst="rect">
              <a:avLst/>
            </a:prstGeom>
          </p:spPr>
          <p:txBody>
            <a:bodyPr anchor="ctr" rtlCol="false" tIns="0" lIns="0" bIns="0" rIns="0"/>
            <a:lstStyle/>
            <a:p>
              <a:pPr algn="l">
                <a:lnSpc>
                  <a:spcPts val="1980"/>
                </a:lnSpc>
              </a:pPr>
              <a:r>
                <a:rPr lang="en-US" sz="1650" spc="75">
                  <a:solidFill>
                    <a:srgbClr val="4A4A4A"/>
                  </a:solidFill>
                  <a:latin typeface="TT Drugs"/>
                  <a:ea typeface="TT Drugs"/>
                  <a:cs typeface="TT Drugs"/>
                  <a:sym typeface="TT Drugs"/>
                </a:rPr>
                <a:t>Tagline Hierarchy  ·  Brand Story  ·  Brand Values  ·  Content Pillars  ·  Funnel Strategy</a:t>
              </a:r>
            </a:p>
          </p:txBody>
        </p:sp>
      </p:grpSp>
      <p:grpSp>
        <p:nvGrpSpPr>
          <p:cNvPr name="Group 51" id="51"/>
          <p:cNvGrpSpPr/>
          <p:nvPr/>
        </p:nvGrpSpPr>
        <p:grpSpPr>
          <a:xfrm rot="0">
            <a:off x="1778317" y="6853238"/>
            <a:ext cx="14685645" cy="9525"/>
            <a:chOff x="0" y="0"/>
            <a:chExt cx="19580860" cy="12700"/>
          </a:xfrm>
        </p:grpSpPr>
        <p:sp>
          <p:nvSpPr>
            <p:cNvPr name="Freeform 52" id="52"/>
            <p:cNvSpPr/>
            <p:nvPr/>
          </p:nvSpPr>
          <p:spPr>
            <a:xfrm flipH="false" flipV="false" rot="0">
              <a:off x="0" y="0"/>
              <a:ext cx="19580861" cy="12700"/>
            </a:xfrm>
            <a:custGeom>
              <a:avLst/>
              <a:gdLst/>
              <a:ahLst/>
              <a:cxnLst/>
              <a:rect r="r" b="b" t="t" l="l"/>
              <a:pathLst>
                <a:path h="12700" w="19580861">
                  <a:moveTo>
                    <a:pt x="0" y="0"/>
                  </a:moveTo>
                  <a:lnTo>
                    <a:pt x="19580861" y="12700"/>
                  </a:lnTo>
                </a:path>
              </a:pathLst>
            </a:custGeom>
            <a:blipFill>
              <a:blip r:embed="rId2">
                <a:alphaModFix amt="0"/>
              </a:blip>
              <a:stretch>
                <a:fillRect l="0" t="-29992032" r="0" b="-29992032"/>
              </a:stretch>
            </a:blipFill>
            <a:ln w="9525" cap="sq">
              <a:solidFill>
                <a:srgbClr val="B5B3AE"/>
              </a:solidFill>
              <a:prstDash val="solid"/>
              <a:miter/>
            </a:ln>
          </p:spPr>
        </p:sp>
      </p:grpSp>
      <p:grpSp>
        <p:nvGrpSpPr>
          <p:cNvPr name="Group 53" id="53"/>
          <p:cNvGrpSpPr/>
          <p:nvPr/>
        </p:nvGrpSpPr>
        <p:grpSpPr>
          <a:xfrm rot="0">
            <a:off x="1783080" y="7063740"/>
            <a:ext cx="960120" cy="822960"/>
            <a:chOff x="0" y="0"/>
            <a:chExt cx="1280160" cy="1097280"/>
          </a:xfrm>
        </p:grpSpPr>
        <p:sp>
          <p:nvSpPr>
            <p:cNvPr name="Freeform 54" id="54"/>
            <p:cNvSpPr/>
            <p:nvPr/>
          </p:nvSpPr>
          <p:spPr>
            <a:xfrm flipH="false" flipV="false" rot="0">
              <a:off x="0" y="0"/>
              <a:ext cx="1280160" cy="1097280"/>
            </a:xfrm>
            <a:custGeom>
              <a:avLst/>
              <a:gdLst/>
              <a:ahLst/>
              <a:cxnLst/>
              <a:rect r="r" b="b" t="t" l="l"/>
              <a:pathLst>
                <a:path h="1097280" w="1280160">
                  <a:moveTo>
                    <a:pt x="0" y="0"/>
                  </a:moveTo>
                  <a:lnTo>
                    <a:pt x="1280160" y="0"/>
                  </a:lnTo>
                  <a:lnTo>
                    <a:pt x="1280160" y="1097280"/>
                  </a:lnTo>
                  <a:lnTo>
                    <a:pt x="0" y="1097280"/>
                  </a:lnTo>
                  <a:close/>
                </a:path>
              </a:pathLst>
            </a:custGeom>
            <a:blipFill>
              <a:blip r:embed="rId2">
                <a:alphaModFix amt="0"/>
              </a:blip>
              <a:stretch>
                <a:fillRect l="-59974" t="0" r="-59974" b="0"/>
              </a:stretch>
            </a:blipFill>
          </p:spPr>
        </p:sp>
        <p:sp>
          <p:nvSpPr>
            <p:cNvPr name="TextBox 55" id="55"/>
            <p:cNvSpPr txBox="true"/>
            <p:nvPr/>
          </p:nvSpPr>
          <p:spPr>
            <a:xfrm>
              <a:off x="0" y="-9525"/>
              <a:ext cx="1280160" cy="1106805"/>
            </a:xfrm>
            <a:prstGeom prst="rect">
              <a:avLst/>
            </a:prstGeom>
          </p:spPr>
          <p:txBody>
            <a:bodyPr anchor="ctr" rtlCol="false" tIns="0" lIns="0" bIns="0" rIns="0"/>
            <a:lstStyle/>
            <a:p>
              <a:pPr algn="l">
                <a:lnSpc>
                  <a:spcPts val="4680"/>
                </a:lnSpc>
              </a:pPr>
              <a:r>
                <a:rPr lang="en-US" sz="3900" i="true">
                  <a:solidFill>
                    <a:srgbClr val="8E5D40"/>
                  </a:solidFill>
                  <a:latin typeface="TT Drugs Italics"/>
                  <a:ea typeface="TT Drugs Italics"/>
                  <a:cs typeface="TT Drugs Italics"/>
                  <a:sym typeface="TT Drugs Italics"/>
                </a:rPr>
                <a:t>iv.</a:t>
              </a:r>
            </a:p>
          </p:txBody>
        </p:sp>
      </p:grpSp>
      <p:grpSp>
        <p:nvGrpSpPr>
          <p:cNvPr name="Group 56" id="56"/>
          <p:cNvGrpSpPr/>
          <p:nvPr/>
        </p:nvGrpSpPr>
        <p:grpSpPr>
          <a:xfrm rot="0">
            <a:off x="2880360" y="7063740"/>
            <a:ext cx="4526280" cy="822960"/>
            <a:chOff x="0" y="0"/>
            <a:chExt cx="6035040" cy="1097280"/>
          </a:xfrm>
        </p:grpSpPr>
        <p:sp>
          <p:nvSpPr>
            <p:cNvPr name="Freeform 57" id="57"/>
            <p:cNvSpPr/>
            <p:nvPr/>
          </p:nvSpPr>
          <p:spPr>
            <a:xfrm flipH="false" flipV="false" rot="0">
              <a:off x="0" y="0"/>
              <a:ext cx="6035040" cy="1097280"/>
            </a:xfrm>
            <a:custGeom>
              <a:avLst/>
              <a:gdLst/>
              <a:ahLst/>
              <a:cxnLst/>
              <a:rect r="r" b="b" t="t" l="l"/>
              <a:pathLst>
                <a:path h="1097280" w="6035040">
                  <a:moveTo>
                    <a:pt x="0" y="0"/>
                  </a:moveTo>
                  <a:lnTo>
                    <a:pt x="6035040" y="0"/>
                  </a:lnTo>
                  <a:lnTo>
                    <a:pt x="6035040" y="1097280"/>
                  </a:lnTo>
                  <a:lnTo>
                    <a:pt x="0" y="1097280"/>
                  </a:lnTo>
                  <a:close/>
                </a:path>
              </a:pathLst>
            </a:custGeom>
            <a:blipFill>
              <a:blip r:embed="rId2">
                <a:alphaModFix amt="0"/>
              </a:blip>
              <a:stretch>
                <a:fillRect l="0" t="-57167" r="0" b="-57167"/>
              </a:stretch>
            </a:blipFill>
          </p:spPr>
        </p:sp>
        <p:sp>
          <p:nvSpPr>
            <p:cNvPr name="TextBox 58" id="58"/>
            <p:cNvSpPr txBox="true"/>
            <p:nvPr/>
          </p:nvSpPr>
          <p:spPr>
            <a:xfrm>
              <a:off x="0" y="0"/>
              <a:ext cx="6035040" cy="1097280"/>
            </a:xfrm>
            <a:prstGeom prst="rect">
              <a:avLst/>
            </a:prstGeom>
          </p:spPr>
          <p:txBody>
            <a:bodyPr anchor="ctr" rtlCol="false" tIns="0" lIns="0" bIns="0" rIns="0"/>
            <a:lstStyle/>
            <a:p>
              <a:pPr algn="l">
                <a:lnSpc>
                  <a:spcPts val="3960"/>
                </a:lnSpc>
              </a:pPr>
              <a:r>
                <a:rPr lang="en-US" sz="3300">
                  <a:solidFill>
                    <a:srgbClr val="1A1A1A"/>
                  </a:solidFill>
                  <a:latin typeface="TT Drugs"/>
                  <a:ea typeface="TT Drugs"/>
                  <a:cs typeface="TT Drugs"/>
                  <a:sym typeface="TT Drugs"/>
                </a:rPr>
                <a:t>Execution</a:t>
              </a:r>
            </a:p>
          </p:txBody>
        </p:sp>
      </p:grpSp>
      <p:grpSp>
        <p:nvGrpSpPr>
          <p:cNvPr name="Group 59" id="59"/>
          <p:cNvGrpSpPr/>
          <p:nvPr/>
        </p:nvGrpSpPr>
        <p:grpSpPr>
          <a:xfrm rot="0">
            <a:off x="7543800" y="7063740"/>
            <a:ext cx="8915400" cy="822960"/>
            <a:chOff x="0" y="0"/>
            <a:chExt cx="11887200" cy="1097280"/>
          </a:xfrm>
        </p:grpSpPr>
        <p:sp>
          <p:nvSpPr>
            <p:cNvPr name="Freeform 60" id="60"/>
            <p:cNvSpPr/>
            <p:nvPr/>
          </p:nvSpPr>
          <p:spPr>
            <a:xfrm flipH="false" flipV="false" rot="0">
              <a:off x="0" y="0"/>
              <a:ext cx="11887200" cy="1097280"/>
            </a:xfrm>
            <a:custGeom>
              <a:avLst/>
              <a:gdLst/>
              <a:ahLst/>
              <a:cxnLst/>
              <a:rect r="r" b="b" t="t" l="l"/>
              <a:pathLst>
                <a:path h="1097280" w="11887200">
                  <a:moveTo>
                    <a:pt x="0" y="0"/>
                  </a:moveTo>
                  <a:lnTo>
                    <a:pt x="11887200" y="0"/>
                  </a:lnTo>
                  <a:lnTo>
                    <a:pt x="11887200" y="1097280"/>
                  </a:lnTo>
                  <a:lnTo>
                    <a:pt x="0" y="1097280"/>
                  </a:lnTo>
                  <a:close/>
                </a:path>
              </a:pathLst>
            </a:custGeom>
            <a:blipFill>
              <a:blip r:embed="rId2">
                <a:alphaModFix amt="0"/>
              </a:blip>
              <a:stretch>
                <a:fillRect l="0" t="-161087" r="0" b="-161087"/>
              </a:stretch>
            </a:blipFill>
          </p:spPr>
        </p:sp>
        <p:sp>
          <p:nvSpPr>
            <p:cNvPr name="TextBox 61" id="61"/>
            <p:cNvSpPr txBox="true"/>
            <p:nvPr/>
          </p:nvSpPr>
          <p:spPr>
            <a:xfrm>
              <a:off x="0" y="0"/>
              <a:ext cx="11887200" cy="1097280"/>
            </a:xfrm>
            <a:prstGeom prst="rect">
              <a:avLst/>
            </a:prstGeom>
          </p:spPr>
          <p:txBody>
            <a:bodyPr anchor="ctr" rtlCol="false" tIns="0" lIns="0" bIns="0" rIns="0"/>
            <a:lstStyle/>
            <a:p>
              <a:pPr algn="l">
                <a:lnSpc>
                  <a:spcPts val="1980"/>
                </a:lnSpc>
              </a:pPr>
              <a:r>
                <a:rPr lang="en-US" sz="1650" spc="75">
                  <a:solidFill>
                    <a:srgbClr val="4A4A4A"/>
                  </a:solidFill>
                  <a:latin typeface="TT Drugs"/>
                  <a:ea typeface="TT Drugs"/>
                  <a:cs typeface="TT Drugs"/>
                  <a:sym typeface="TT Drugs"/>
                </a:rPr>
                <a:t>Pre-Opening Campaign  ·  The Arrivals  ·  Visual Direction  ·  Marketing Channels  ·  Marketing Structure  ·  Success Metrics</a:t>
              </a:r>
            </a:p>
          </p:txBody>
        </p:sp>
      </p:grpSp>
      <p:grpSp>
        <p:nvGrpSpPr>
          <p:cNvPr name="Group 62" id="62"/>
          <p:cNvGrpSpPr/>
          <p:nvPr/>
        </p:nvGrpSpPr>
        <p:grpSpPr>
          <a:xfrm rot="0">
            <a:off x="1778317" y="8019097"/>
            <a:ext cx="14685645" cy="9525"/>
            <a:chOff x="0" y="0"/>
            <a:chExt cx="19580860" cy="12700"/>
          </a:xfrm>
        </p:grpSpPr>
        <p:sp>
          <p:nvSpPr>
            <p:cNvPr name="Freeform 63" id="63"/>
            <p:cNvSpPr/>
            <p:nvPr/>
          </p:nvSpPr>
          <p:spPr>
            <a:xfrm flipH="false" flipV="false" rot="0">
              <a:off x="0" y="0"/>
              <a:ext cx="19580861" cy="12700"/>
            </a:xfrm>
            <a:custGeom>
              <a:avLst/>
              <a:gdLst/>
              <a:ahLst/>
              <a:cxnLst/>
              <a:rect r="r" b="b" t="t" l="l"/>
              <a:pathLst>
                <a:path h="12700" w="19580861">
                  <a:moveTo>
                    <a:pt x="0" y="0"/>
                  </a:moveTo>
                  <a:lnTo>
                    <a:pt x="19580861" y="12700"/>
                  </a:lnTo>
                </a:path>
              </a:pathLst>
            </a:custGeom>
            <a:blipFill>
              <a:blip r:embed="rId2">
                <a:alphaModFix amt="0"/>
              </a:blip>
              <a:stretch>
                <a:fillRect l="0" t="-29992032" r="0" b="-29992032"/>
              </a:stretch>
            </a:blipFill>
            <a:ln w="9525" cap="sq">
              <a:solidFill>
                <a:srgbClr val="B5B3AE"/>
              </a:solidFill>
              <a:prstDash val="solid"/>
              <a:miter/>
            </a:ln>
          </p:spPr>
        </p:sp>
      </p:grpSp>
      <p:grpSp>
        <p:nvGrpSpPr>
          <p:cNvPr name="Group 64" id="64"/>
          <p:cNvGrpSpPr/>
          <p:nvPr/>
        </p:nvGrpSpPr>
        <p:grpSpPr>
          <a:xfrm rot="0">
            <a:off x="685800" y="9669780"/>
            <a:ext cx="6858000" cy="411480"/>
            <a:chOff x="0" y="0"/>
            <a:chExt cx="9144000" cy="548640"/>
          </a:xfrm>
        </p:grpSpPr>
        <p:sp>
          <p:nvSpPr>
            <p:cNvPr name="Freeform 65" id="65"/>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6" id="66"/>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Paudelmar Creative House</a:t>
              </a:r>
            </a:p>
          </p:txBody>
        </p:sp>
      </p:grpSp>
      <p:grpSp>
        <p:nvGrpSpPr>
          <p:cNvPr name="Group 67" id="67"/>
          <p:cNvGrpSpPr/>
          <p:nvPr/>
        </p:nvGrpSpPr>
        <p:grpSpPr>
          <a:xfrm rot="0">
            <a:off x="10743743" y="9669780"/>
            <a:ext cx="6858000" cy="411480"/>
            <a:chOff x="0" y="0"/>
            <a:chExt cx="9144000" cy="548640"/>
          </a:xfrm>
        </p:grpSpPr>
        <p:sp>
          <p:nvSpPr>
            <p:cNvPr name="Freeform 68" id="68"/>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9" id="69"/>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ii  ·  Agenda</a:t>
              </a:r>
            </a:p>
          </p:txBody>
        </p:sp>
      </p:gr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71600"/>
            <a:ext cx="16915943" cy="1573340"/>
            <a:chOff x="0" y="0"/>
            <a:chExt cx="22554590" cy="2097786"/>
          </a:xfrm>
        </p:grpSpPr>
        <p:sp>
          <p:nvSpPr>
            <p:cNvPr name="Freeform 18" id="18"/>
            <p:cNvSpPr/>
            <p:nvPr/>
          </p:nvSpPr>
          <p:spPr>
            <a:xfrm flipH="false" flipV="false" rot="0">
              <a:off x="0" y="0"/>
              <a:ext cx="22554591" cy="2097786"/>
            </a:xfrm>
            <a:custGeom>
              <a:avLst/>
              <a:gdLst/>
              <a:ahLst/>
              <a:cxnLst/>
              <a:rect r="r" b="b" t="t" l="l"/>
              <a:pathLst>
                <a:path h="2097786" w="22554591">
                  <a:moveTo>
                    <a:pt x="0" y="0"/>
                  </a:moveTo>
                  <a:lnTo>
                    <a:pt x="22554591" y="0"/>
                  </a:lnTo>
                  <a:lnTo>
                    <a:pt x="22554591" y="2097786"/>
                  </a:lnTo>
                  <a:lnTo>
                    <a:pt x="0" y="2097786"/>
                  </a:lnTo>
                  <a:close/>
                </a:path>
              </a:pathLst>
            </a:custGeom>
            <a:blipFill>
              <a:blip r:embed="rId2">
                <a:alphaModFix amt="0"/>
              </a:blip>
              <a:stretch>
                <a:fillRect l="0" t="-165906" r="0" b="-153084"/>
              </a:stretch>
            </a:blipFill>
          </p:spPr>
        </p:sp>
        <p:sp>
          <p:nvSpPr>
            <p:cNvPr name="TextBox 19" id="19"/>
            <p:cNvSpPr txBox="true"/>
            <p:nvPr/>
          </p:nvSpPr>
          <p:spPr>
            <a:xfrm>
              <a:off x="0" y="-9525"/>
              <a:ext cx="22554590" cy="2107311"/>
            </a:xfrm>
            <a:prstGeom prst="rect">
              <a:avLst/>
            </a:prstGeom>
          </p:spPr>
          <p:txBody>
            <a:bodyPr anchor="ctr" rtlCol="false" tIns="0" lIns="0" bIns="0" rIns="0"/>
            <a:lstStyle/>
            <a:p>
              <a:pPr algn="ctr">
                <a:lnSpc>
                  <a:spcPts val="9720"/>
                </a:lnSpc>
              </a:pPr>
              <a:r>
                <a:rPr lang="en-US" sz="8100" spc="-150">
                  <a:solidFill>
                    <a:srgbClr val="1A1A1A"/>
                  </a:solidFill>
                  <a:latin typeface="TT Drugs"/>
                  <a:ea typeface="TT Drugs"/>
                  <a:cs typeface="TT Drugs"/>
                  <a:sym typeface="TT Drugs"/>
                </a:rPr>
                <a:t>Marketing Structure</a:t>
              </a:r>
            </a:p>
          </p:txBody>
        </p:sp>
      </p:grpSp>
      <p:grpSp>
        <p:nvGrpSpPr>
          <p:cNvPr name="Group 20" id="20"/>
          <p:cNvGrpSpPr/>
          <p:nvPr/>
        </p:nvGrpSpPr>
        <p:grpSpPr>
          <a:xfrm rot="0">
            <a:off x="685800" y="2674620"/>
            <a:ext cx="16915943" cy="548640"/>
            <a:chOff x="0" y="0"/>
            <a:chExt cx="22554590" cy="731520"/>
          </a:xfrm>
        </p:grpSpPr>
        <p:sp>
          <p:nvSpPr>
            <p:cNvPr name="Freeform 21" id="21"/>
            <p:cNvSpPr/>
            <p:nvPr/>
          </p:nvSpPr>
          <p:spPr>
            <a:xfrm flipH="false" flipV="false" rot="0">
              <a:off x="0" y="0"/>
              <a:ext cx="22554591" cy="731520"/>
            </a:xfrm>
            <a:custGeom>
              <a:avLst/>
              <a:gdLst/>
              <a:ahLst/>
              <a:cxnLst/>
              <a:rect r="r" b="b" t="t" l="l"/>
              <a:pathLst>
                <a:path h="731520" w="22554591">
                  <a:moveTo>
                    <a:pt x="0" y="0"/>
                  </a:moveTo>
                  <a:lnTo>
                    <a:pt x="22554591" y="0"/>
                  </a:lnTo>
                  <a:lnTo>
                    <a:pt x="22554591" y="731520"/>
                  </a:lnTo>
                  <a:lnTo>
                    <a:pt x="0" y="731520"/>
                  </a:lnTo>
                  <a:close/>
                </a:path>
              </a:pathLst>
            </a:custGeom>
            <a:blipFill>
              <a:blip r:embed="rId2">
                <a:alphaModFix amt="0"/>
              </a:blip>
              <a:stretch>
                <a:fillRect l="0" t="-550772" r="0" b="-550772"/>
              </a:stretch>
            </a:blipFill>
          </p:spPr>
        </p:sp>
        <p:sp>
          <p:nvSpPr>
            <p:cNvPr name="TextBox 22" id="22"/>
            <p:cNvSpPr txBox="true"/>
            <p:nvPr/>
          </p:nvSpPr>
          <p:spPr>
            <a:xfrm>
              <a:off x="0" y="-9525"/>
              <a:ext cx="22554590" cy="741045"/>
            </a:xfrm>
            <a:prstGeom prst="rect">
              <a:avLst/>
            </a:prstGeom>
          </p:spPr>
          <p:txBody>
            <a:bodyPr anchor="ctr" rtlCol="false" tIns="0" lIns="0" bIns="0" rIns="0"/>
            <a:lstStyle/>
            <a:p>
              <a:pPr algn="ctr">
                <a:lnSpc>
                  <a:spcPts val="2700"/>
                </a:lnSpc>
              </a:pPr>
              <a:r>
                <a:rPr lang="en-US" sz="2250" i="true">
                  <a:solidFill>
                    <a:srgbClr val="8E5D40"/>
                  </a:solidFill>
                  <a:latin typeface="TT Drugs Italics"/>
                  <a:ea typeface="TT Drugs Italics"/>
                  <a:cs typeface="TT Drugs Italics"/>
                  <a:sym typeface="TT Drugs Italics"/>
                </a:rPr>
                <a:t>"Be an owner, not a renter."</a:t>
              </a:r>
            </a:p>
          </p:txBody>
        </p:sp>
      </p:grpSp>
      <p:grpSp>
        <p:nvGrpSpPr>
          <p:cNvPr name="Group 23" id="23"/>
          <p:cNvGrpSpPr/>
          <p:nvPr/>
        </p:nvGrpSpPr>
        <p:grpSpPr>
          <a:xfrm rot="0">
            <a:off x="685800" y="3566160"/>
            <a:ext cx="8915400" cy="411480"/>
            <a:chOff x="0" y="0"/>
            <a:chExt cx="11887200" cy="548640"/>
          </a:xfrm>
        </p:grpSpPr>
        <p:sp>
          <p:nvSpPr>
            <p:cNvPr name="Freeform 24" id="24"/>
            <p:cNvSpPr/>
            <p:nvPr/>
          </p:nvSpPr>
          <p:spPr>
            <a:xfrm flipH="false" flipV="false" rot="0">
              <a:off x="0" y="0"/>
              <a:ext cx="11887200" cy="548640"/>
            </a:xfrm>
            <a:custGeom>
              <a:avLst/>
              <a:gdLst/>
              <a:ahLst/>
              <a:cxnLst/>
              <a:rect r="r" b="b" t="t" l="l"/>
              <a:pathLst>
                <a:path h="548640" w="11887200">
                  <a:moveTo>
                    <a:pt x="0" y="0"/>
                  </a:moveTo>
                  <a:lnTo>
                    <a:pt x="11887200" y="0"/>
                  </a:lnTo>
                  <a:lnTo>
                    <a:pt x="11887200" y="548640"/>
                  </a:lnTo>
                  <a:lnTo>
                    <a:pt x="0" y="548640"/>
                  </a:lnTo>
                  <a:close/>
                </a:path>
              </a:pathLst>
            </a:custGeom>
            <a:blipFill>
              <a:blip r:embed="rId2">
                <a:alphaModFix amt="0"/>
              </a:blip>
              <a:stretch>
                <a:fillRect l="0" t="-372175" r="0" b="-372175"/>
              </a:stretch>
            </a:blipFill>
          </p:spPr>
        </p:sp>
        <p:sp>
          <p:nvSpPr>
            <p:cNvPr name="TextBox 25" id="25"/>
            <p:cNvSpPr txBox="true"/>
            <p:nvPr/>
          </p:nvSpPr>
          <p:spPr>
            <a:xfrm>
              <a:off x="0" y="0"/>
              <a:ext cx="11887200" cy="548640"/>
            </a:xfrm>
            <a:prstGeom prst="rect">
              <a:avLst/>
            </a:prstGeom>
          </p:spPr>
          <p:txBody>
            <a:bodyPr anchor="ctr" rtlCol="false" tIns="0" lIns="0" bIns="0" rIns="0"/>
            <a:lstStyle/>
            <a:p>
              <a:pPr algn="l">
                <a:lnSpc>
                  <a:spcPts val="1620"/>
                </a:lnSpc>
              </a:pPr>
              <a:r>
                <a:rPr lang="en-US" b="true" sz="1350" spc="450">
                  <a:solidFill>
                    <a:srgbClr val="8E5D40"/>
                  </a:solidFill>
                  <a:latin typeface="TT Drugs Bold"/>
                  <a:ea typeface="TT Drugs Bold"/>
                  <a:cs typeface="TT Drugs Bold"/>
                  <a:sym typeface="TT Drugs Bold"/>
                </a:rPr>
                <a:t>THE NINE AREAS  ·  AND WHO OWNS THEM</a:t>
              </a:r>
            </a:p>
          </p:txBody>
        </p:sp>
      </p:grpSp>
      <p:grpSp>
        <p:nvGrpSpPr>
          <p:cNvPr name="Group 26" id="26"/>
          <p:cNvGrpSpPr/>
          <p:nvPr/>
        </p:nvGrpSpPr>
        <p:grpSpPr>
          <a:xfrm rot="0">
            <a:off x="685800" y="4046220"/>
            <a:ext cx="4114800" cy="438912"/>
            <a:chOff x="0" y="0"/>
            <a:chExt cx="5486400" cy="585216"/>
          </a:xfrm>
        </p:grpSpPr>
        <p:sp>
          <p:nvSpPr>
            <p:cNvPr name="Freeform 27" id="27"/>
            <p:cNvSpPr/>
            <p:nvPr/>
          </p:nvSpPr>
          <p:spPr>
            <a:xfrm flipH="false" flipV="false" rot="0">
              <a:off x="0" y="0"/>
              <a:ext cx="5486400" cy="585216"/>
            </a:xfrm>
            <a:custGeom>
              <a:avLst/>
              <a:gdLst/>
              <a:ahLst/>
              <a:cxnLst/>
              <a:rect r="r" b="b" t="t" l="l"/>
              <a:pathLst>
                <a:path h="585216" w="5486400">
                  <a:moveTo>
                    <a:pt x="0" y="0"/>
                  </a:moveTo>
                  <a:lnTo>
                    <a:pt x="5486400" y="0"/>
                  </a:lnTo>
                  <a:lnTo>
                    <a:pt x="5486400" y="585216"/>
                  </a:lnTo>
                  <a:lnTo>
                    <a:pt x="0" y="585216"/>
                  </a:lnTo>
                  <a:close/>
                </a:path>
              </a:pathLst>
            </a:custGeom>
            <a:blipFill>
              <a:blip r:embed="rId2">
                <a:alphaModFix amt="0"/>
              </a:blip>
              <a:stretch>
                <a:fillRect l="0" t="-132672" r="0" b="-132672"/>
              </a:stretch>
            </a:blipFill>
          </p:spPr>
        </p:sp>
        <p:sp>
          <p:nvSpPr>
            <p:cNvPr name="TextBox 28" id="28"/>
            <p:cNvSpPr txBox="true"/>
            <p:nvPr/>
          </p:nvSpPr>
          <p:spPr>
            <a:xfrm>
              <a:off x="0" y="0"/>
              <a:ext cx="5486400" cy="585216"/>
            </a:xfrm>
            <a:prstGeom prst="rect">
              <a:avLst/>
            </a:prstGeom>
          </p:spPr>
          <p:txBody>
            <a:bodyPr anchor="ctr" rtlCol="false" tIns="0" lIns="0" bIns="0" rIns="0"/>
            <a:lstStyle/>
            <a:p>
              <a:pPr algn="l">
                <a:lnSpc>
                  <a:spcPts val="2250"/>
                </a:lnSpc>
              </a:pPr>
              <a:r>
                <a:rPr lang="en-US" sz="1875" i="true">
                  <a:solidFill>
                    <a:srgbClr val="1A1A1A"/>
                  </a:solidFill>
                  <a:latin typeface="TT Drugs Italics"/>
                  <a:ea typeface="TT Drugs Italics"/>
                  <a:cs typeface="TT Drugs Italics"/>
                  <a:sym typeface="TT Drugs Italics"/>
                </a:rPr>
                <a:t>Social media</a:t>
              </a:r>
            </a:p>
          </p:txBody>
        </p:sp>
      </p:grpSp>
      <p:grpSp>
        <p:nvGrpSpPr>
          <p:cNvPr name="Group 29" id="29"/>
          <p:cNvGrpSpPr/>
          <p:nvPr/>
        </p:nvGrpSpPr>
        <p:grpSpPr>
          <a:xfrm rot="0">
            <a:off x="4800600" y="4046220"/>
            <a:ext cx="4800600" cy="438912"/>
            <a:chOff x="0" y="0"/>
            <a:chExt cx="6400800" cy="585216"/>
          </a:xfrm>
        </p:grpSpPr>
        <p:sp>
          <p:nvSpPr>
            <p:cNvPr name="Freeform 30" id="30"/>
            <p:cNvSpPr/>
            <p:nvPr/>
          </p:nvSpPr>
          <p:spPr>
            <a:xfrm flipH="false" flipV="false" rot="0">
              <a:off x="0" y="0"/>
              <a:ext cx="6400800" cy="585216"/>
            </a:xfrm>
            <a:custGeom>
              <a:avLst/>
              <a:gdLst/>
              <a:ahLst/>
              <a:cxnLst/>
              <a:rect r="r" b="b" t="t" l="l"/>
              <a:pathLst>
                <a:path h="585216" w="6400800">
                  <a:moveTo>
                    <a:pt x="0" y="0"/>
                  </a:moveTo>
                  <a:lnTo>
                    <a:pt x="6400800" y="0"/>
                  </a:lnTo>
                  <a:lnTo>
                    <a:pt x="6400800" y="585216"/>
                  </a:lnTo>
                  <a:lnTo>
                    <a:pt x="0" y="585216"/>
                  </a:lnTo>
                  <a:close/>
                </a:path>
              </a:pathLst>
            </a:custGeom>
            <a:blipFill>
              <a:blip r:embed="rId2">
                <a:alphaModFix amt="0"/>
              </a:blip>
              <a:stretch>
                <a:fillRect l="0" t="-163117" r="0" b="-163117"/>
              </a:stretch>
            </a:blipFill>
          </p:spPr>
        </p:sp>
        <p:sp>
          <p:nvSpPr>
            <p:cNvPr name="TextBox 31" id="31"/>
            <p:cNvSpPr txBox="true"/>
            <p:nvPr/>
          </p:nvSpPr>
          <p:spPr>
            <a:xfrm>
              <a:off x="0" y="-9525"/>
              <a:ext cx="6400800" cy="594741"/>
            </a:xfrm>
            <a:prstGeom prst="rect">
              <a:avLst/>
            </a:prstGeom>
          </p:spPr>
          <p:txBody>
            <a:bodyPr anchor="ctr" rtlCol="false" tIns="0" lIns="0" bIns="0" rIns="0"/>
            <a:lstStyle/>
            <a:p>
              <a:pPr algn="r">
                <a:lnSpc>
                  <a:spcPts val="1800"/>
                </a:lnSpc>
              </a:pPr>
              <a:r>
                <a:rPr lang="en-US" sz="1500">
                  <a:solidFill>
                    <a:srgbClr val="4A4A4A"/>
                  </a:solidFill>
                  <a:latin typeface="TT Drugs"/>
                  <a:ea typeface="TT Drugs"/>
                  <a:cs typeface="TT Drugs"/>
                  <a:sym typeface="TT Drugs"/>
                </a:rPr>
                <a:t>Nia  ·  organic + community</a:t>
              </a:r>
            </a:p>
          </p:txBody>
        </p:sp>
      </p:grpSp>
      <p:grpSp>
        <p:nvGrpSpPr>
          <p:cNvPr name="Group 32" id="32"/>
          <p:cNvGrpSpPr/>
          <p:nvPr/>
        </p:nvGrpSpPr>
        <p:grpSpPr>
          <a:xfrm rot="0">
            <a:off x="681038" y="4507802"/>
            <a:ext cx="8924925" cy="9525"/>
            <a:chOff x="0" y="0"/>
            <a:chExt cx="11899900" cy="12700"/>
          </a:xfrm>
        </p:grpSpPr>
        <p:sp>
          <p:nvSpPr>
            <p:cNvPr name="Freeform 33" id="33"/>
            <p:cNvSpPr/>
            <p:nvPr/>
          </p:nvSpPr>
          <p:spPr>
            <a:xfrm flipH="false" flipV="false" rot="0">
              <a:off x="0" y="0"/>
              <a:ext cx="11899900" cy="12700"/>
            </a:xfrm>
            <a:custGeom>
              <a:avLst/>
              <a:gdLst/>
              <a:ahLst/>
              <a:cxnLst/>
              <a:rect r="r" b="b" t="t" l="l"/>
              <a:pathLst>
                <a:path h="12700" w="11899900">
                  <a:moveTo>
                    <a:pt x="0" y="0"/>
                  </a:moveTo>
                  <a:lnTo>
                    <a:pt x="11899900" y="12700"/>
                  </a:lnTo>
                </a:path>
              </a:pathLst>
            </a:custGeom>
            <a:blipFill>
              <a:blip r:embed="rId2">
                <a:alphaModFix amt="0"/>
              </a:blip>
              <a:stretch>
                <a:fillRect l="0" t="-18207480" r="0" b="-18207480"/>
              </a:stretch>
            </a:blipFill>
            <a:ln w="9525" cap="sq">
              <a:solidFill>
                <a:srgbClr val="B5B3AE"/>
              </a:solidFill>
              <a:prstDash val="solid"/>
              <a:miter/>
            </a:ln>
          </p:spPr>
        </p:sp>
      </p:grpSp>
      <p:grpSp>
        <p:nvGrpSpPr>
          <p:cNvPr name="Group 34" id="34"/>
          <p:cNvGrpSpPr/>
          <p:nvPr/>
        </p:nvGrpSpPr>
        <p:grpSpPr>
          <a:xfrm rot="0">
            <a:off x="685800" y="4526280"/>
            <a:ext cx="4114800" cy="438912"/>
            <a:chOff x="0" y="0"/>
            <a:chExt cx="5486400" cy="585216"/>
          </a:xfrm>
        </p:grpSpPr>
        <p:sp>
          <p:nvSpPr>
            <p:cNvPr name="Freeform 35" id="35"/>
            <p:cNvSpPr/>
            <p:nvPr/>
          </p:nvSpPr>
          <p:spPr>
            <a:xfrm flipH="false" flipV="false" rot="0">
              <a:off x="0" y="0"/>
              <a:ext cx="5486400" cy="585216"/>
            </a:xfrm>
            <a:custGeom>
              <a:avLst/>
              <a:gdLst/>
              <a:ahLst/>
              <a:cxnLst/>
              <a:rect r="r" b="b" t="t" l="l"/>
              <a:pathLst>
                <a:path h="585216" w="5486400">
                  <a:moveTo>
                    <a:pt x="0" y="0"/>
                  </a:moveTo>
                  <a:lnTo>
                    <a:pt x="5486400" y="0"/>
                  </a:lnTo>
                  <a:lnTo>
                    <a:pt x="5486400" y="585216"/>
                  </a:lnTo>
                  <a:lnTo>
                    <a:pt x="0" y="585216"/>
                  </a:lnTo>
                  <a:close/>
                </a:path>
              </a:pathLst>
            </a:custGeom>
            <a:blipFill>
              <a:blip r:embed="rId2">
                <a:alphaModFix amt="0"/>
              </a:blip>
              <a:stretch>
                <a:fillRect l="0" t="-132672" r="0" b="-132672"/>
              </a:stretch>
            </a:blipFill>
          </p:spPr>
        </p:sp>
        <p:sp>
          <p:nvSpPr>
            <p:cNvPr name="TextBox 36" id="36"/>
            <p:cNvSpPr txBox="true"/>
            <p:nvPr/>
          </p:nvSpPr>
          <p:spPr>
            <a:xfrm>
              <a:off x="0" y="0"/>
              <a:ext cx="5486400" cy="585216"/>
            </a:xfrm>
            <a:prstGeom prst="rect">
              <a:avLst/>
            </a:prstGeom>
          </p:spPr>
          <p:txBody>
            <a:bodyPr anchor="ctr" rtlCol="false" tIns="0" lIns="0" bIns="0" rIns="0"/>
            <a:lstStyle/>
            <a:p>
              <a:pPr algn="l">
                <a:lnSpc>
                  <a:spcPts val="2250"/>
                </a:lnSpc>
              </a:pPr>
              <a:r>
                <a:rPr lang="en-US" sz="1875" i="true">
                  <a:solidFill>
                    <a:srgbClr val="1A1A1A"/>
                  </a:solidFill>
                  <a:latin typeface="TT Drugs Italics"/>
                  <a:ea typeface="TT Drugs Italics"/>
                  <a:cs typeface="TT Drugs Italics"/>
                  <a:sym typeface="TT Drugs Italics"/>
                </a:rPr>
                <a:t>Content asset creation</a:t>
              </a:r>
            </a:p>
          </p:txBody>
        </p:sp>
      </p:grpSp>
      <p:grpSp>
        <p:nvGrpSpPr>
          <p:cNvPr name="Group 37" id="37"/>
          <p:cNvGrpSpPr/>
          <p:nvPr/>
        </p:nvGrpSpPr>
        <p:grpSpPr>
          <a:xfrm rot="0">
            <a:off x="4800600" y="4526280"/>
            <a:ext cx="4800600" cy="438912"/>
            <a:chOff x="0" y="0"/>
            <a:chExt cx="6400800" cy="585216"/>
          </a:xfrm>
        </p:grpSpPr>
        <p:sp>
          <p:nvSpPr>
            <p:cNvPr name="Freeform 38" id="38"/>
            <p:cNvSpPr/>
            <p:nvPr/>
          </p:nvSpPr>
          <p:spPr>
            <a:xfrm flipH="false" flipV="false" rot="0">
              <a:off x="0" y="0"/>
              <a:ext cx="6400800" cy="585216"/>
            </a:xfrm>
            <a:custGeom>
              <a:avLst/>
              <a:gdLst/>
              <a:ahLst/>
              <a:cxnLst/>
              <a:rect r="r" b="b" t="t" l="l"/>
              <a:pathLst>
                <a:path h="585216" w="6400800">
                  <a:moveTo>
                    <a:pt x="0" y="0"/>
                  </a:moveTo>
                  <a:lnTo>
                    <a:pt x="6400800" y="0"/>
                  </a:lnTo>
                  <a:lnTo>
                    <a:pt x="6400800" y="585216"/>
                  </a:lnTo>
                  <a:lnTo>
                    <a:pt x="0" y="585216"/>
                  </a:lnTo>
                  <a:close/>
                </a:path>
              </a:pathLst>
            </a:custGeom>
            <a:blipFill>
              <a:blip r:embed="rId2">
                <a:alphaModFix amt="0"/>
              </a:blip>
              <a:stretch>
                <a:fillRect l="0" t="-163117" r="0" b="-163117"/>
              </a:stretch>
            </a:blipFill>
          </p:spPr>
        </p:sp>
        <p:sp>
          <p:nvSpPr>
            <p:cNvPr name="TextBox 39" id="39"/>
            <p:cNvSpPr txBox="true"/>
            <p:nvPr/>
          </p:nvSpPr>
          <p:spPr>
            <a:xfrm>
              <a:off x="0" y="-9525"/>
              <a:ext cx="6400800" cy="594741"/>
            </a:xfrm>
            <a:prstGeom prst="rect">
              <a:avLst/>
            </a:prstGeom>
          </p:spPr>
          <p:txBody>
            <a:bodyPr anchor="ctr" rtlCol="false" tIns="0" lIns="0" bIns="0" rIns="0"/>
            <a:lstStyle/>
            <a:p>
              <a:pPr algn="r">
                <a:lnSpc>
                  <a:spcPts val="1800"/>
                </a:lnSpc>
              </a:pPr>
              <a:r>
                <a:rPr lang="en-US" sz="1500">
                  <a:solidFill>
                    <a:srgbClr val="4A4A4A"/>
                  </a:solidFill>
                  <a:latin typeface="TT Drugs"/>
                  <a:ea typeface="TT Drugs"/>
                  <a:cs typeface="TT Drugs"/>
                  <a:sym typeface="TT Drugs"/>
                </a:rPr>
                <a:t>Laia  ·  photo, video, UGC</a:t>
              </a:r>
            </a:p>
          </p:txBody>
        </p:sp>
      </p:grpSp>
      <p:grpSp>
        <p:nvGrpSpPr>
          <p:cNvPr name="Group 40" id="40"/>
          <p:cNvGrpSpPr/>
          <p:nvPr/>
        </p:nvGrpSpPr>
        <p:grpSpPr>
          <a:xfrm rot="0">
            <a:off x="681038" y="4987862"/>
            <a:ext cx="8924925" cy="9525"/>
            <a:chOff x="0" y="0"/>
            <a:chExt cx="11899900" cy="12700"/>
          </a:xfrm>
        </p:grpSpPr>
        <p:sp>
          <p:nvSpPr>
            <p:cNvPr name="Freeform 41" id="41"/>
            <p:cNvSpPr/>
            <p:nvPr/>
          </p:nvSpPr>
          <p:spPr>
            <a:xfrm flipH="false" flipV="false" rot="0">
              <a:off x="0" y="0"/>
              <a:ext cx="11899900" cy="12700"/>
            </a:xfrm>
            <a:custGeom>
              <a:avLst/>
              <a:gdLst/>
              <a:ahLst/>
              <a:cxnLst/>
              <a:rect r="r" b="b" t="t" l="l"/>
              <a:pathLst>
                <a:path h="12700" w="11899900">
                  <a:moveTo>
                    <a:pt x="0" y="0"/>
                  </a:moveTo>
                  <a:lnTo>
                    <a:pt x="11899900" y="12700"/>
                  </a:lnTo>
                </a:path>
              </a:pathLst>
            </a:custGeom>
            <a:blipFill>
              <a:blip r:embed="rId2">
                <a:alphaModFix amt="0"/>
              </a:blip>
              <a:stretch>
                <a:fillRect l="0" t="-18207480" r="0" b="-18207480"/>
              </a:stretch>
            </a:blipFill>
            <a:ln w="9525" cap="sq">
              <a:solidFill>
                <a:srgbClr val="B5B3AE"/>
              </a:solidFill>
              <a:prstDash val="solid"/>
              <a:miter/>
            </a:ln>
          </p:spPr>
        </p:sp>
      </p:grpSp>
      <p:grpSp>
        <p:nvGrpSpPr>
          <p:cNvPr name="Group 42" id="42"/>
          <p:cNvGrpSpPr/>
          <p:nvPr/>
        </p:nvGrpSpPr>
        <p:grpSpPr>
          <a:xfrm rot="0">
            <a:off x="685800" y="5006340"/>
            <a:ext cx="4114800" cy="438912"/>
            <a:chOff x="0" y="0"/>
            <a:chExt cx="5486400" cy="585216"/>
          </a:xfrm>
        </p:grpSpPr>
        <p:sp>
          <p:nvSpPr>
            <p:cNvPr name="Freeform 43" id="43"/>
            <p:cNvSpPr/>
            <p:nvPr/>
          </p:nvSpPr>
          <p:spPr>
            <a:xfrm flipH="false" flipV="false" rot="0">
              <a:off x="0" y="0"/>
              <a:ext cx="5486400" cy="585216"/>
            </a:xfrm>
            <a:custGeom>
              <a:avLst/>
              <a:gdLst/>
              <a:ahLst/>
              <a:cxnLst/>
              <a:rect r="r" b="b" t="t" l="l"/>
              <a:pathLst>
                <a:path h="585216" w="5486400">
                  <a:moveTo>
                    <a:pt x="0" y="0"/>
                  </a:moveTo>
                  <a:lnTo>
                    <a:pt x="5486400" y="0"/>
                  </a:lnTo>
                  <a:lnTo>
                    <a:pt x="5486400" y="585216"/>
                  </a:lnTo>
                  <a:lnTo>
                    <a:pt x="0" y="585216"/>
                  </a:lnTo>
                  <a:close/>
                </a:path>
              </a:pathLst>
            </a:custGeom>
            <a:blipFill>
              <a:blip r:embed="rId2">
                <a:alphaModFix amt="0"/>
              </a:blip>
              <a:stretch>
                <a:fillRect l="0" t="-132672" r="0" b="-132672"/>
              </a:stretch>
            </a:blipFill>
          </p:spPr>
        </p:sp>
        <p:sp>
          <p:nvSpPr>
            <p:cNvPr name="TextBox 44" id="44"/>
            <p:cNvSpPr txBox="true"/>
            <p:nvPr/>
          </p:nvSpPr>
          <p:spPr>
            <a:xfrm>
              <a:off x="0" y="0"/>
              <a:ext cx="5486400" cy="585216"/>
            </a:xfrm>
            <a:prstGeom prst="rect">
              <a:avLst/>
            </a:prstGeom>
          </p:spPr>
          <p:txBody>
            <a:bodyPr anchor="ctr" rtlCol="false" tIns="0" lIns="0" bIns="0" rIns="0"/>
            <a:lstStyle/>
            <a:p>
              <a:pPr algn="l">
                <a:lnSpc>
                  <a:spcPts val="2250"/>
                </a:lnSpc>
              </a:pPr>
              <a:r>
                <a:rPr lang="en-US" sz="1875" i="true">
                  <a:solidFill>
                    <a:srgbClr val="1A1A1A"/>
                  </a:solidFill>
                  <a:latin typeface="TT Drugs Italics"/>
                  <a:ea typeface="TT Drugs Italics"/>
                  <a:cs typeface="TT Drugs Italics"/>
                  <a:sym typeface="TT Drugs Italics"/>
                </a:rPr>
                <a:t>Performance marketing</a:t>
              </a:r>
            </a:p>
          </p:txBody>
        </p:sp>
      </p:grpSp>
      <p:grpSp>
        <p:nvGrpSpPr>
          <p:cNvPr name="Group 45" id="45"/>
          <p:cNvGrpSpPr/>
          <p:nvPr/>
        </p:nvGrpSpPr>
        <p:grpSpPr>
          <a:xfrm rot="0">
            <a:off x="4800600" y="5006340"/>
            <a:ext cx="4800600" cy="438912"/>
            <a:chOff x="0" y="0"/>
            <a:chExt cx="6400800" cy="585216"/>
          </a:xfrm>
        </p:grpSpPr>
        <p:sp>
          <p:nvSpPr>
            <p:cNvPr name="Freeform 46" id="46"/>
            <p:cNvSpPr/>
            <p:nvPr/>
          </p:nvSpPr>
          <p:spPr>
            <a:xfrm flipH="false" flipV="false" rot="0">
              <a:off x="0" y="0"/>
              <a:ext cx="6400800" cy="585216"/>
            </a:xfrm>
            <a:custGeom>
              <a:avLst/>
              <a:gdLst/>
              <a:ahLst/>
              <a:cxnLst/>
              <a:rect r="r" b="b" t="t" l="l"/>
              <a:pathLst>
                <a:path h="585216" w="6400800">
                  <a:moveTo>
                    <a:pt x="0" y="0"/>
                  </a:moveTo>
                  <a:lnTo>
                    <a:pt x="6400800" y="0"/>
                  </a:lnTo>
                  <a:lnTo>
                    <a:pt x="6400800" y="585216"/>
                  </a:lnTo>
                  <a:lnTo>
                    <a:pt x="0" y="585216"/>
                  </a:lnTo>
                  <a:close/>
                </a:path>
              </a:pathLst>
            </a:custGeom>
            <a:blipFill>
              <a:blip r:embed="rId2">
                <a:alphaModFix amt="0"/>
              </a:blip>
              <a:stretch>
                <a:fillRect l="0" t="-163117" r="0" b="-163117"/>
              </a:stretch>
            </a:blipFill>
          </p:spPr>
        </p:sp>
        <p:sp>
          <p:nvSpPr>
            <p:cNvPr name="TextBox 47" id="47"/>
            <p:cNvSpPr txBox="true"/>
            <p:nvPr/>
          </p:nvSpPr>
          <p:spPr>
            <a:xfrm>
              <a:off x="0" y="-9525"/>
              <a:ext cx="6400800" cy="594741"/>
            </a:xfrm>
            <a:prstGeom prst="rect">
              <a:avLst/>
            </a:prstGeom>
          </p:spPr>
          <p:txBody>
            <a:bodyPr anchor="ctr" rtlCol="false" tIns="0" lIns="0" bIns="0" rIns="0"/>
            <a:lstStyle/>
            <a:p>
              <a:pPr algn="r">
                <a:lnSpc>
                  <a:spcPts val="1800"/>
                </a:lnSpc>
              </a:pPr>
              <a:r>
                <a:rPr lang="en-US" sz="1500">
                  <a:solidFill>
                    <a:srgbClr val="4A4A4A"/>
                  </a:solidFill>
                  <a:latin typeface="TT Drugs"/>
                  <a:ea typeface="TT Drugs"/>
                  <a:cs typeface="TT Drugs"/>
                  <a:sym typeface="TT Drugs"/>
                </a:rPr>
                <a:t>Alejandro  ·  Meta, Google</a:t>
              </a:r>
            </a:p>
          </p:txBody>
        </p:sp>
      </p:grpSp>
      <p:grpSp>
        <p:nvGrpSpPr>
          <p:cNvPr name="Group 48" id="48"/>
          <p:cNvGrpSpPr/>
          <p:nvPr/>
        </p:nvGrpSpPr>
        <p:grpSpPr>
          <a:xfrm rot="0">
            <a:off x="681038" y="5467921"/>
            <a:ext cx="8924925" cy="9525"/>
            <a:chOff x="0" y="0"/>
            <a:chExt cx="11899900" cy="12700"/>
          </a:xfrm>
        </p:grpSpPr>
        <p:sp>
          <p:nvSpPr>
            <p:cNvPr name="Freeform 49" id="49"/>
            <p:cNvSpPr/>
            <p:nvPr/>
          </p:nvSpPr>
          <p:spPr>
            <a:xfrm flipH="false" flipV="false" rot="0">
              <a:off x="0" y="0"/>
              <a:ext cx="11899900" cy="12700"/>
            </a:xfrm>
            <a:custGeom>
              <a:avLst/>
              <a:gdLst/>
              <a:ahLst/>
              <a:cxnLst/>
              <a:rect r="r" b="b" t="t" l="l"/>
              <a:pathLst>
                <a:path h="12700" w="11899900">
                  <a:moveTo>
                    <a:pt x="0" y="0"/>
                  </a:moveTo>
                  <a:lnTo>
                    <a:pt x="11899900" y="12700"/>
                  </a:lnTo>
                </a:path>
              </a:pathLst>
            </a:custGeom>
            <a:blipFill>
              <a:blip r:embed="rId2">
                <a:alphaModFix amt="0"/>
              </a:blip>
              <a:stretch>
                <a:fillRect l="0" t="-18207480" r="0" b="-18207480"/>
              </a:stretch>
            </a:blipFill>
            <a:ln w="9525" cap="sq">
              <a:solidFill>
                <a:srgbClr val="B5B3AE"/>
              </a:solidFill>
              <a:prstDash val="solid"/>
              <a:miter/>
            </a:ln>
          </p:spPr>
        </p:sp>
      </p:grpSp>
      <p:grpSp>
        <p:nvGrpSpPr>
          <p:cNvPr name="Group 50" id="50"/>
          <p:cNvGrpSpPr/>
          <p:nvPr/>
        </p:nvGrpSpPr>
        <p:grpSpPr>
          <a:xfrm rot="0">
            <a:off x="685800" y="5486400"/>
            <a:ext cx="4114800" cy="438912"/>
            <a:chOff x="0" y="0"/>
            <a:chExt cx="5486400" cy="585216"/>
          </a:xfrm>
        </p:grpSpPr>
        <p:sp>
          <p:nvSpPr>
            <p:cNvPr name="Freeform 51" id="51"/>
            <p:cNvSpPr/>
            <p:nvPr/>
          </p:nvSpPr>
          <p:spPr>
            <a:xfrm flipH="false" flipV="false" rot="0">
              <a:off x="0" y="0"/>
              <a:ext cx="5486400" cy="585216"/>
            </a:xfrm>
            <a:custGeom>
              <a:avLst/>
              <a:gdLst/>
              <a:ahLst/>
              <a:cxnLst/>
              <a:rect r="r" b="b" t="t" l="l"/>
              <a:pathLst>
                <a:path h="585216" w="5486400">
                  <a:moveTo>
                    <a:pt x="0" y="0"/>
                  </a:moveTo>
                  <a:lnTo>
                    <a:pt x="5486400" y="0"/>
                  </a:lnTo>
                  <a:lnTo>
                    <a:pt x="5486400" y="585216"/>
                  </a:lnTo>
                  <a:lnTo>
                    <a:pt x="0" y="585216"/>
                  </a:lnTo>
                  <a:close/>
                </a:path>
              </a:pathLst>
            </a:custGeom>
            <a:blipFill>
              <a:blip r:embed="rId2">
                <a:alphaModFix amt="0"/>
              </a:blip>
              <a:stretch>
                <a:fillRect l="0" t="-132672" r="0" b="-132672"/>
              </a:stretch>
            </a:blipFill>
          </p:spPr>
        </p:sp>
        <p:sp>
          <p:nvSpPr>
            <p:cNvPr name="TextBox 52" id="52"/>
            <p:cNvSpPr txBox="true"/>
            <p:nvPr/>
          </p:nvSpPr>
          <p:spPr>
            <a:xfrm>
              <a:off x="0" y="0"/>
              <a:ext cx="5486400" cy="585216"/>
            </a:xfrm>
            <a:prstGeom prst="rect">
              <a:avLst/>
            </a:prstGeom>
          </p:spPr>
          <p:txBody>
            <a:bodyPr anchor="ctr" rtlCol="false" tIns="0" lIns="0" bIns="0" rIns="0"/>
            <a:lstStyle/>
            <a:p>
              <a:pPr algn="l">
                <a:lnSpc>
                  <a:spcPts val="2250"/>
                </a:lnSpc>
              </a:pPr>
              <a:r>
                <a:rPr lang="en-US" sz="1875" i="true">
                  <a:solidFill>
                    <a:srgbClr val="1A1A1A"/>
                  </a:solidFill>
                  <a:latin typeface="TT Drugs Italics"/>
                  <a:ea typeface="TT Drugs Italics"/>
                  <a:cs typeface="TT Drugs Italics"/>
                  <a:sym typeface="TT Drugs Italics"/>
                </a:rPr>
                <a:t>SEO &amp; LMO</a:t>
              </a:r>
            </a:p>
          </p:txBody>
        </p:sp>
      </p:grpSp>
      <p:grpSp>
        <p:nvGrpSpPr>
          <p:cNvPr name="Group 53" id="53"/>
          <p:cNvGrpSpPr/>
          <p:nvPr/>
        </p:nvGrpSpPr>
        <p:grpSpPr>
          <a:xfrm rot="0">
            <a:off x="4800600" y="5486400"/>
            <a:ext cx="4800600" cy="438912"/>
            <a:chOff x="0" y="0"/>
            <a:chExt cx="6400800" cy="585216"/>
          </a:xfrm>
        </p:grpSpPr>
        <p:sp>
          <p:nvSpPr>
            <p:cNvPr name="Freeform 54" id="54"/>
            <p:cNvSpPr/>
            <p:nvPr/>
          </p:nvSpPr>
          <p:spPr>
            <a:xfrm flipH="false" flipV="false" rot="0">
              <a:off x="0" y="0"/>
              <a:ext cx="6400800" cy="585216"/>
            </a:xfrm>
            <a:custGeom>
              <a:avLst/>
              <a:gdLst/>
              <a:ahLst/>
              <a:cxnLst/>
              <a:rect r="r" b="b" t="t" l="l"/>
              <a:pathLst>
                <a:path h="585216" w="6400800">
                  <a:moveTo>
                    <a:pt x="0" y="0"/>
                  </a:moveTo>
                  <a:lnTo>
                    <a:pt x="6400800" y="0"/>
                  </a:lnTo>
                  <a:lnTo>
                    <a:pt x="6400800" y="585216"/>
                  </a:lnTo>
                  <a:lnTo>
                    <a:pt x="0" y="585216"/>
                  </a:lnTo>
                  <a:close/>
                </a:path>
              </a:pathLst>
            </a:custGeom>
            <a:blipFill>
              <a:blip r:embed="rId2">
                <a:alphaModFix amt="0"/>
              </a:blip>
              <a:stretch>
                <a:fillRect l="0" t="-163117" r="0" b="-163117"/>
              </a:stretch>
            </a:blipFill>
          </p:spPr>
        </p:sp>
        <p:sp>
          <p:nvSpPr>
            <p:cNvPr name="TextBox 55" id="55"/>
            <p:cNvSpPr txBox="true"/>
            <p:nvPr/>
          </p:nvSpPr>
          <p:spPr>
            <a:xfrm>
              <a:off x="0" y="-9525"/>
              <a:ext cx="6400800" cy="594741"/>
            </a:xfrm>
            <a:prstGeom prst="rect">
              <a:avLst/>
            </a:prstGeom>
          </p:spPr>
          <p:txBody>
            <a:bodyPr anchor="ctr" rtlCol="false" tIns="0" lIns="0" bIns="0" rIns="0"/>
            <a:lstStyle/>
            <a:p>
              <a:pPr algn="r">
                <a:lnSpc>
                  <a:spcPts val="1800"/>
                </a:lnSpc>
              </a:pPr>
              <a:r>
                <a:rPr lang="en-US" sz="1500">
                  <a:solidFill>
                    <a:srgbClr val="4A4A4A"/>
                  </a:solidFill>
                  <a:latin typeface="TT Drugs"/>
                  <a:ea typeface="TT Drugs"/>
                  <a:cs typeface="TT Drugs"/>
                  <a:sym typeface="TT Drugs"/>
                </a:rPr>
                <a:t>Alejandro</a:t>
              </a:r>
            </a:p>
          </p:txBody>
        </p:sp>
      </p:grpSp>
      <p:grpSp>
        <p:nvGrpSpPr>
          <p:cNvPr name="Group 56" id="56"/>
          <p:cNvGrpSpPr/>
          <p:nvPr/>
        </p:nvGrpSpPr>
        <p:grpSpPr>
          <a:xfrm rot="0">
            <a:off x="681038" y="5947982"/>
            <a:ext cx="8924925" cy="9525"/>
            <a:chOff x="0" y="0"/>
            <a:chExt cx="11899900" cy="12700"/>
          </a:xfrm>
        </p:grpSpPr>
        <p:sp>
          <p:nvSpPr>
            <p:cNvPr name="Freeform 57" id="57"/>
            <p:cNvSpPr/>
            <p:nvPr/>
          </p:nvSpPr>
          <p:spPr>
            <a:xfrm flipH="false" flipV="false" rot="0">
              <a:off x="0" y="0"/>
              <a:ext cx="11899900" cy="12700"/>
            </a:xfrm>
            <a:custGeom>
              <a:avLst/>
              <a:gdLst/>
              <a:ahLst/>
              <a:cxnLst/>
              <a:rect r="r" b="b" t="t" l="l"/>
              <a:pathLst>
                <a:path h="12700" w="11899900">
                  <a:moveTo>
                    <a:pt x="0" y="0"/>
                  </a:moveTo>
                  <a:lnTo>
                    <a:pt x="11899900" y="12700"/>
                  </a:lnTo>
                </a:path>
              </a:pathLst>
            </a:custGeom>
            <a:blipFill>
              <a:blip r:embed="rId2">
                <a:alphaModFix amt="0"/>
              </a:blip>
              <a:stretch>
                <a:fillRect l="0" t="-18207480" r="0" b="-18207480"/>
              </a:stretch>
            </a:blipFill>
            <a:ln w="9525" cap="sq">
              <a:solidFill>
                <a:srgbClr val="B5B3AE"/>
              </a:solidFill>
              <a:prstDash val="solid"/>
              <a:miter/>
            </a:ln>
          </p:spPr>
        </p:sp>
      </p:grpSp>
      <p:grpSp>
        <p:nvGrpSpPr>
          <p:cNvPr name="Group 58" id="58"/>
          <p:cNvGrpSpPr/>
          <p:nvPr/>
        </p:nvGrpSpPr>
        <p:grpSpPr>
          <a:xfrm rot="0">
            <a:off x="685800" y="5966460"/>
            <a:ext cx="4114800" cy="438912"/>
            <a:chOff x="0" y="0"/>
            <a:chExt cx="5486400" cy="585216"/>
          </a:xfrm>
        </p:grpSpPr>
        <p:sp>
          <p:nvSpPr>
            <p:cNvPr name="Freeform 59" id="59"/>
            <p:cNvSpPr/>
            <p:nvPr/>
          </p:nvSpPr>
          <p:spPr>
            <a:xfrm flipH="false" flipV="false" rot="0">
              <a:off x="0" y="0"/>
              <a:ext cx="5486400" cy="585216"/>
            </a:xfrm>
            <a:custGeom>
              <a:avLst/>
              <a:gdLst/>
              <a:ahLst/>
              <a:cxnLst/>
              <a:rect r="r" b="b" t="t" l="l"/>
              <a:pathLst>
                <a:path h="585216" w="5486400">
                  <a:moveTo>
                    <a:pt x="0" y="0"/>
                  </a:moveTo>
                  <a:lnTo>
                    <a:pt x="5486400" y="0"/>
                  </a:lnTo>
                  <a:lnTo>
                    <a:pt x="5486400" y="585216"/>
                  </a:lnTo>
                  <a:lnTo>
                    <a:pt x="0" y="585216"/>
                  </a:lnTo>
                  <a:close/>
                </a:path>
              </a:pathLst>
            </a:custGeom>
            <a:blipFill>
              <a:blip r:embed="rId2">
                <a:alphaModFix amt="0"/>
              </a:blip>
              <a:stretch>
                <a:fillRect l="0" t="-132672" r="0" b="-132672"/>
              </a:stretch>
            </a:blipFill>
          </p:spPr>
        </p:sp>
        <p:sp>
          <p:nvSpPr>
            <p:cNvPr name="TextBox 60" id="60"/>
            <p:cNvSpPr txBox="true"/>
            <p:nvPr/>
          </p:nvSpPr>
          <p:spPr>
            <a:xfrm>
              <a:off x="0" y="0"/>
              <a:ext cx="5486400" cy="585216"/>
            </a:xfrm>
            <a:prstGeom prst="rect">
              <a:avLst/>
            </a:prstGeom>
          </p:spPr>
          <p:txBody>
            <a:bodyPr anchor="ctr" rtlCol="false" tIns="0" lIns="0" bIns="0" rIns="0"/>
            <a:lstStyle/>
            <a:p>
              <a:pPr algn="l">
                <a:lnSpc>
                  <a:spcPts val="2250"/>
                </a:lnSpc>
              </a:pPr>
              <a:r>
                <a:rPr lang="en-US" sz="1875" i="true">
                  <a:solidFill>
                    <a:srgbClr val="1A1A1A"/>
                  </a:solidFill>
                  <a:latin typeface="TT Drugs Italics"/>
                  <a:ea typeface="TT Drugs Italics"/>
                  <a:cs typeface="TT Drugs Italics"/>
                  <a:sym typeface="TT Drugs Italics"/>
                </a:rPr>
                <a:t>Ecommerce &amp; user lifecycle</a:t>
              </a:r>
            </a:p>
          </p:txBody>
        </p:sp>
      </p:grpSp>
      <p:grpSp>
        <p:nvGrpSpPr>
          <p:cNvPr name="Group 61" id="61"/>
          <p:cNvGrpSpPr/>
          <p:nvPr/>
        </p:nvGrpSpPr>
        <p:grpSpPr>
          <a:xfrm rot="0">
            <a:off x="4800600" y="5966460"/>
            <a:ext cx="4800600" cy="438912"/>
            <a:chOff x="0" y="0"/>
            <a:chExt cx="6400800" cy="585216"/>
          </a:xfrm>
        </p:grpSpPr>
        <p:sp>
          <p:nvSpPr>
            <p:cNvPr name="Freeform 62" id="62"/>
            <p:cNvSpPr/>
            <p:nvPr/>
          </p:nvSpPr>
          <p:spPr>
            <a:xfrm flipH="false" flipV="false" rot="0">
              <a:off x="0" y="0"/>
              <a:ext cx="6400800" cy="585216"/>
            </a:xfrm>
            <a:custGeom>
              <a:avLst/>
              <a:gdLst/>
              <a:ahLst/>
              <a:cxnLst/>
              <a:rect r="r" b="b" t="t" l="l"/>
              <a:pathLst>
                <a:path h="585216" w="6400800">
                  <a:moveTo>
                    <a:pt x="0" y="0"/>
                  </a:moveTo>
                  <a:lnTo>
                    <a:pt x="6400800" y="0"/>
                  </a:lnTo>
                  <a:lnTo>
                    <a:pt x="6400800" y="585216"/>
                  </a:lnTo>
                  <a:lnTo>
                    <a:pt x="0" y="585216"/>
                  </a:lnTo>
                  <a:close/>
                </a:path>
              </a:pathLst>
            </a:custGeom>
            <a:blipFill>
              <a:blip r:embed="rId2">
                <a:alphaModFix amt="0"/>
              </a:blip>
              <a:stretch>
                <a:fillRect l="0" t="-163117" r="0" b="-163117"/>
              </a:stretch>
            </a:blipFill>
          </p:spPr>
        </p:sp>
        <p:sp>
          <p:nvSpPr>
            <p:cNvPr name="TextBox 63" id="63"/>
            <p:cNvSpPr txBox="true"/>
            <p:nvPr/>
          </p:nvSpPr>
          <p:spPr>
            <a:xfrm>
              <a:off x="0" y="-9525"/>
              <a:ext cx="6400800" cy="594741"/>
            </a:xfrm>
            <a:prstGeom prst="rect">
              <a:avLst/>
            </a:prstGeom>
          </p:spPr>
          <p:txBody>
            <a:bodyPr anchor="ctr" rtlCol="false" tIns="0" lIns="0" bIns="0" rIns="0"/>
            <a:lstStyle/>
            <a:p>
              <a:pPr algn="r">
                <a:lnSpc>
                  <a:spcPts val="1800"/>
                </a:lnSpc>
              </a:pPr>
              <a:r>
                <a:rPr lang="en-US" sz="1500">
                  <a:solidFill>
                    <a:srgbClr val="4A4A4A"/>
                  </a:solidFill>
                  <a:latin typeface="TT Drugs"/>
                  <a:ea typeface="TT Drugs"/>
                  <a:cs typeface="TT Drugs"/>
                  <a:sym typeface="TT Drugs"/>
                </a:rPr>
                <a:t>Paudelmar  ·  strategy &amp; optimisation</a:t>
              </a:r>
            </a:p>
          </p:txBody>
        </p:sp>
      </p:grpSp>
      <p:grpSp>
        <p:nvGrpSpPr>
          <p:cNvPr name="Group 64" id="64"/>
          <p:cNvGrpSpPr/>
          <p:nvPr/>
        </p:nvGrpSpPr>
        <p:grpSpPr>
          <a:xfrm rot="0">
            <a:off x="681038" y="6428042"/>
            <a:ext cx="8924925" cy="9525"/>
            <a:chOff x="0" y="0"/>
            <a:chExt cx="11899900" cy="12700"/>
          </a:xfrm>
        </p:grpSpPr>
        <p:sp>
          <p:nvSpPr>
            <p:cNvPr name="Freeform 65" id="65"/>
            <p:cNvSpPr/>
            <p:nvPr/>
          </p:nvSpPr>
          <p:spPr>
            <a:xfrm flipH="false" flipV="false" rot="0">
              <a:off x="0" y="0"/>
              <a:ext cx="11899900" cy="12700"/>
            </a:xfrm>
            <a:custGeom>
              <a:avLst/>
              <a:gdLst/>
              <a:ahLst/>
              <a:cxnLst/>
              <a:rect r="r" b="b" t="t" l="l"/>
              <a:pathLst>
                <a:path h="12700" w="11899900">
                  <a:moveTo>
                    <a:pt x="0" y="0"/>
                  </a:moveTo>
                  <a:lnTo>
                    <a:pt x="11899900" y="12700"/>
                  </a:lnTo>
                </a:path>
              </a:pathLst>
            </a:custGeom>
            <a:blipFill>
              <a:blip r:embed="rId2">
                <a:alphaModFix amt="0"/>
              </a:blip>
              <a:stretch>
                <a:fillRect l="0" t="-18207480" r="0" b="-18207480"/>
              </a:stretch>
            </a:blipFill>
            <a:ln w="9525" cap="sq">
              <a:solidFill>
                <a:srgbClr val="B5B3AE"/>
              </a:solidFill>
              <a:prstDash val="solid"/>
              <a:miter/>
            </a:ln>
          </p:spPr>
        </p:sp>
      </p:grpSp>
      <p:grpSp>
        <p:nvGrpSpPr>
          <p:cNvPr name="Group 66" id="66"/>
          <p:cNvGrpSpPr/>
          <p:nvPr/>
        </p:nvGrpSpPr>
        <p:grpSpPr>
          <a:xfrm rot="0">
            <a:off x="685800" y="6446520"/>
            <a:ext cx="4114800" cy="438912"/>
            <a:chOff x="0" y="0"/>
            <a:chExt cx="5486400" cy="585216"/>
          </a:xfrm>
        </p:grpSpPr>
        <p:sp>
          <p:nvSpPr>
            <p:cNvPr name="Freeform 67" id="67"/>
            <p:cNvSpPr/>
            <p:nvPr/>
          </p:nvSpPr>
          <p:spPr>
            <a:xfrm flipH="false" flipV="false" rot="0">
              <a:off x="0" y="0"/>
              <a:ext cx="5486400" cy="585216"/>
            </a:xfrm>
            <a:custGeom>
              <a:avLst/>
              <a:gdLst/>
              <a:ahLst/>
              <a:cxnLst/>
              <a:rect r="r" b="b" t="t" l="l"/>
              <a:pathLst>
                <a:path h="585216" w="5486400">
                  <a:moveTo>
                    <a:pt x="0" y="0"/>
                  </a:moveTo>
                  <a:lnTo>
                    <a:pt x="5486400" y="0"/>
                  </a:lnTo>
                  <a:lnTo>
                    <a:pt x="5486400" y="585216"/>
                  </a:lnTo>
                  <a:lnTo>
                    <a:pt x="0" y="585216"/>
                  </a:lnTo>
                  <a:close/>
                </a:path>
              </a:pathLst>
            </a:custGeom>
            <a:blipFill>
              <a:blip r:embed="rId2">
                <a:alphaModFix amt="0"/>
              </a:blip>
              <a:stretch>
                <a:fillRect l="0" t="-132672" r="0" b="-132672"/>
              </a:stretch>
            </a:blipFill>
          </p:spPr>
        </p:sp>
        <p:sp>
          <p:nvSpPr>
            <p:cNvPr name="TextBox 68" id="68"/>
            <p:cNvSpPr txBox="true"/>
            <p:nvPr/>
          </p:nvSpPr>
          <p:spPr>
            <a:xfrm>
              <a:off x="0" y="0"/>
              <a:ext cx="5486400" cy="585216"/>
            </a:xfrm>
            <a:prstGeom prst="rect">
              <a:avLst/>
            </a:prstGeom>
          </p:spPr>
          <p:txBody>
            <a:bodyPr anchor="ctr" rtlCol="false" tIns="0" lIns="0" bIns="0" rIns="0"/>
            <a:lstStyle/>
            <a:p>
              <a:pPr algn="l">
                <a:lnSpc>
                  <a:spcPts val="2250"/>
                </a:lnSpc>
              </a:pPr>
              <a:r>
                <a:rPr lang="en-US" sz="1875" i="true">
                  <a:solidFill>
                    <a:srgbClr val="1A1A1A"/>
                  </a:solidFill>
                  <a:latin typeface="TT Drugs Italics"/>
                  <a:ea typeface="TT Drugs Italics"/>
                  <a:cs typeface="TT Drugs Italics"/>
                  <a:sym typeface="TT Drugs Italics"/>
                </a:rPr>
                <a:t>Email marketing &amp; workflows</a:t>
              </a:r>
            </a:p>
          </p:txBody>
        </p:sp>
      </p:grpSp>
      <p:grpSp>
        <p:nvGrpSpPr>
          <p:cNvPr name="Group 69" id="69"/>
          <p:cNvGrpSpPr/>
          <p:nvPr/>
        </p:nvGrpSpPr>
        <p:grpSpPr>
          <a:xfrm rot="0">
            <a:off x="4800600" y="6446520"/>
            <a:ext cx="4800600" cy="438912"/>
            <a:chOff x="0" y="0"/>
            <a:chExt cx="6400800" cy="585216"/>
          </a:xfrm>
        </p:grpSpPr>
        <p:sp>
          <p:nvSpPr>
            <p:cNvPr name="Freeform 70" id="70"/>
            <p:cNvSpPr/>
            <p:nvPr/>
          </p:nvSpPr>
          <p:spPr>
            <a:xfrm flipH="false" flipV="false" rot="0">
              <a:off x="0" y="0"/>
              <a:ext cx="6400800" cy="585216"/>
            </a:xfrm>
            <a:custGeom>
              <a:avLst/>
              <a:gdLst/>
              <a:ahLst/>
              <a:cxnLst/>
              <a:rect r="r" b="b" t="t" l="l"/>
              <a:pathLst>
                <a:path h="585216" w="6400800">
                  <a:moveTo>
                    <a:pt x="0" y="0"/>
                  </a:moveTo>
                  <a:lnTo>
                    <a:pt x="6400800" y="0"/>
                  </a:lnTo>
                  <a:lnTo>
                    <a:pt x="6400800" y="585216"/>
                  </a:lnTo>
                  <a:lnTo>
                    <a:pt x="0" y="585216"/>
                  </a:lnTo>
                  <a:close/>
                </a:path>
              </a:pathLst>
            </a:custGeom>
            <a:blipFill>
              <a:blip r:embed="rId2">
                <a:alphaModFix amt="0"/>
              </a:blip>
              <a:stretch>
                <a:fillRect l="0" t="-163117" r="0" b="-163117"/>
              </a:stretch>
            </a:blipFill>
          </p:spPr>
        </p:sp>
        <p:sp>
          <p:nvSpPr>
            <p:cNvPr name="TextBox 71" id="71"/>
            <p:cNvSpPr txBox="true"/>
            <p:nvPr/>
          </p:nvSpPr>
          <p:spPr>
            <a:xfrm>
              <a:off x="0" y="-9525"/>
              <a:ext cx="6400800" cy="594741"/>
            </a:xfrm>
            <a:prstGeom prst="rect">
              <a:avLst/>
            </a:prstGeom>
          </p:spPr>
          <p:txBody>
            <a:bodyPr anchor="ctr" rtlCol="false" tIns="0" lIns="0" bIns="0" rIns="0"/>
            <a:lstStyle/>
            <a:p>
              <a:pPr algn="r">
                <a:lnSpc>
                  <a:spcPts val="1800"/>
                </a:lnSpc>
              </a:pPr>
              <a:r>
                <a:rPr lang="en-US" sz="1500">
                  <a:solidFill>
                    <a:srgbClr val="4A4A4A"/>
                  </a:solidFill>
                  <a:latin typeface="TT Drugs"/>
                  <a:ea typeface="TT Drugs"/>
                  <a:cs typeface="TT Drugs"/>
                  <a:sym typeface="TT Drugs"/>
                </a:rPr>
                <a:t>Aina  ·  flows, campaigns, list</a:t>
              </a:r>
            </a:p>
          </p:txBody>
        </p:sp>
      </p:grpSp>
      <p:grpSp>
        <p:nvGrpSpPr>
          <p:cNvPr name="Group 72" id="72"/>
          <p:cNvGrpSpPr/>
          <p:nvPr/>
        </p:nvGrpSpPr>
        <p:grpSpPr>
          <a:xfrm rot="0">
            <a:off x="681038" y="6908101"/>
            <a:ext cx="8924925" cy="9525"/>
            <a:chOff x="0" y="0"/>
            <a:chExt cx="11899900" cy="12700"/>
          </a:xfrm>
        </p:grpSpPr>
        <p:sp>
          <p:nvSpPr>
            <p:cNvPr name="Freeform 73" id="73"/>
            <p:cNvSpPr/>
            <p:nvPr/>
          </p:nvSpPr>
          <p:spPr>
            <a:xfrm flipH="false" flipV="false" rot="0">
              <a:off x="0" y="0"/>
              <a:ext cx="11899900" cy="12700"/>
            </a:xfrm>
            <a:custGeom>
              <a:avLst/>
              <a:gdLst/>
              <a:ahLst/>
              <a:cxnLst/>
              <a:rect r="r" b="b" t="t" l="l"/>
              <a:pathLst>
                <a:path h="12700" w="11899900">
                  <a:moveTo>
                    <a:pt x="0" y="0"/>
                  </a:moveTo>
                  <a:lnTo>
                    <a:pt x="11899900" y="12700"/>
                  </a:lnTo>
                </a:path>
              </a:pathLst>
            </a:custGeom>
            <a:blipFill>
              <a:blip r:embed="rId2">
                <a:alphaModFix amt="0"/>
              </a:blip>
              <a:stretch>
                <a:fillRect l="0" t="-18207480" r="0" b="-18207480"/>
              </a:stretch>
            </a:blipFill>
            <a:ln w="9525" cap="sq">
              <a:solidFill>
                <a:srgbClr val="B5B3AE"/>
              </a:solidFill>
              <a:prstDash val="solid"/>
              <a:miter/>
            </a:ln>
          </p:spPr>
        </p:sp>
      </p:grpSp>
      <p:grpSp>
        <p:nvGrpSpPr>
          <p:cNvPr name="Group 74" id="74"/>
          <p:cNvGrpSpPr/>
          <p:nvPr/>
        </p:nvGrpSpPr>
        <p:grpSpPr>
          <a:xfrm rot="0">
            <a:off x="685800" y="6926580"/>
            <a:ext cx="4114800" cy="438912"/>
            <a:chOff x="0" y="0"/>
            <a:chExt cx="5486400" cy="585216"/>
          </a:xfrm>
        </p:grpSpPr>
        <p:sp>
          <p:nvSpPr>
            <p:cNvPr name="Freeform 75" id="75"/>
            <p:cNvSpPr/>
            <p:nvPr/>
          </p:nvSpPr>
          <p:spPr>
            <a:xfrm flipH="false" flipV="false" rot="0">
              <a:off x="0" y="0"/>
              <a:ext cx="5486400" cy="585216"/>
            </a:xfrm>
            <a:custGeom>
              <a:avLst/>
              <a:gdLst/>
              <a:ahLst/>
              <a:cxnLst/>
              <a:rect r="r" b="b" t="t" l="l"/>
              <a:pathLst>
                <a:path h="585216" w="5486400">
                  <a:moveTo>
                    <a:pt x="0" y="0"/>
                  </a:moveTo>
                  <a:lnTo>
                    <a:pt x="5486400" y="0"/>
                  </a:lnTo>
                  <a:lnTo>
                    <a:pt x="5486400" y="585216"/>
                  </a:lnTo>
                  <a:lnTo>
                    <a:pt x="0" y="585216"/>
                  </a:lnTo>
                  <a:close/>
                </a:path>
              </a:pathLst>
            </a:custGeom>
            <a:blipFill>
              <a:blip r:embed="rId2">
                <a:alphaModFix amt="0"/>
              </a:blip>
              <a:stretch>
                <a:fillRect l="0" t="-132672" r="0" b="-132672"/>
              </a:stretch>
            </a:blipFill>
          </p:spPr>
        </p:sp>
        <p:sp>
          <p:nvSpPr>
            <p:cNvPr name="TextBox 76" id="76"/>
            <p:cNvSpPr txBox="true"/>
            <p:nvPr/>
          </p:nvSpPr>
          <p:spPr>
            <a:xfrm>
              <a:off x="0" y="0"/>
              <a:ext cx="5486400" cy="585216"/>
            </a:xfrm>
            <a:prstGeom prst="rect">
              <a:avLst/>
            </a:prstGeom>
          </p:spPr>
          <p:txBody>
            <a:bodyPr anchor="ctr" rtlCol="false" tIns="0" lIns="0" bIns="0" rIns="0"/>
            <a:lstStyle/>
            <a:p>
              <a:pPr algn="l">
                <a:lnSpc>
                  <a:spcPts val="2250"/>
                </a:lnSpc>
              </a:pPr>
              <a:r>
                <a:rPr lang="en-US" sz="1875" i="true">
                  <a:solidFill>
                    <a:srgbClr val="1A1A1A"/>
                  </a:solidFill>
                  <a:latin typeface="TT Drugs Italics"/>
                  <a:ea typeface="TT Drugs Italics"/>
                  <a:cs typeface="TT Drugs Italics"/>
                  <a:sym typeface="TT Drugs Italics"/>
                </a:rPr>
                <a:t>Brand campaigns</a:t>
              </a:r>
            </a:p>
          </p:txBody>
        </p:sp>
      </p:grpSp>
      <p:grpSp>
        <p:nvGrpSpPr>
          <p:cNvPr name="Group 77" id="77"/>
          <p:cNvGrpSpPr/>
          <p:nvPr/>
        </p:nvGrpSpPr>
        <p:grpSpPr>
          <a:xfrm rot="0">
            <a:off x="4800600" y="6926580"/>
            <a:ext cx="4800600" cy="438912"/>
            <a:chOff x="0" y="0"/>
            <a:chExt cx="6400800" cy="585216"/>
          </a:xfrm>
        </p:grpSpPr>
        <p:sp>
          <p:nvSpPr>
            <p:cNvPr name="Freeform 78" id="78"/>
            <p:cNvSpPr/>
            <p:nvPr/>
          </p:nvSpPr>
          <p:spPr>
            <a:xfrm flipH="false" flipV="false" rot="0">
              <a:off x="0" y="0"/>
              <a:ext cx="6400800" cy="585216"/>
            </a:xfrm>
            <a:custGeom>
              <a:avLst/>
              <a:gdLst/>
              <a:ahLst/>
              <a:cxnLst/>
              <a:rect r="r" b="b" t="t" l="l"/>
              <a:pathLst>
                <a:path h="585216" w="6400800">
                  <a:moveTo>
                    <a:pt x="0" y="0"/>
                  </a:moveTo>
                  <a:lnTo>
                    <a:pt x="6400800" y="0"/>
                  </a:lnTo>
                  <a:lnTo>
                    <a:pt x="6400800" y="585216"/>
                  </a:lnTo>
                  <a:lnTo>
                    <a:pt x="0" y="585216"/>
                  </a:lnTo>
                  <a:close/>
                </a:path>
              </a:pathLst>
            </a:custGeom>
            <a:blipFill>
              <a:blip r:embed="rId2">
                <a:alphaModFix amt="0"/>
              </a:blip>
              <a:stretch>
                <a:fillRect l="0" t="-163117" r="0" b="-163117"/>
              </a:stretch>
            </a:blipFill>
          </p:spPr>
        </p:sp>
        <p:sp>
          <p:nvSpPr>
            <p:cNvPr name="TextBox 79" id="79"/>
            <p:cNvSpPr txBox="true"/>
            <p:nvPr/>
          </p:nvSpPr>
          <p:spPr>
            <a:xfrm>
              <a:off x="0" y="-9525"/>
              <a:ext cx="6400800" cy="594741"/>
            </a:xfrm>
            <a:prstGeom prst="rect">
              <a:avLst/>
            </a:prstGeom>
          </p:spPr>
          <p:txBody>
            <a:bodyPr anchor="ctr" rtlCol="false" tIns="0" lIns="0" bIns="0" rIns="0"/>
            <a:lstStyle/>
            <a:p>
              <a:pPr algn="r">
                <a:lnSpc>
                  <a:spcPts val="1800"/>
                </a:lnSpc>
              </a:pPr>
              <a:r>
                <a:rPr lang="en-US" sz="1500">
                  <a:solidFill>
                    <a:srgbClr val="4A4A4A"/>
                  </a:solidFill>
                  <a:latin typeface="TT Drugs"/>
                  <a:ea typeface="TT Drugs"/>
                  <a:cs typeface="TT Drugs"/>
                  <a:sym typeface="TT Drugs"/>
                </a:rPr>
                <a:t>Paudelmar</a:t>
              </a:r>
            </a:p>
          </p:txBody>
        </p:sp>
      </p:grpSp>
      <p:grpSp>
        <p:nvGrpSpPr>
          <p:cNvPr name="Group 80" id="80"/>
          <p:cNvGrpSpPr/>
          <p:nvPr/>
        </p:nvGrpSpPr>
        <p:grpSpPr>
          <a:xfrm rot="0">
            <a:off x="681038" y="7388162"/>
            <a:ext cx="8924925" cy="9525"/>
            <a:chOff x="0" y="0"/>
            <a:chExt cx="11899900" cy="12700"/>
          </a:xfrm>
        </p:grpSpPr>
        <p:sp>
          <p:nvSpPr>
            <p:cNvPr name="Freeform 81" id="81"/>
            <p:cNvSpPr/>
            <p:nvPr/>
          </p:nvSpPr>
          <p:spPr>
            <a:xfrm flipH="false" flipV="false" rot="0">
              <a:off x="0" y="0"/>
              <a:ext cx="11899900" cy="12700"/>
            </a:xfrm>
            <a:custGeom>
              <a:avLst/>
              <a:gdLst/>
              <a:ahLst/>
              <a:cxnLst/>
              <a:rect r="r" b="b" t="t" l="l"/>
              <a:pathLst>
                <a:path h="12700" w="11899900">
                  <a:moveTo>
                    <a:pt x="0" y="0"/>
                  </a:moveTo>
                  <a:lnTo>
                    <a:pt x="11899900" y="12700"/>
                  </a:lnTo>
                </a:path>
              </a:pathLst>
            </a:custGeom>
            <a:blipFill>
              <a:blip r:embed="rId2">
                <a:alphaModFix amt="0"/>
              </a:blip>
              <a:stretch>
                <a:fillRect l="0" t="-18207480" r="0" b="-18207480"/>
              </a:stretch>
            </a:blipFill>
            <a:ln w="9525" cap="sq">
              <a:solidFill>
                <a:srgbClr val="B5B3AE"/>
              </a:solidFill>
              <a:prstDash val="solid"/>
              <a:miter/>
            </a:ln>
          </p:spPr>
        </p:sp>
      </p:grpSp>
      <p:grpSp>
        <p:nvGrpSpPr>
          <p:cNvPr name="Group 82" id="82"/>
          <p:cNvGrpSpPr/>
          <p:nvPr/>
        </p:nvGrpSpPr>
        <p:grpSpPr>
          <a:xfrm rot="0">
            <a:off x="685800" y="7406640"/>
            <a:ext cx="4114800" cy="438912"/>
            <a:chOff x="0" y="0"/>
            <a:chExt cx="5486400" cy="585216"/>
          </a:xfrm>
        </p:grpSpPr>
        <p:sp>
          <p:nvSpPr>
            <p:cNvPr name="Freeform 83" id="83"/>
            <p:cNvSpPr/>
            <p:nvPr/>
          </p:nvSpPr>
          <p:spPr>
            <a:xfrm flipH="false" flipV="false" rot="0">
              <a:off x="0" y="0"/>
              <a:ext cx="5486400" cy="585216"/>
            </a:xfrm>
            <a:custGeom>
              <a:avLst/>
              <a:gdLst/>
              <a:ahLst/>
              <a:cxnLst/>
              <a:rect r="r" b="b" t="t" l="l"/>
              <a:pathLst>
                <a:path h="585216" w="5486400">
                  <a:moveTo>
                    <a:pt x="0" y="0"/>
                  </a:moveTo>
                  <a:lnTo>
                    <a:pt x="5486400" y="0"/>
                  </a:lnTo>
                  <a:lnTo>
                    <a:pt x="5486400" y="585216"/>
                  </a:lnTo>
                  <a:lnTo>
                    <a:pt x="0" y="585216"/>
                  </a:lnTo>
                  <a:close/>
                </a:path>
              </a:pathLst>
            </a:custGeom>
            <a:blipFill>
              <a:blip r:embed="rId2">
                <a:alphaModFix amt="0"/>
              </a:blip>
              <a:stretch>
                <a:fillRect l="0" t="-132672" r="0" b="-132672"/>
              </a:stretch>
            </a:blipFill>
          </p:spPr>
        </p:sp>
        <p:sp>
          <p:nvSpPr>
            <p:cNvPr name="TextBox 84" id="84"/>
            <p:cNvSpPr txBox="true"/>
            <p:nvPr/>
          </p:nvSpPr>
          <p:spPr>
            <a:xfrm>
              <a:off x="0" y="0"/>
              <a:ext cx="5486400" cy="585216"/>
            </a:xfrm>
            <a:prstGeom prst="rect">
              <a:avLst/>
            </a:prstGeom>
          </p:spPr>
          <p:txBody>
            <a:bodyPr anchor="ctr" rtlCol="false" tIns="0" lIns="0" bIns="0" rIns="0"/>
            <a:lstStyle/>
            <a:p>
              <a:pPr algn="l">
                <a:lnSpc>
                  <a:spcPts val="2250"/>
                </a:lnSpc>
              </a:pPr>
              <a:r>
                <a:rPr lang="en-US" sz="1875" i="true">
                  <a:solidFill>
                    <a:srgbClr val="1A1A1A"/>
                  </a:solidFill>
                  <a:latin typeface="TT Drugs Italics"/>
                  <a:ea typeface="TT Drugs Italics"/>
                  <a:cs typeface="TT Drugs Italics"/>
                  <a:sym typeface="TT Drugs Italics"/>
                </a:rPr>
                <a:t>PR &amp; partnerships</a:t>
              </a:r>
            </a:p>
          </p:txBody>
        </p:sp>
      </p:grpSp>
      <p:grpSp>
        <p:nvGrpSpPr>
          <p:cNvPr name="Group 85" id="85"/>
          <p:cNvGrpSpPr/>
          <p:nvPr/>
        </p:nvGrpSpPr>
        <p:grpSpPr>
          <a:xfrm rot="0">
            <a:off x="4800600" y="7406640"/>
            <a:ext cx="4800600" cy="438912"/>
            <a:chOff x="0" y="0"/>
            <a:chExt cx="6400800" cy="585216"/>
          </a:xfrm>
        </p:grpSpPr>
        <p:sp>
          <p:nvSpPr>
            <p:cNvPr name="Freeform 86" id="86"/>
            <p:cNvSpPr/>
            <p:nvPr/>
          </p:nvSpPr>
          <p:spPr>
            <a:xfrm flipH="false" flipV="false" rot="0">
              <a:off x="0" y="0"/>
              <a:ext cx="6400800" cy="585216"/>
            </a:xfrm>
            <a:custGeom>
              <a:avLst/>
              <a:gdLst/>
              <a:ahLst/>
              <a:cxnLst/>
              <a:rect r="r" b="b" t="t" l="l"/>
              <a:pathLst>
                <a:path h="585216" w="6400800">
                  <a:moveTo>
                    <a:pt x="0" y="0"/>
                  </a:moveTo>
                  <a:lnTo>
                    <a:pt x="6400800" y="0"/>
                  </a:lnTo>
                  <a:lnTo>
                    <a:pt x="6400800" y="585216"/>
                  </a:lnTo>
                  <a:lnTo>
                    <a:pt x="0" y="585216"/>
                  </a:lnTo>
                  <a:close/>
                </a:path>
              </a:pathLst>
            </a:custGeom>
            <a:blipFill>
              <a:blip r:embed="rId2">
                <a:alphaModFix amt="0"/>
              </a:blip>
              <a:stretch>
                <a:fillRect l="0" t="-163117" r="0" b="-163117"/>
              </a:stretch>
            </a:blipFill>
          </p:spPr>
        </p:sp>
        <p:sp>
          <p:nvSpPr>
            <p:cNvPr name="TextBox 87" id="87"/>
            <p:cNvSpPr txBox="true"/>
            <p:nvPr/>
          </p:nvSpPr>
          <p:spPr>
            <a:xfrm>
              <a:off x="0" y="-9525"/>
              <a:ext cx="6400800" cy="594741"/>
            </a:xfrm>
            <a:prstGeom prst="rect">
              <a:avLst/>
            </a:prstGeom>
          </p:spPr>
          <p:txBody>
            <a:bodyPr anchor="ctr" rtlCol="false" tIns="0" lIns="0" bIns="0" rIns="0"/>
            <a:lstStyle/>
            <a:p>
              <a:pPr algn="r">
                <a:lnSpc>
                  <a:spcPts val="1800"/>
                </a:lnSpc>
              </a:pPr>
              <a:r>
                <a:rPr lang="en-US" sz="1500">
                  <a:solidFill>
                    <a:srgbClr val="4A4A4A"/>
                  </a:solidFill>
                  <a:latin typeface="TT Drugs"/>
                  <a:ea typeface="TT Drugs"/>
                  <a:cs typeface="TT Drugs"/>
                  <a:sym typeface="TT Drugs"/>
                </a:rPr>
                <a:t>Paudelmar</a:t>
              </a:r>
            </a:p>
          </p:txBody>
        </p:sp>
      </p:grpSp>
      <p:grpSp>
        <p:nvGrpSpPr>
          <p:cNvPr name="Group 88" id="88"/>
          <p:cNvGrpSpPr/>
          <p:nvPr/>
        </p:nvGrpSpPr>
        <p:grpSpPr>
          <a:xfrm rot="0">
            <a:off x="681038" y="7868221"/>
            <a:ext cx="8924925" cy="9525"/>
            <a:chOff x="0" y="0"/>
            <a:chExt cx="11899900" cy="12700"/>
          </a:xfrm>
        </p:grpSpPr>
        <p:sp>
          <p:nvSpPr>
            <p:cNvPr name="Freeform 89" id="89"/>
            <p:cNvSpPr/>
            <p:nvPr/>
          </p:nvSpPr>
          <p:spPr>
            <a:xfrm flipH="false" flipV="false" rot="0">
              <a:off x="0" y="0"/>
              <a:ext cx="11899900" cy="12700"/>
            </a:xfrm>
            <a:custGeom>
              <a:avLst/>
              <a:gdLst/>
              <a:ahLst/>
              <a:cxnLst/>
              <a:rect r="r" b="b" t="t" l="l"/>
              <a:pathLst>
                <a:path h="12700" w="11899900">
                  <a:moveTo>
                    <a:pt x="0" y="0"/>
                  </a:moveTo>
                  <a:lnTo>
                    <a:pt x="11899900" y="12700"/>
                  </a:lnTo>
                </a:path>
              </a:pathLst>
            </a:custGeom>
            <a:blipFill>
              <a:blip r:embed="rId2">
                <a:alphaModFix amt="0"/>
              </a:blip>
              <a:stretch>
                <a:fillRect l="0" t="-18207480" r="0" b="-18207480"/>
              </a:stretch>
            </a:blipFill>
            <a:ln w="9525" cap="sq">
              <a:solidFill>
                <a:srgbClr val="B5B3AE"/>
              </a:solidFill>
              <a:prstDash val="solid"/>
              <a:miter/>
            </a:ln>
          </p:spPr>
        </p:sp>
      </p:grpSp>
      <p:grpSp>
        <p:nvGrpSpPr>
          <p:cNvPr name="Group 90" id="90"/>
          <p:cNvGrpSpPr/>
          <p:nvPr/>
        </p:nvGrpSpPr>
        <p:grpSpPr>
          <a:xfrm rot="0">
            <a:off x="685800" y="7886700"/>
            <a:ext cx="4114800" cy="438912"/>
            <a:chOff x="0" y="0"/>
            <a:chExt cx="5486400" cy="585216"/>
          </a:xfrm>
        </p:grpSpPr>
        <p:sp>
          <p:nvSpPr>
            <p:cNvPr name="Freeform 91" id="91"/>
            <p:cNvSpPr/>
            <p:nvPr/>
          </p:nvSpPr>
          <p:spPr>
            <a:xfrm flipH="false" flipV="false" rot="0">
              <a:off x="0" y="0"/>
              <a:ext cx="5486400" cy="585216"/>
            </a:xfrm>
            <a:custGeom>
              <a:avLst/>
              <a:gdLst/>
              <a:ahLst/>
              <a:cxnLst/>
              <a:rect r="r" b="b" t="t" l="l"/>
              <a:pathLst>
                <a:path h="585216" w="5486400">
                  <a:moveTo>
                    <a:pt x="0" y="0"/>
                  </a:moveTo>
                  <a:lnTo>
                    <a:pt x="5486400" y="0"/>
                  </a:lnTo>
                  <a:lnTo>
                    <a:pt x="5486400" y="585216"/>
                  </a:lnTo>
                  <a:lnTo>
                    <a:pt x="0" y="585216"/>
                  </a:lnTo>
                  <a:close/>
                </a:path>
              </a:pathLst>
            </a:custGeom>
            <a:blipFill>
              <a:blip r:embed="rId2">
                <a:alphaModFix amt="0"/>
              </a:blip>
              <a:stretch>
                <a:fillRect l="0" t="-132672" r="0" b="-132672"/>
              </a:stretch>
            </a:blipFill>
          </p:spPr>
        </p:sp>
        <p:sp>
          <p:nvSpPr>
            <p:cNvPr name="TextBox 92" id="92"/>
            <p:cNvSpPr txBox="true"/>
            <p:nvPr/>
          </p:nvSpPr>
          <p:spPr>
            <a:xfrm>
              <a:off x="0" y="0"/>
              <a:ext cx="5486400" cy="585216"/>
            </a:xfrm>
            <a:prstGeom prst="rect">
              <a:avLst/>
            </a:prstGeom>
          </p:spPr>
          <p:txBody>
            <a:bodyPr anchor="ctr" rtlCol="false" tIns="0" lIns="0" bIns="0" rIns="0"/>
            <a:lstStyle/>
            <a:p>
              <a:pPr algn="l">
                <a:lnSpc>
                  <a:spcPts val="2250"/>
                </a:lnSpc>
              </a:pPr>
              <a:r>
                <a:rPr lang="en-US" sz="1875" i="true">
                  <a:solidFill>
                    <a:srgbClr val="1A1A1A"/>
                  </a:solidFill>
                  <a:latin typeface="TT Drugs Italics"/>
                  <a:ea typeface="TT Drugs Italics"/>
                  <a:cs typeface="TT Drugs Italics"/>
                  <a:sym typeface="TT Drugs Italics"/>
                </a:rPr>
                <a:t>Site build</a:t>
              </a:r>
            </a:p>
          </p:txBody>
        </p:sp>
      </p:grpSp>
      <p:grpSp>
        <p:nvGrpSpPr>
          <p:cNvPr name="Group 93" id="93"/>
          <p:cNvGrpSpPr/>
          <p:nvPr/>
        </p:nvGrpSpPr>
        <p:grpSpPr>
          <a:xfrm rot="0">
            <a:off x="4800600" y="7886700"/>
            <a:ext cx="4800600" cy="438912"/>
            <a:chOff x="0" y="0"/>
            <a:chExt cx="6400800" cy="585216"/>
          </a:xfrm>
        </p:grpSpPr>
        <p:sp>
          <p:nvSpPr>
            <p:cNvPr name="Freeform 94" id="94"/>
            <p:cNvSpPr/>
            <p:nvPr/>
          </p:nvSpPr>
          <p:spPr>
            <a:xfrm flipH="false" flipV="false" rot="0">
              <a:off x="0" y="0"/>
              <a:ext cx="6400800" cy="585216"/>
            </a:xfrm>
            <a:custGeom>
              <a:avLst/>
              <a:gdLst/>
              <a:ahLst/>
              <a:cxnLst/>
              <a:rect r="r" b="b" t="t" l="l"/>
              <a:pathLst>
                <a:path h="585216" w="6400800">
                  <a:moveTo>
                    <a:pt x="0" y="0"/>
                  </a:moveTo>
                  <a:lnTo>
                    <a:pt x="6400800" y="0"/>
                  </a:lnTo>
                  <a:lnTo>
                    <a:pt x="6400800" y="585216"/>
                  </a:lnTo>
                  <a:lnTo>
                    <a:pt x="0" y="585216"/>
                  </a:lnTo>
                  <a:close/>
                </a:path>
              </a:pathLst>
            </a:custGeom>
            <a:blipFill>
              <a:blip r:embed="rId2">
                <a:alphaModFix amt="0"/>
              </a:blip>
              <a:stretch>
                <a:fillRect l="0" t="-163117" r="0" b="-163117"/>
              </a:stretch>
            </a:blipFill>
          </p:spPr>
        </p:sp>
        <p:sp>
          <p:nvSpPr>
            <p:cNvPr name="TextBox 95" id="95"/>
            <p:cNvSpPr txBox="true"/>
            <p:nvPr/>
          </p:nvSpPr>
          <p:spPr>
            <a:xfrm>
              <a:off x="0" y="-9525"/>
              <a:ext cx="6400800" cy="594741"/>
            </a:xfrm>
            <a:prstGeom prst="rect">
              <a:avLst/>
            </a:prstGeom>
          </p:spPr>
          <p:txBody>
            <a:bodyPr anchor="ctr" rtlCol="false" tIns="0" lIns="0" bIns="0" rIns="0"/>
            <a:lstStyle/>
            <a:p>
              <a:pPr algn="r">
                <a:lnSpc>
                  <a:spcPts val="1800"/>
                </a:lnSpc>
              </a:pPr>
              <a:r>
                <a:rPr lang="en-US" sz="1500">
                  <a:solidFill>
                    <a:srgbClr val="4A4A4A"/>
                  </a:solidFill>
                  <a:latin typeface="TT Drugs"/>
                  <a:ea typeface="TT Drugs"/>
                  <a:cs typeface="TT Drugs"/>
                  <a:sym typeface="TT Drugs"/>
                </a:rPr>
                <a:t>Gloria + Caramba  ·  30 June</a:t>
              </a:r>
            </a:p>
          </p:txBody>
        </p:sp>
      </p:grpSp>
      <p:grpSp>
        <p:nvGrpSpPr>
          <p:cNvPr name="Group 96" id="96"/>
          <p:cNvGrpSpPr/>
          <p:nvPr/>
        </p:nvGrpSpPr>
        <p:grpSpPr>
          <a:xfrm rot="0">
            <a:off x="685800" y="8778240"/>
            <a:ext cx="8915400" cy="411480"/>
            <a:chOff x="0" y="0"/>
            <a:chExt cx="11887200" cy="548640"/>
          </a:xfrm>
        </p:grpSpPr>
        <p:sp>
          <p:nvSpPr>
            <p:cNvPr name="Freeform 97" id="97"/>
            <p:cNvSpPr/>
            <p:nvPr/>
          </p:nvSpPr>
          <p:spPr>
            <a:xfrm flipH="false" flipV="false" rot="0">
              <a:off x="0" y="0"/>
              <a:ext cx="11887200" cy="548640"/>
            </a:xfrm>
            <a:custGeom>
              <a:avLst/>
              <a:gdLst/>
              <a:ahLst/>
              <a:cxnLst/>
              <a:rect r="r" b="b" t="t" l="l"/>
              <a:pathLst>
                <a:path h="548640" w="11887200">
                  <a:moveTo>
                    <a:pt x="0" y="0"/>
                  </a:moveTo>
                  <a:lnTo>
                    <a:pt x="11887200" y="0"/>
                  </a:lnTo>
                  <a:lnTo>
                    <a:pt x="11887200" y="548640"/>
                  </a:lnTo>
                  <a:lnTo>
                    <a:pt x="0" y="548640"/>
                  </a:lnTo>
                  <a:close/>
                </a:path>
              </a:pathLst>
            </a:custGeom>
            <a:blipFill>
              <a:blip r:embed="rId2">
                <a:alphaModFix amt="0"/>
              </a:blip>
              <a:stretch>
                <a:fillRect l="0" t="-372175" r="0" b="-372175"/>
              </a:stretch>
            </a:blipFill>
          </p:spPr>
        </p:sp>
        <p:sp>
          <p:nvSpPr>
            <p:cNvPr name="TextBox 98" id="98"/>
            <p:cNvSpPr txBox="true"/>
            <p:nvPr/>
          </p:nvSpPr>
          <p:spPr>
            <a:xfrm>
              <a:off x="0" y="0"/>
              <a:ext cx="11887200" cy="548640"/>
            </a:xfrm>
            <a:prstGeom prst="rect">
              <a:avLst/>
            </a:prstGeom>
          </p:spPr>
          <p:txBody>
            <a:bodyPr anchor="ctr" rtlCol="false" tIns="0" lIns="0" bIns="0" rIns="0"/>
            <a:lstStyle/>
            <a:p>
              <a:pPr algn="l">
                <a:lnSpc>
                  <a:spcPts val="1620"/>
                </a:lnSpc>
              </a:pPr>
              <a:r>
                <a:rPr lang="en-US" b="true" sz="1350" spc="450">
                  <a:solidFill>
                    <a:srgbClr val="8E5D40"/>
                  </a:solidFill>
                  <a:latin typeface="TT Drugs Bold"/>
                  <a:ea typeface="TT Drugs Bold"/>
                  <a:cs typeface="TT Drugs Bold"/>
                  <a:sym typeface="TT Drugs Bold"/>
                </a:rPr>
                <a:t>CHANGES GOING INTO EFFECT</a:t>
              </a:r>
            </a:p>
          </p:txBody>
        </p:sp>
      </p:grpSp>
      <p:grpSp>
        <p:nvGrpSpPr>
          <p:cNvPr name="Group 99" id="99"/>
          <p:cNvGrpSpPr/>
          <p:nvPr/>
        </p:nvGrpSpPr>
        <p:grpSpPr>
          <a:xfrm rot="0">
            <a:off x="685800" y="9189720"/>
            <a:ext cx="8915400" cy="479727"/>
            <a:chOff x="0" y="0"/>
            <a:chExt cx="11887200" cy="639635"/>
          </a:xfrm>
        </p:grpSpPr>
        <p:sp>
          <p:nvSpPr>
            <p:cNvPr name="Freeform 100" id="100"/>
            <p:cNvSpPr/>
            <p:nvPr/>
          </p:nvSpPr>
          <p:spPr>
            <a:xfrm flipH="false" flipV="false" rot="0">
              <a:off x="0" y="0"/>
              <a:ext cx="11887200" cy="639636"/>
            </a:xfrm>
            <a:custGeom>
              <a:avLst/>
              <a:gdLst/>
              <a:ahLst/>
              <a:cxnLst/>
              <a:rect r="r" b="b" t="t" l="l"/>
              <a:pathLst>
                <a:path h="639636" w="11887200">
                  <a:moveTo>
                    <a:pt x="0" y="0"/>
                  </a:moveTo>
                  <a:lnTo>
                    <a:pt x="11887200" y="0"/>
                  </a:lnTo>
                  <a:lnTo>
                    <a:pt x="11887200" y="639636"/>
                  </a:lnTo>
                  <a:lnTo>
                    <a:pt x="0" y="639636"/>
                  </a:lnTo>
                  <a:close/>
                </a:path>
              </a:pathLst>
            </a:custGeom>
            <a:blipFill>
              <a:blip r:embed="rId2">
                <a:alphaModFix amt="0"/>
              </a:blip>
              <a:stretch>
                <a:fillRect l="0" t="-319229" r="0" b="-305003"/>
              </a:stretch>
            </a:blipFill>
          </p:spPr>
        </p:sp>
        <p:sp>
          <p:nvSpPr>
            <p:cNvPr name="TextBox 101" id="101"/>
            <p:cNvSpPr txBox="true"/>
            <p:nvPr/>
          </p:nvSpPr>
          <p:spPr>
            <a:xfrm>
              <a:off x="0" y="-9525"/>
              <a:ext cx="11887200" cy="649160"/>
            </a:xfrm>
            <a:prstGeom prst="rect">
              <a:avLst/>
            </a:prstGeom>
          </p:spPr>
          <p:txBody>
            <a:bodyPr anchor="ctr" rtlCol="false" tIns="0" lIns="0" bIns="0" rIns="0"/>
            <a:lstStyle/>
            <a:p>
              <a:pPr algn="l">
                <a:lnSpc>
                  <a:spcPts val="1709"/>
                </a:lnSpc>
              </a:pPr>
              <a:r>
                <a:rPr lang="en-US" sz="1425" i="true">
                  <a:solidFill>
                    <a:srgbClr val="4A4A4A"/>
                  </a:solidFill>
                  <a:latin typeface="TT Drugs Italics"/>
                  <a:ea typeface="TT Drugs Italics"/>
                  <a:cs typeface="TT Drugs Italics"/>
                  <a:sym typeface="TT Drugs Italics"/>
                </a:rPr>
                <a:t>Weekly reporting  ·  monthly content cycles  ·  named area ownership  ·  area roadmaps  ·  one asset library</a:t>
              </a:r>
            </a:p>
          </p:txBody>
        </p:sp>
      </p:grpSp>
      <p:grpSp>
        <p:nvGrpSpPr>
          <p:cNvPr name="Group 102" id="102"/>
          <p:cNvGrpSpPr/>
          <p:nvPr/>
        </p:nvGrpSpPr>
        <p:grpSpPr>
          <a:xfrm rot="0">
            <a:off x="10012680" y="3566160"/>
            <a:ext cx="7543800" cy="411480"/>
            <a:chOff x="0" y="0"/>
            <a:chExt cx="10058400" cy="548640"/>
          </a:xfrm>
        </p:grpSpPr>
        <p:sp>
          <p:nvSpPr>
            <p:cNvPr name="Freeform 103" id="103"/>
            <p:cNvSpPr/>
            <p:nvPr/>
          </p:nvSpPr>
          <p:spPr>
            <a:xfrm flipH="false" flipV="false" rot="0">
              <a:off x="0" y="0"/>
              <a:ext cx="10058400" cy="548640"/>
            </a:xfrm>
            <a:custGeom>
              <a:avLst/>
              <a:gdLst/>
              <a:ahLst/>
              <a:cxnLst/>
              <a:rect r="r" b="b" t="t" l="l"/>
              <a:pathLst>
                <a:path h="548640" w="10058400">
                  <a:moveTo>
                    <a:pt x="0" y="0"/>
                  </a:moveTo>
                  <a:lnTo>
                    <a:pt x="10058400" y="0"/>
                  </a:lnTo>
                  <a:lnTo>
                    <a:pt x="10058400" y="548640"/>
                  </a:lnTo>
                  <a:lnTo>
                    <a:pt x="0" y="548640"/>
                  </a:lnTo>
                  <a:close/>
                </a:path>
              </a:pathLst>
            </a:custGeom>
            <a:blipFill>
              <a:blip r:embed="rId2">
                <a:alphaModFix amt="0"/>
              </a:blip>
              <a:stretch>
                <a:fillRect l="0" t="-307225" r="0" b="-307225"/>
              </a:stretch>
            </a:blipFill>
          </p:spPr>
        </p:sp>
        <p:sp>
          <p:nvSpPr>
            <p:cNvPr name="TextBox 104" id="104"/>
            <p:cNvSpPr txBox="true"/>
            <p:nvPr/>
          </p:nvSpPr>
          <p:spPr>
            <a:xfrm>
              <a:off x="0" y="0"/>
              <a:ext cx="10058400" cy="548640"/>
            </a:xfrm>
            <a:prstGeom prst="rect">
              <a:avLst/>
            </a:prstGeom>
          </p:spPr>
          <p:txBody>
            <a:bodyPr anchor="ctr" rtlCol="false" tIns="0" lIns="0" bIns="0" rIns="0"/>
            <a:lstStyle/>
            <a:p>
              <a:pPr algn="l">
                <a:lnSpc>
                  <a:spcPts val="1620"/>
                </a:lnSpc>
              </a:pPr>
              <a:r>
                <a:rPr lang="en-US" b="true" sz="1350" spc="450">
                  <a:solidFill>
                    <a:srgbClr val="8E5D40"/>
                  </a:solidFill>
                  <a:latin typeface="TT Drugs Bold"/>
                  <a:ea typeface="TT Drugs Bold"/>
                  <a:cs typeface="TT Drugs Bold"/>
                  <a:sym typeface="TT Drugs Bold"/>
                </a:rPr>
                <a:t>ORG CHART</a:t>
              </a:r>
            </a:p>
          </p:txBody>
        </p:sp>
      </p:grpSp>
      <p:grpSp>
        <p:nvGrpSpPr>
          <p:cNvPr name="Group 105" id="105"/>
          <p:cNvGrpSpPr/>
          <p:nvPr/>
        </p:nvGrpSpPr>
        <p:grpSpPr>
          <a:xfrm rot="0">
            <a:off x="12538710" y="4103370"/>
            <a:ext cx="2491740" cy="777240"/>
            <a:chOff x="0" y="0"/>
            <a:chExt cx="3322320" cy="1036320"/>
          </a:xfrm>
        </p:grpSpPr>
        <p:sp>
          <p:nvSpPr>
            <p:cNvPr name="Freeform 106" id="106"/>
            <p:cNvSpPr/>
            <p:nvPr/>
          </p:nvSpPr>
          <p:spPr>
            <a:xfrm flipH="false" flipV="false" rot="0">
              <a:off x="0" y="0"/>
              <a:ext cx="3322320" cy="1036320"/>
            </a:xfrm>
            <a:custGeom>
              <a:avLst/>
              <a:gdLst/>
              <a:ahLst/>
              <a:cxnLst/>
              <a:rect r="r" b="b" t="t" l="l"/>
              <a:pathLst>
                <a:path h="1036320" w="3322320">
                  <a:moveTo>
                    <a:pt x="0" y="0"/>
                  </a:moveTo>
                  <a:lnTo>
                    <a:pt x="3322320" y="0"/>
                  </a:lnTo>
                  <a:lnTo>
                    <a:pt x="3322320" y="1036320"/>
                  </a:lnTo>
                  <a:lnTo>
                    <a:pt x="0" y="1036320"/>
                  </a:lnTo>
                  <a:close/>
                </a:path>
              </a:pathLst>
            </a:custGeom>
            <a:solidFill>
              <a:srgbClr val="EFEDE7"/>
            </a:solidFill>
            <a:ln w="22860" cap="sq">
              <a:solidFill>
                <a:srgbClr val="8E5D40"/>
              </a:solidFill>
              <a:prstDash val="solid"/>
              <a:miter/>
            </a:ln>
          </p:spPr>
        </p:sp>
      </p:grpSp>
      <p:grpSp>
        <p:nvGrpSpPr>
          <p:cNvPr name="Group 107" id="107"/>
          <p:cNvGrpSpPr/>
          <p:nvPr/>
        </p:nvGrpSpPr>
        <p:grpSpPr>
          <a:xfrm rot="0">
            <a:off x="12550140" y="4183380"/>
            <a:ext cx="2468880" cy="246888"/>
            <a:chOff x="0" y="0"/>
            <a:chExt cx="3291840" cy="329184"/>
          </a:xfrm>
        </p:grpSpPr>
        <p:sp>
          <p:nvSpPr>
            <p:cNvPr name="Freeform 108" id="108"/>
            <p:cNvSpPr/>
            <p:nvPr/>
          </p:nvSpPr>
          <p:spPr>
            <a:xfrm flipH="false" flipV="false" rot="0">
              <a:off x="0" y="0"/>
              <a:ext cx="3291840" cy="329184"/>
            </a:xfrm>
            <a:custGeom>
              <a:avLst/>
              <a:gdLst/>
              <a:ahLst/>
              <a:cxnLst/>
              <a:rect r="r" b="b" t="t" l="l"/>
              <a:pathLst>
                <a:path h="329184" w="3291840">
                  <a:moveTo>
                    <a:pt x="0" y="0"/>
                  </a:moveTo>
                  <a:lnTo>
                    <a:pt x="3291840" y="0"/>
                  </a:lnTo>
                  <a:lnTo>
                    <a:pt x="3291840" y="329184"/>
                  </a:lnTo>
                  <a:lnTo>
                    <a:pt x="0" y="329184"/>
                  </a:lnTo>
                  <a:close/>
                </a:path>
              </a:pathLst>
            </a:custGeom>
            <a:blipFill>
              <a:blip r:embed="rId2">
                <a:alphaModFix amt="0"/>
              </a:blip>
              <a:stretch>
                <a:fillRect l="0" t="-144850" r="0" b="-144850"/>
              </a:stretch>
            </a:blipFill>
          </p:spPr>
        </p:sp>
        <p:sp>
          <p:nvSpPr>
            <p:cNvPr name="TextBox 109" id="109"/>
            <p:cNvSpPr txBox="true"/>
            <p:nvPr/>
          </p:nvSpPr>
          <p:spPr>
            <a:xfrm>
              <a:off x="0" y="0"/>
              <a:ext cx="3291840" cy="329184"/>
            </a:xfrm>
            <a:prstGeom prst="rect">
              <a:avLst/>
            </a:prstGeom>
          </p:spPr>
          <p:txBody>
            <a:bodyPr anchor="ctr" rtlCol="false" tIns="0" lIns="0" bIns="0" rIns="0"/>
            <a:lstStyle/>
            <a:p>
              <a:pPr algn="ctr">
                <a:lnSpc>
                  <a:spcPts val="1260"/>
                </a:lnSpc>
              </a:pPr>
              <a:r>
                <a:rPr lang="en-US" b="true" sz="1050" spc="375">
                  <a:solidFill>
                    <a:srgbClr val="8E5D40"/>
                  </a:solidFill>
                  <a:latin typeface="TT Drugs Bold"/>
                  <a:ea typeface="TT Drugs Bold"/>
                  <a:cs typeface="TT Drugs Bold"/>
                  <a:sym typeface="TT Drugs Bold"/>
                </a:rPr>
                <a:t>FOUNDER</a:t>
              </a:r>
            </a:p>
          </p:txBody>
        </p:sp>
      </p:grpSp>
      <p:grpSp>
        <p:nvGrpSpPr>
          <p:cNvPr name="Group 110" id="110"/>
          <p:cNvGrpSpPr/>
          <p:nvPr/>
        </p:nvGrpSpPr>
        <p:grpSpPr>
          <a:xfrm rot="0">
            <a:off x="12550140" y="4416552"/>
            <a:ext cx="2468880" cy="489490"/>
            <a:chOff x="0" y="0"/>
            <a:chExt cx="3291840" cy="652653"/>
          </a:xfrm>
        </p:grpSpPr>
        <p:sp>
          <p:nvSpPr>
            <p:cNvPr name="Freeform 111" id="111"/>
            <p:cNvSpPr/>
            <p:nvPr/>
          </p:nvSpPr>
          <p:spPr>
            <a:xfrm flipH="false" flipV="false" rot="0">
              <a:off x="0" y="0"/>
              <a:ext cx="3291840" cy="652653"/>
            </a:xfrm>
            <a:custGeom>
              <a:avLst/>
              <a:gdLst/>
              <a:ahLst/>
              <a:cxnLst/>
              <a:rect r="r" b="b" t="t" l="l"/>
              <a:pathLst>
                <a:path h="652653" w="3291840">
                  <a:moveTo>
                    <a:pt x="0" y="0"/>
                  </a:moveTo>
                  <a:lnTo>
                    <a:pt x="3291840" y="0"/>
                  </a:lnTo>
                  <a:lnTo>
                    <a:pt x="3291840" y="652653"/>
                  </a:lnTo>
                  <a:lnTo>
                    <a:pt x="0" y="652653"/>
                  </a:lnTo>
                  <a:close/>
                </a:path>
              </a:pathLst>
            </a:custGeom>
            <a:blipFill>
              <a:blip r:embed="rId2">
                <a:alphaModFix amt="0"/>
              </a:blip>
              <a:stretch>
                <a:fillRect l="0" t="-56246" r="0" b="-40309"/>
              </a:stretch>
            </a:blipFill>
          </p:spPr>
        </p:sp>
        <p:sp>
          <p:nvSpPr>
            <p:cNvPr name="TextBox 112" id="112"/>
            <p:cNvSpPr txBox="true"/>
            <p:nvPr/>
          </p:nvSpPr>
          <p:spPr>
            <a:xfrm>
              <a:off x="0" y="-9525"/>
              <a:ext cx="3291840" cy="662178"/>
            </a:xfrm>
            <a:prstGeom prst="rect">
              <a:avLst/>
            </a:prstGeom>
          </p:spPr>
          <p:txBody>
            <a:bodyPr anchor="ctr" rtlCol="false" tIns="0" lIns="0" bIns="0" rIns="0"/>
            <a:lstStyle/>
            <a:p>
              <a:pPr algn="ctr">
                <a:lnSpc>
                  <a:spcPts val="3060"/>
                </a:lnSpc>
              </a:pPr>
              <a:r>
                <a:rPr lang="en-US" sz="2550" i="true">
                  <a:solidFill>
                    <a:srgbClr val="1A1A1A"/>
                  </a:solidFill>
                  <a:latin typeface="TT Drugs Italics"/>
                  <a:ea typeface="TT Drugs Italics"/>
                  <a:cs typeface="TT Drugs Italics"/>
                  <a:sym typeface="TT Drugs Italics"/>
                </a:rPr>
                <a:t>Ani</a:t>
              </a:r>
            </a:p>
          </p:txBody>
        </p:sp>
      </p:grpSp>
      <p:grpSp>
        <p:nvGrpSpPr>
          <p:cNvPr name="Group 113" id="113"/>
          <p:cNvGrpSpPr/>
          <p:nvPr/>
        </p:nvGrpSpPr>
        <p:grpSpPr>
          <a:xfrm rot="0">
            <a:off x="13779818" y="4864418"/>
            <a:ext cx="9525" cy="352425"/>
            <a:chOff x="0" y="0"/>
            <a:chExt cx="12700" cy="469900"/>
          </a:xfrm>
        </p:grpSpPr>
        <p:sp>
          <p:nvSpPr>
            <p:cNvPr name="Freeform 114" id="114"/>
            <p:cNvSpPr/>
            <p:nvPr/>
          </p:nvSpPr>
          <p:spPr>
            <a:xfrm flipH="false" flipV="false" rot="0">
              <a:off x="0" y="0"/>
              <a:ext cx="12700" cy="469900"/>
            </a:xfrm>
            <a:custGeom>
              <a:avLst/>
              <a:gdLst/>
              <a:ahLst/>
              <a:cxnLst/>
              <a:rect r="r" b="b" t="t" l="l"/>
              <a:pathLst>
                <a:path h="469900" w="12700">
                  <a:moveTo>
                    <a:pt x="0" y="0"/>
                  </a:moveTo>
                  <a:lnTo>
                    <a:pt x="12700" y="469900"/>
                  </a:lnTo>
                </a:path>
              </a:pathLst>
            </a:custGeom>
            <a:blipFill>
              <a:blip r:embed="rId2">
                <a:alphaModFix amt="0"/>
              </a:blip>
              <a:stretch>
                <a:fillRect l="-4697232" t="0" r="-4697232" b="0"/>
              </a:stretch>
            </a:blipFill>
            <a:ln w="9525" cap="sq">
              <a:solidFill>
                <a:srgbClr val="1A1A1A"/>
              </a:solidFill>
              <a:prstDash val="solid"/>
              <a:miter/>
            </a:ln>
          </p:spPr>
        </p:sp>
      </p:grpSp>
      <p:grpSp>
        <p:nvGrpSpPr>
          <p:cNvPr name="Group 115" id="115"/>
          <p:cNvGrpSpPr/>
          <p:nvPr/>
        </p:nvGrpSpPr>
        <p:grpSpPr>
          <a:xfrm rot="0">
            <a:off x="10963275" y="5202555"/>
            <a:ext cx="5642610" cy="979170"/>
            <a:chOff x="0" y="0"/>
            <a:chExt cx="7523480" cy="1305560"/>
          </a:xfrm>
        </p:grpSpPr>
        <p:sp>
          <p:nvSpPr>
            <p:cNvPr name="Freeform 116" id="116"/>
            <p:cNvSpPr/>
            <p:nvPr/>
          </p:nvSpPr>
          <p:spPr>
            <a:xfrm flipH="false" flipV="false" rot="0">
              <a:off x="0" y="0"/>
              <a:ext cx="7523480" cy="1305560"/>
            </a:xfrm>
            <a:custGeom>
              <a:avLst/>
              <a:gdLst/>
              <a:ahLst/>
              <a:cxnLst/>
              <a:rect r="r" b="b" t="t" l="l"/>
              <a:pathLst>
                <a:path h="1305560" w="7523480">
                  <a:moveTo>
                    <a:pt x="0" y="0"/>
                  </a:moveTo>
                  <a:lnTo>
                    <a:pt x="7523480" y="0"/>
                  </a:lnTo>
                  <a:lnTo>
                    <a:pt x="7523480" y="1305560"/>
                  </a:lnTo>
                  <a:lnTo>
                    <a:pt x="0" y="1305560"/>
                  </a:lnTo>
                  <a:close/>
                </a:path>
              </a:pathLst>
            </a:custGeom>
            <a:solidFill>
              <a:srgbClr val="1A1A1A"/>
            </a:solidFill>
            <a:ln w="19050" cap="sq">
              <a:solidFill>
                <a:srgbClr val="1A1A1A"/>
              </a:solidFill>
              <a:prstDash val="solid"/>
              <a:miter/>
            </a:ln>
          </p:spPr>
        </p:sp>
      </p:grpSp>
      <p:grpSp>
        <p:nvGrpSpPr>
          <p:cNvPr name="Group 117" id="117"/>
          <p:cNvGrpSpPr/>
          <p:nvPr/>
        </p:nvGrpSpPr>
        <p:grpSpPr>
          <a:xfrm rot="0">
            <a:off x="10972800" y="5280660"/>
            <a:ext cx="5623560" cy="274320"/>
            <a:chOff x="0" y="0"/>
            <a:chExt cx="7498080" cy="365760"/>
          </a:xfrm>
        </p:grpSpPr>
        <p:sp>
          <p:nvSpPr>
            <p:cNvPr name="Freeform 118" id="118"/>
            <p:cNvSpPr/>
            <p:nvPr/>
          </p:nvSpPr>
          <p:spPr>
            <a:xfrm flipH="false" flipV="false" rot="0">
              <a:off x="0" y="0"/>
              <a:ext cx="7498080" cy="365760"/>
            </a:xfrm>
            <a:custGeom>
              <a:avLst/>
              <a:gdLst/>
              <a:ahLst/>
              <a:cxnLst/>
              <a:rect r="r" b="b" t="t" l="l"/>
              <a:pathLst>
                <a:path h="365760" w="7498080">
                  <a:moveTo>
                    <a:pt x="0" y="0"/>
                  </a:moveTo>
                  <a:lnTo>
                    <a:pt x="7498080" y="0"/>
                  </a:lnTo>
                  <a:lnTo>
                    <a:pt x="7498080" y="365760"/>
                  </a:lnTo>
                  <a:lnTo>
                    <a:pt x="0" y="365760"/>
                  </a:lnTo>
                  <a:close/>
                </a:path>
              </a:pathLst>
            </a:custGeom>
            <a:blipFill>
              <a:blip r:embed="rId2">
                <a:alphaModFix amt="0"/>
              </a:blip>
              <a:stretch>
                <a:fillRect l="0" t="-349443" r="0" b="-349443"/>
              </a:stretch>
            </a:blipFill>
          </p:spPr>
        </p:sp>
        <p:sp>
          <p:nvSpPr>
            <p:cNvPr name="TextBox 119" id="119"/>
            <p:cNvSpPr txBox="true"/>
            <p:nvPr/>
          </p:nvSpPr>
          <p:spPr>
            <a:xfrm>
              <a:off x="0" y="0"/>
              <a:ext cx="7498080" cy="365760"/>
            </a:xfrm>
            <a:prstGeom prst="rect">
              <a:avLst/>
            </a:prstGeom>
          </p:spPr>
          <p:txBody>
            <a:bodyPr anchor="ctr" rtlCol="false" tIns="0" lIns="0" bIns="0" rIns="0"/>
            <a:lstStyle/>
            <a:p>
              <a:pPr algn="ctr">
                <a:lnSpc>
                  <a:spcPts val="1260"/>
                </a:lnSpc>
              </a:pPr>
              <a:r>
                <a:rPr lang="en-US" b="true" sz="1050" spc="375">
                  <a:solidFill>
                    <a:srgbClr val="B07A5A"/>
                  </a:solidFill>
                  <a:latin typeface="TT Drugs Bold"/>
                  <a:ea typeface="TT Drugs Bold"/>
                  <a:cs typeface="TT Drugs Bold"/>
                  <a:sym typeface="TT Drugs Bold"/>
                </a:rPr>
                <a:t>MARKETING LEAD</a:t>
              </a:r>
            </a:p>
          </p:txBody>
        </p:sp>
      </p:grpSp>
      <p:grpSp>
        <p:nvGrpSpPr>
          <p:cNvPr name="Group 120" id="120"/>
          <p:cNvGrpSpPr/>
          <p:nvPr/>
        </p:nvGrpSpPr>
        <p:grpSpPr>
          <a:xfrm rot="0">
            <a:off x="10972800" y="5527548"/>
            <a:ext cx="5623560" cy="524446"/>
            <a:chOff x="0" y="0"/>
            <a:chExt cx="7498080" cy="699262"/>
          </a:xfrm>
        </p:grpSpPr>
        <p:sp>
          <p:nvSpPr>
            <p:cNvPr name="Freeform 121" id="121"/>
            <p:cNvSpPr/>
            <p:nvPr/>
          </p:nvSpPr>
          <p:spPr>
            <a:xfrm flipH="false" flipV="false" rot="0">
              <a:off x="0" y="0"/>
              <a:ext cx="7498080" cy="699262"/>
            </a:xfrm>
            <a:custGeom>
              <a:avLst/>
              <a:gdLst/>
              <a:ahLst/>
              <a:cxnLst/>
              <a:rect r="r" b="b" t="t" l="l"/>
              <a:pathLst>
                <a:path h="699262" w="7498080">
                  <a:moveTo>
                    <a:pt x="0" y="0"/>
                  </a:moveTo>
                  <a:lnTo>
                    <a:pt x="7498080" y="0"/>
                  </a:lnTo>
                  <a:lnTo>
                    <a:pt x="7498080" y="699262"/>
                  </a:lnTo>
                  <a:lnTo>
                    <a:pt x="0" y="699262"/>
                  </a:lnTo>
                  <a:close/>
                </a:path>
              </a:pathLst>
            </a:custGeom>
            <a:blipFill>
              <a:blip r:embed="rId2">
                <a:alphaModFix amt="0"/>
              </a:blip>
              <a:stretch>
                <a:fillRect l="0" t="-167089" r="0" b="-150780"/>
              </a:stretch>
            </a:blipFill>
          </p:spPr>
        </p:sp>
        <p:sp>
          <p:nvSpPr>
            <p:cNvPr name="TextBox 122" id="122"/>
            <p:cNvSpPr txBox="true"/>
            <p:nvPr/>
          </p:nvSpPr>
          <p:spPr>
            <a:xfrm>
              <a:off x="0" y="0"/>
              <a:ext cx="7498080" cy="699262"/>
            </a:xfrm>
            <a:prstGeom prst="rect">
              <a:avLst/>
            </a:prstGeom>
          </p:spPr>
          <p:txBody>
            <a:bodyPr anchor="ctr" rtlCol="false" tIns="0" lIns="0" bIns="0" rIns="0"/>
            <a:lstStyle/>
            <a:p>
              <a:pPr algn="ctr">
                <a:lnSpc>
                  <a:spcPts val="3240"/>
                </a:lnSpc>
              </a:pPr>
              <a:r>
                <a:rPr lang="en-US" sz="2700" i="true">
                  <a:solidFill>
                    <a:srgbClr val="FFFFFF"/>
                  </a:solidFill>
                  <a:latin typeface="TT Drugs Italics"/>
                  <a:ea typeface="TT Drugs Italics"/>
                  <a:cs typeface="TT Drugs Italics"/>
                  <a:sym typeface="TT Drugs Italics"/>
                </a:rPr>
                <a:t>Paudelmar</a:t>
              </a:r>
            </a:p>
          </p:txBody>
        </p:sp>
      </p:grpSp>
      <p:grpSp>
        <p:nvGrpSpPr>
          <p:cNvPr name="Group 123" id="123"/>
          <p:cNvGrpSpPr/>
          <p:nvPr/>
        </p:nvGrpSpPr>
        <p:grpSpPr>
          <a:xfrm rot="0">
            <a:off x="10972800" y="5925312"/>
            <a:ext cx="5623560" cy="246888"/>
            <a:chOff x="0" y="0"/>
            <a:chExt cx="7498080" cy="329184"/>
          </a:xfrm>
        </p:grpSpPr>
        <p:sp>
          <p:nvSpPr>
            <p:cNvPr name="Freeform 124" id="124"/>
            <p:cNvSpPr/>
            <p:nvPr/>
          </p:nvSpPr>
          <p:spPr>
            <a:xfrm flipH="false" flipV="false" rot="0">
              <a:off x="0" y="0"/>
              <a:ext cx="7498080" cy="329184"/>
            </a:xfrm>
            <a:custGeom>
              <a:avLst/>
              <a:gdLst/>
              <a:ahLst/>
              <a:cxnLst/>
              <a:rect r="r" b="b" t="t" l="l"/>
              <a:pathLst>
                <a:path h="329184" w="7498080">
                  <a:moveTo>
                    <a:pt x="0" y="0"/>
                  </a:moveTo>
                  <a:lnTo>
                    <a:pt x="7498080" y="0"/>
                  </a:lnTo>
                  <a:lnTo>
                    <a:pt x="7498080" y="329184"/>
                  </a:lnTo>
                  <a:lnTo>
                    <a:pt x="0" y="329184"/>
                  </a:lnTo>
                  <a:close/>
                </a:path>
              </a:pathLst>
            </a:custGeom>
            <a:blipFill>
              <a:blip r:embed="rId2">
                <a:alphaModFix amt="0"/>
              </a:blip>
              <a:stretch>
                <a:fillRect l="0" t="-393825" r="0" b="-393825"/>
              </a:stretch>
            </a:blipFill>
          </p:spPr>
        </p:sp>
        <p:sp>
          <p:nvSpPr>
            <p:cNvPr name="TextBox 125" id="125"/>
            <p:cNvSpPr txBox="true"/>
            <p:nvPr/>
          </p:nvSpPr>
          <p:spPr>
            <a:xfrm>
              <a:off x="0" y="-9525"/>
              <a:ext cx="7498080" cy="338709"/>
            </a:xfrm>
            <a:prstGeom prst="rect">
              <a:avLst/>
            </a:prstGeom>
          </p:spPr>
          <p:txBody>
            <a:bodyPr anchor="ctr" rtlCol="false" tIns="0" lIns="0" bIns="0" rIns="0"/>
            <a:lstStyle/>
            <a:p>
              <a:pPr algn="ctr">
                <a:lnSpc>
                  <a:spcPts val="1439"/>
                </a:lnSpc>
              </a:pPr>
              <a:r>
                <a:rPr lang="en-US" sz="1200" spc="150">
                  <a:solidFill>
                    <a:srgbClr val="DDDBD6"/>
                  </a:solidFill>
                  <a:latin typeface="TT Drugs"/>
                  <a:ea typeface="TT Drugs"/>
                  <a:cs typeface="TT Drugs"/>
                  <a:sym typeface="TT Drugs"/>
                </a:rPr>
                <a:t>Ecom · Email · Brand · PR</a:t>
              </a:r>
            </a:p>
          </p:txBody>
        </p:sp>
      </p:grpSp>
      <p:grpSp>
        <p:nvGrpSpPr>
          <p:cNvPr name="Group 126" id="126"/>
          <p:cNvGrpSpPr/>
          <p:nvPr/>
        </p:nvGrpSpPr>
        <p:grpSpPr>
          <a:xfrm rot="0">
            <a:off x="13779818" y="6167438"/>
            <a:ext cx="9525" cy="283845"/>
            <a:chOff x="0" y="0"/>
            <a:chExt cx="12700" cy="378460"/>
          </a:xfrm>
        </p:grpSpPr>
        <p:sp>
          <p:nvSpPr>
            <p:cNvPr name="Freeform 127" id="127"/>
            <p:cNvSpPr/>
            <p:nvPr/>
          </p:nvSpPr>
          <p:spPr>
            <a:xfrm flipH="false" flipV="false" rot="0">
              <a:off x="0" y="0"/>
              <a:ext cx="12700" cy="378460"/>
            </a:xfrm>
            <a:custGeom>
              <a:avLst/>
              <a:gdLst/>
              <a:ahLst/>
              <a:cxnLst/>
              <a:rect r="r" b="b" t="t" l="l"/>
              <a:pathLst>
                <a:path h="378460" w="12700">
                  <a:moveTo>
                    <a:pt x="0" y="0"/>
                  </a:moveTo>
                  <a:lnTo>
                    <a:pt x="12700" y="378460"/>
                  </a:lnTo>
                </a:path>
              </a:pathLst>
            </a:custGeom>
            <a:blipFill>
              <a:blip r:embed="rId2">
                <a:alphaModFix amt="0"/>
              </a:blip>
              <a:stretch>
                <a:fillRect l="-3773446" t="0" r="-3773446" b="0"/>
              </a:stretch>
            </a:blipFill>
            <a:ln w="9525" cap="sq">
              <a:solidFill>
                <a:srgbClr val="1A1A1A"/>
              </a:solidFill>
              <a:prstDash val="solid"/>
              <a:miter/>
            </a:ln>
          </p:spPr>
        </p:sp>
      </p:grpSp>
      <p:grpSp>
        <p:nvGrpSpPr>
          <p:cNvPr name="Group 128" id="128"/>
          <p:cNvGrpSpPr/>
          <p:nvPr/>
        </p:nvGrpSpPr>
        <p:grpSpPr>
          <a:xfrm rot="0">
            <a:off x="11516678" y="6441758"/>
            <a:ext cx="4535805" cy="9525"/>
            <a:chOff x="0" y="0"/>
            <a:chExt cx="6047740" cy="12700"/>
          </a:xfrm>
        </p:grpSpPr>
        <p:sp>
          <p:nvSpPr>
            <p:cNvPr name="Freeform 129" id="129"/>
            <p:cNvSpPr/>
            <p:nvPr/>
          </p:nvSpPr>
          <p:spPr>
            <a:xfrm flipH="false" flipV="false" rot="0">
              <a:off x="0" y="0"/>
              <a:ext cx="6047740" cy="12700"/>
            </a:xfrm>
            <a:custGeom>
              <a:avLst/>
              <a:gdLst/>
              <a:ahLst/>
              <a:cxnLst/>
              <a:rect r="r" b="b" t="t" l="l"/>
              <a:pathLst>
                <a:path h="12700" w="6047740">
                  <a:moveTo>
                    <a:pt x="0" y="0"/>
                  </a:moveTo>
                  <a:lnTo>
                    <a:pt x="6047740" y="12700"/>
                  </a:lnTo>
                </a:path>
              </a:pathLst>
            </a:custGeom>
            <a:blipFill>
              <a:blip r:embed="rId2">
                <a:alphaModFix amt="0"/>
              </a:blip>
              <a:stretch>
                <a:fillRect l="0" t="-9228775" r="0" b="-9228775"/>
              </a:stretch>
            </a:blipFill>
            <a:ln w="9525" cap="sq">
              <a:solidFill>
                <a:srgbClr val="1A1A1A"/>
              </a:solidFill>
              <a:prstDash val="solid"/>
              <a:miter/>
            </a:ln>
          </p:spPr>
        </p:sp>
      </p:grpSp>
      <p:grpSp>
        <p:nvGrpSpPr>
          <p:cNvPr name="Group 130" id="130"/>
          <p:cNvGrpSpPr/>
          <p:nvPr/>
        </p:nvGrpSpPr>
        <p:grpSpPr>
          <a:xfrm rot="0">
            <a:off x="11009186" y="6441758"/>
            <a:ext cx="9525" cy="283845"/>
            <a:chOff x="0" y="0"/>
            <a:chExt cx="12700" cy="378460"/>
          </a:xfrm>
        </p:grpSpPr>
        <p:sp>
          <p:nvSpPr>
            <p:cNvPr name="Freeform 131" id="131"/>
            <p:cNvSpPr/>
            <p:nvPr/>
          </p:nvSpPr>
          <p:spPr>
            <a:xfrm flipH="false" flipV="false" rot="0">
              <a:off x="0" y="0"/>
              <a:ext cx="12700" cy="378460"/>
            </a:xfrm>
            <a:custGeom>
              <a:avLst/>
              <a:gdLst/>
              <a:ahLst/>
              <a:cxnLst/>
              <a:rect r="r" b="b" t="t" l="l"/>
              <a:pathLst>
                <a:path h="378460" w="12700">
                  <a:moveTo>
                    <a:pt x="0" y="0"/>
                  </a:moveTo>
                  <a:lnTo>
                    <a:pt x="12700" y="378460"/>
                  </a:lnTo>
                </a:path>
              </a:pathLst>
            </a:custGeom>
            <a:blipFill>
              <a:blip r:embed="rId2">
                <a:alphaModFix amt="0"/>
              </a:blip>
              <a:stretch>
                <a:fillRect l="-3773446" t="0" r="-3773446" b="0"/>
              </a:stretch>
            </a:blipFill>
            <a:ln w="9525" cap="sq">
              <a:solidFill>
                <a:srgbClr val="1A1A1A"/>
              </a:solidFill>
              <a:prstDash val="solid"/>
              <a:miter/>
            </a:ln>
          </p:spPr>
        </p:sp>
      </p:grpSp>
      <p:grpSp>
        <p:nvGrpSpPr>
          <p:cNvPr name="Group 132" id="132"/>
          <p:cNvGrpSpPr/>
          <p:nvPr/>
        </p:nvGrpSpPr>
        <p:grpSpPr>
          <a:xfrm rot="0">
            <a:off x="10364534" y="6716078"/>
            <a:ext cx="1298829" cy="1449705"/>
            <a:chOff x="0" y="0"/>
            <a:chExt cx="1731772" cy="1932940"/>
          </a:xfrm>
        </p:grpSpPr>
        <p:sp>
          <p:nvSpPr>
            <p:cNvPr name="Freeform 133" id="133"/>
            <p:cNvSpPr/>
            <p:nvPr/>
          </p:nvSpPr>
          <p:spPr>
            <a:xfrm flipH="false" flipV="false" rot="0">
              <a:off x="0" y="0"/>
              <a:ext cx="1731772" cy="1932940"/>
            </a:xfrm>
            <a:custGeom>
              <a:avLst/>
              <a:gdLst/>
              <a:ahLst/>
              <a:cxnLst/>
              <a:rect r="r" b="b" t="t" l="l"/>
              <a:pathLst>
                <a:path h="1932940" w="1731772">
                  <a:moveTo>
                    <a:pt x="0" y="0"/>
                  </a:moveTo>
                  <a:lnTo>
                    <a:pt x="1731772" y="0"/>
                  </a:lnTo>
                  <a:lnTo>
                    <a:pt x="1731772" y="1932940"/>
                  </a:lnTo>
                  <a:lnTo>
                    <a:pt x="0" y="1932940"/>
                  </a:lnTo>
                  <a:close/>
                </a:path>
              </a:pathLst>
            </a:custGeom>
            <a:solidFill>
              <a:srgbClr val="E8E6E1"/>
            </a:solidFill>
            <a:ln w="9525" cap="sq">
              <a:solidFill>
                <a:srgbClr val="1A1A1A"/>
              </a:solidFill>
              <a:prstDash val="solid"/>
              <a:miter/>
            </a:ln>
          </p:spPr>
        </p:sp>
      </p:grpSp>
      <p:grpSp>
        <p:nvGrpSpPr>
          <p:cNvPr name="Group 134" id="134"/>
          <p:cNvGrpSpPr/>
          <p:nvPr/>
        </p:nvGrpSpPr>
        <p:grpSpPr>
          <a:xfrm rot="0">
            <a:off x="10437876" y="6803136"/>
            <a:ext cx="1152144" cy="246888"/>
            <a:chOff x="0" y="0"/>
            <a:chExt cx="1536192" cy="329184"/>
          </a:xfrm>
        </p:grpSpPr>
        <p:sp>
          <p:nvSpPr>
            <p:cNvPr name="Freeform 135" id="135"/>
            <p:cNvSpPr/>
            <p:nvPr/>
          </p:nvSpPr>
          <p:spPr>
            <a:xfrm flipH="false" flipV="false" rot="0">
              <a:off x="0" y="0"/>
              <a:ext cx="1536192" cy="329184"/>
            </a:xfrm>
            <a:custGeom>
              <a:avLst/>
              <a:gdLst/>
              <a:ahLst/>
              <a:cxnLst/>
              <a:rect r="r" b="b" t="t" l="l"/>
              <a:pathLst>
                <a:path h="329184" w="1536192">
                  <a:moveTo>
                    <a:pt x="0" y="0"/>
                  </a:moveTo>
                  <a:lnTo>
                    <a:pt x="1536192" y="0"/>
                  </a:lnTo>
                  <a:lnTo>
                    <a:pt x="1536192" y="329184"/>
                  </a:lnTo>
                  <a:lnTo>
                    <a:pt x="0" y="329184"/>
                  </a:lnTo>
                  <a:close/>
                </a:path>
              </a:pathLst>
            </a:custGeom>
            <a:blipFill>
              <a:blip r:embed="rId2">
                <a:alphaModFix amt="0"/>
              </a:blip>
              <a:stretch>
                <a:fillRect l="0" t="-40930" r="0" b="-40930"/>
              </a:stretch>
            </a:blipFill>
          </p:spPr>
        </p:sp>
        <p:sp>
          <p:nvSpPr>
            <p:cNvPr name="TextBox 136" id="136"/>
            <p:cNvSpPr txBox="true"/>
            <p:nvPr/>
          </p:nvSpPr>
          <p:spPr>
            <a:xfrm>
              <a:off x="0" y="0"/>
              <a:ext cx="1536192" cy="329184"/>
            </a:xfrm>
            <a:prstGeom prst="rect">
              <a:avLst/>
            </a:prstGeom>
          </p:spPr>
          <p:txBody>
            <a:bodyPr anchor="ctr" rtlCol="false" tIns="0" lIns="0" bIns="0" rIns="0"/>
            <a:lstStyle/>
            <a:p>
              <a:pPr algn="ctr">
                <a:lnSpc>
                  <a:spcPts val="1170"/>
                </a:lnSpc>
              </a:pPr>
              <a:r>
                <a:rPr lang="en-US" b="true" sz="975" spc="225">
                  <a:solidFill>
                    <a:srgbClr val="8E5D40"/>
                  </a:solidFill>
                  <a:latin typeface="TT Drugs Bold"/>
                  <a:ea typeface="TT Drugs Bold"/>
                  <a:cs typeface="TT Drugs Bold"/>
                  <a:sym typeface="TT Drugs Bold"/>
                </a:rPr>
                <a:t>PERF.</a:t>
              </a:r>
            </a:p>
          </p:txBody>
        </p:sp>
      </p:grpSp>
      <p:grpSp>
        <p:nvGrpSpPr>
          <p:cNvPr name="Group 137" id="137"/>
          <p:cNvGrpSpPr/>
          <p:nvPr/>
        </p:nvGrpSpPr>
        <p:grpSpPr>
          <a:xfrm rot="0">
            <a:off x="10437876" y="7063740"/>
            <a:ext cx="1152144" cy="480060"/>
            <a:chOff x="0" y="0"/>
            <a:chExt cx="1536192" cy="640080"/>
          </a:xfrm>
        </p:grpSpPr>
        <p:sp>
          <p:nvSpPr>
            <p:cNvPr name="Freeform 138" id="138"/>
            <p:cNvSpPr/>
            <p:nvPr/>
          </p:nvSpPr>
          <p:spPr>
            <a:xfrm flipH="false" flipV="false" rot="0">
              <a:off x="0" y="0"/>
              <a:ext cx="1536192" cy="640080"/>
            </a:xfrm>
            <a:custGeom>
              <a:avLst/>
              <a:gdLst/>
              <a:ahLst/>
              <a:cxnLst/>
              <a:rect r="r" b="b" t="t" l="l"/>
              <a:pathLst>
                <a:path h="640080" w="1536192">
                  <a:moveTo>
                    <a:pt x="0" y="0"/>
                  </a:moveTo>
                  <a:lnTo>
                    <a:pt x="1536192" y="0"/>
                  </a:lnTo>
                  <a:lnTo>
                    <a:pt x="1536192" y="640080"/>
                  </a:lnTo>
                  <a:lnTo>
                    <a:pt x="0" y="640080"/>
                  </a:lnTo>
                  <a:close/>
                </a:path>
              </a:pathLst>
            </a:custGeom>
            <a:blipFill>
              <a:blip r:embed="rId2">
                <a:alphaModFix amt="0"/>
              </a:blip>
              <a:stretch>
                <a:fillRect l="-3459" t="0" r="-3459" b="0"/>
              </a:stretch>
            </a:blipFill>
          </p:spPr>
        </p:sp>
        <p:sp>
          <p:nvSpPr>
            <p:cNvPr name="TextBox 139" id="139"/>
            <p:cNvSpPr txBox="true"/>
            <p:nvPr/>
          </p:nvSpPr>
          <p:spPr>
            <a:xfrm>
              <a:off x="0" y="0"/>
              <a:ext cx="1536192" cy="640080"/>
            </a:xfrm>
            <a:prstGeom prst="rect">
              <a:avLst/>
            </a:prstGeom>
          </p:spPr>
          <p:txBody>
            <a:bodyPr anchor="ctr" rtlCol="false" tIns="0" lIns="0" bIns="0" rIns="0"/>
            <a:lstStyle/>
            <a:p>
              <a:pPr algn="ctr">
                <a:lnSpc>
                  <a:spcPts val="2160"/>
                </a:lnSpc>
              </a:pPr>
              <a:r>
                <a:rPr lang="en-US" sz="1800" i="true">
                  <a:solidFill>
                    <a:srgbClr val="1A1A1A"/>
                  </a:solidFill>
                  <a:latin typeface="TT Drugs Italics"/>
                  <a:ea typeface="TT Drugs Italics"/>
                  <a:cs typeface="TT Drugs Italics"/>
                  <a:sym typeface="TT Drugs Italics"/>
                </a:rPr>
                <a:t>Alejandro</a:t>
              </a:r>
            </a:p>
          </p:txBody>
        </p:sp>
      </p:grpSp>
      <p:sp>
        <p:nvSpPr>
          <p:cNvPr name="TextBox 140" id="140"/>
          <p:cNvSpPr txBox="true"/>
          <p:nvPr/>
        </p:nvSpPr>
        <p:spPr>
          <a:xfrm rot="0">
            <a:off x="10437876" y="7505700"/>
            <a:ext cx="1152144" cy="414338"/>
          </a:xfrm>
          <a:prstGeom prst="rect">
            <a:avLst/>
          </a:prstGeom>
        </p:spPr>
        <p:txBody>
          <a:bodyPr anchor="t" rtlCol="false" tIns="0" lIns="0" bIns="0" rIns="0">
            <a:spAutoFit/>
          </a:bodyPr>
          <a:lstStyle/>
          <a:p>
            <a:pPr algn="ctr">
              <a:lnSpc>
                <a:spcPts val="1687"/>
              </a:lnSpc>
            </a:pPr>
            <a:r>
              <a:rPr lang="en-US" sz="1125">
                <a:solidFill>
                  <a:srgbClr val="4A4A4A"/>
                </a:solidFill>
                <a:latin typeface="TT Drugs"/>
                <a:ea typeface="TT Drugs"/>
                <a:cs typeface="TT Drugs"/>
                <a:sym typeface="TT Drugs"/>
              </a:rPr>
              <a:t>Meta · Google · SEO</a:t>
            </a:r>
          </a:p>
        </p:txBody>
      </p:sp>
      <p:grpSp>
        <p:nvGrpSpPr>
          <p:cNvPr name="Group 141" id="141"/>
          <p:cNvGrpSpPr/>
          <p:nvPr/>
        </p:nvGrpSpPr>
        <p:grpSpPr>
          <a:xfrm rot="0">
            <a:off x="12394502" y="6441758"/>
            <a:ext cx="9525" cy="283845"/>
            <a:chOff x="0" y="0"/>
            <a:chExt cx="12700" cy="378460"/>
          </a:xfrm>
        </p:grpSpPr>
        <p:sp>
          <p:nvSpPr>
            <p:cNvPr name="Freeform 142" id="142"/>
            <p:cNvSpPr/>
            <p:nvPr/>
          </p:nvSpPr>
          <p:spPr>
            <a:xfrm flipH="false" flipV="false" rot="0">
              <a:off x="0" y="0"/>
              <a:ext cx="12700" cy="378460"/>
            </a:xfrm>
            <a:custGeom>
              <a:avLst/>
              <a:gdLst/>
              <a:ahLst/>
              <a:cxnLst/>
              <a:rect r="r" b="b" t="t" l="l"/>
              <a:pathLst>
                <a:path h="378460" w="12700">
                  <a:moveTo>
                    <a:pt x="0" y="0"/>
                  </a:moveTo>
                  <a:lnTo>
                    <a:pt x="12700" y="378460"/>
                  </a:lnTo>
                </a:path>
              </a:pathLst>
            </a:custGeom>
            <a:blipFill>
              <a:blip r:embed="rId2">
                <a:alphaModFix amt="0"/>
              </a:blip>
              <a:stretch>
                <a:fillRect l="-3773446" t="0" r="-3773446" b="0"/>
              </a:stretch>
            </a:blipFill>
            <a:ln w="9525" cap="sq">
              <a:solidFill>
                <a:srgbClr val="1A1A1A"/>
              </a:solidFill>
              <a:prstDash val="solid"/>
              <a:miter/>
            </a:ln>
          </p:spPr>
        </p:sp>
      </p:grpSp>
      <p:grpSp>
        <p:nvGrpSpPr>
          <p:cNvPr name="Group 143" id="143"/>
          <p:cNvGrpSpPr/>
          <p:nvPr/>
        </p:nvGrpSpPr>
        <p:grpSpPr>
          <a:xfrm rot="0">
            <a:off x="11749850" y="6716078"/>
            <a:ext cx="1298829" cy="1449705"/>
            <a:chOff x="0" y="0"/>
            <a:chExt cx="1731772" cy="1932940"/>
          </a:xfrm>
        </p:grpSpPr>
        <p:sp>
          <p:nvSpPr>
            <p:cNvPr name="Freeform 144" id="144"/>
            <p:cNvSpPr/>
            <p:nvPr/>
          </p:nvSpPr>
          <p:spPr>
            <a:xfrm flipH="false" flipV="false" rot="0">
              <a:off x="0" y="0"/>
              <a:ext cx="1731772" cy="1932940"/>
            </a:xfrm>
            <a:custGeom>
              <a:avLst/>
              <a:gdLst/>
              <a:ahLst/>
              <a:cxnLst/>
              <a:rect r="r" b="b" t="t" l="l"/>
              <a:pathLst>
                <a:path h="1932940" w="1731772">
                  <a:moveTo>
                    <a:pt x="0" y="0"/>
                  </a:moveTo>
                  <a:lnTo>
                    <a:pt x="1731772" y="0"/>
                  </a:lnTo>
                  <a:lnTo>
                    <a:pt x="1731772" y="1932940"/>
                  </a:lnTo>
                  <a:lnTo>
                    <a:pt x="0" y="1932940"/>
                  </a:lnTo>
                  <a:close/>
                </a:path>
              </a:pathLst>
            </a:custGeom>
            <a:solidFill>
              <a:srgbClr val="E8E6E1"/>
            </a:solidFill>
            <a:ln w="9525" cap="sq">
              <a:solidFill>
                <a:srgbClr val="1A1A1A"/>
              </a:solidFill>
              <a:prstDash val="solid"/>
              <a:miter/>
            </a:ln>
          </p:spPr>
        </p:sp>
      </p:grpSp>
      <p:grpSp>
        <p:nvGrpSpPr>
          <p:cNvPr name="Group 145" id="145"/>
          <p:cNvGrpSpPr/>
          <p:nvPr/>
        </p:nvGrpSpPr>
        <p:grpSpPr>
          <a:xfrm rot="0">
            <a:off x="11823192" y="6803136"/>
            <a:ext cx="1152144" cy="246888"/>
            <a:chOff x="0" y="0"/>
            <a:chExt cx="1536192" cy="329184"/>
          </a:xfrm>
        </p:grpSpPr>
        <p:sp>
          <p:nvSpPr>
            <p:cNvPr name="Freeform 146" id="146"/>
            <p:cNvSpPr/>
            <p:nvPr/>
          </p:nvSpPr>
          <p:spPr>
            <a:xfrm flipH="false" flipV="false" rot="0">
              <a:off x="0" y="0"/>
              <a:ext cx="1536192" cy="329184"/>
            </a:xfrm>
            <a:custGeom>
              <a:avLst/>
              <a:gdLst/>
              <a:ahLst/>
              <a:cxnLst/>
              <a:rect r="r" b="b" t="t" l="l"/>
              <a:pathLst>
                <a:path h="329184" w="1536192">
                  <a:moveTo>
                    <a:pt x="0" y="0"/>
                  </a:moveTo>
                  <a:lnTo>
                    <a:pt x="1536192" y="0"/>
                  </a:lnTo>
                  <a:lnTo>
                    <a:pt x="1536192" y="329184"/>
                  </a:lnTo>
                  <a:lnTo>
                    <a:pt x="0" y="329184"/>
                  </a:lnTo>
                  <a:close/>
                </a:path>
              </a:pathLst>
            </a:custGeom>
            <a:blipFill>
              <a:blip r:embed="rId2">
                <a:alphaModFix amt="0"/>
              </a:blip>
              <a:stretch>
                <a:fillRect l="0" t="-40930" r="0" b="-40930"/>
              </a:stretch>
            </a:blipFill>
          </p:spPr>
        </p:sp>
        <p:sp>
          <p:nvSpPr>
            <p:cNvPr name="TextBox 147" id="147"/>
            <p:cNvSpPr txBox="true"/>
            <p:nvPr/>
          </p:nvSpPr>
          <p:spPr>
            <a:xfrm>
              <a:off x="0" y="0"/>
              <a:ext cx="1536192" cy="329184"/>
            </a:xfrm>
            <a:prstGeom prst="rect">
              <a:avLst/>
            </a:prstGeom>
          </p:spPr>
          <p:txBody>
            <a:bodyPr anchor="ctr" rtlCol="false" tIns="0" lIns="0" bIns="0" rIns="0"/>
            <a:lstStyle/>
            <a:p>
              <a:pPr algn="ctr">
                <a:lnSpc>
                  <a:spcPts val="1170"/>
                </a:lnSpc>
              </a:pPr>
              <a:r>
                <a:rPr lang="en-US" b="true" sz="975" spc="225">
                  <a:solidFill>
                    <a:srgbClr val="8E5D40"/>
                  </a:solidFill>
                  <a:latin typeface="TT Drugs Bold"/>
                  <a:ea typeface="TT Drugs Bold"/>
                  <a:cs typeface="TT Drugs Bold"/>
                  <a:sym typeface="TT Drugs Bold"/>
                </a:rPr>
                <a:t>SOCIAL</a:t>
              </a:r>
            </a:p>
          </p:txBody>
        </p:sp>
      </p:grpSp>
      <p:grpSp>
        <p:nvGrpSpPr>
          <p:cNvPr name="Group 148" id="148"/>
          <p:cNvGrpSpPr/>
          <p:nvPr/>
        </p:nvGrpSpPr>
        <p:grpSpPr>
          <a:xfrm rot="0">
            <a:off x="11823192" y="7063740"/>
            <a:ext cx="1152144" cy="480060"/>
            <a:chOff x="0" y="0"/>
            <a:chExt cx="1536192" cy="640080"/>
          </a:xfrm>
        </p:grpSpPr>
        <p:sp>
          <p:nvSpPr>
            <p:cNvPr name="Freeform 149" id="149"/>
            <p:cNvSpPr/>
            <p:nvPr/>
          </p:nvSpPr>
          <p:spPr>
            <a:xfrm flipH="false" flipV="false" rot="0">
              <a:off x="0" y="0"/>
              <a:ext cx="1536192" cy="640080"/>
            </a:xfrm>
            <a:custGeom>
              <a:avLst/>
              <a:gdLst/>
              <a:ahLst/>
              <a:cxnLst/>
              <a:rect r="r" b="b" t="t" l="l"/>
              <a:pathLst>
                <a:path h="640080" w="1536192">
                  <a:moveTo>
                    <a:pt x="0" y="0"/>
                  </a:moveTo>
                  <a:lnTo>
                    <a:pt x="1536192" y="0"/>
                  </a:lnTo>
                  <a:lnTo>
                    <a:pt x="1536192" y="640080"/>
                  </a:lnTo>
                  <a:lnTo>
                    <a:pt x="0" y="640080"/>
                  </a:lnTo>
                  <a:close/>
                </a:path>
              </a:pathLst>
            </a:custGeom>
            <a:blipFill>
              <a:blip r:embed="rId2">
                <a:alphaModFix amt="0"/>
              </a:blip>
              <a:stretch>
                <a:fillRect l="-3459" t="0" r="-3459" b="0"/>
              </a:stretch>
            </a:blipFill>
          </p:spPr>
        </p:sp>
        <p:sp>
          <p:nvSpPr>
            <p:cNvPr name="TextBox 150" id="150"/>
            <p:cNvSpPr txBox="true"/>
            <p:nvPr/>
          </p:nvSpPr>
          <p:spPr>
            <a:xfrm>
              <a:off x="0" y="0"/>
              <a:ext cx="1536192" cy="640080"/>
            </a:xfrm>
            <a:prstGeom prst="rect">
              <a:avLst/>
            </a:prstGeom>
          </p:spPr>
          <p:txBody>
            <a:bodyPr anchor="ctr" rtlCol="false" tIns="0" lIns="0" bIns="0" rIns="0"/>
            <a:lstStyle/>
            <a:p>
              <a:pPr algn="ctr">
                <a:lnSpc>
                  <a:spcPts val="2160"/>
                </a:lnSpc>
              </a:pPr>
              <a:r>
                <a:rPr lang="en-US" sz="1800" i="true">
                  <a:solidFill>
                    <a:srgbClr val="1A1A1A"/>
                  </a:solidFill>
                  <a:latin typeface="TT Drugs Italics"/>
                  <a:ea typeface="TT Drugs Italics"/>
                  <a:cs typeface="TT Drugs Italics"/>
                  <a:sym typeface="TT Drugs Italics"/>
                </a:rPr>
                <a:t>Nia</a:t>
              </a:r>
            </a:p>
          </p:txBody>
        </p:sp>
      </p:grpSp>
      <p:sp>
        <p:nvSpPr>
          <p:cNvPr name="TextBox 151" id="151"/>
          <p:cNvSpPr txBox="true"/>
          <p:nvPr/>
        </p:nvSpPr>
        <p:spPr>
          <a:xfrm rot="0">
            <a:off x="11823192" y="7505700"/>
            <a:ext cx="1152144" cy="414338"/>
          </a:xfrm>
          <a:prstGeom prst="rect">
            <a:avLst/>
          </a:prstGeom>
        </p:spPr>
        <p:txBody>
          <a:bodyPr anchor="t" rtlCol="false" tIns="0" lIns="0" bIns="0" rIns="0">
            <a:spAutoFit/>
          </a:bodyPr>
          <a:lstStyle/>
          <a:p>
            <a:pPr algn="ctr">
              <a:lnSpc>
                <a:spcPts val="1687"/>
              </a:lnSpc>
            </a:pPr>
            <a:r>
              <a:rPr lang="en-US" sz="1125">
                <a:solidFill>
                  <a:srgbClr val="4A4A4A"/>
                </a:solidFill>
                <a:latin typeface="TT Drugs"/>
                <a:ea typeface="TT Drugs"/>
                <a:cs typeface="TT Drugs"/>
                <a:sym typeface="TT Drugs"/>
              </a:rPr>
              <a:t>Organic + community</a:t>
            </a:r>
          </a:p>
        </p:txBody>
      </p:sp>
      <p:grpSp>
        <p:nvGrpSpPr>
          <p:cNvPr name="Group 152" id="152"/>
          <p:cNvGrpSpPr/>
          <p:nvPr/>
        </p:nvGrpSpPr>
        <p:grpSpPr>
          <a:xfrm rot="0">
            <a:off x="13779818" y="6441758"/>
            <a:ext cx="9525" cy="283845"/>
            <a:chOff x="0" y="0"/>
            <a:chExt cx="12700" cy="378460"/>
          </a:xfrm>
        </p:grpSpPr>
        <p:sp>
          <p:nvSpPr>
            <p:cNvPr name="Freeform 153" id="153"/>
            <p:cNvSpPr/>
            <p:nvPr/>
          </p:nvSpPr>
          <p:spPr>
            <a:xfrm flipH="false" flipV="false" rot="0">
              <a:off x="0" y="0"/>
              <a:ext cx="12700" cy="378460"/>
            </a:xfrm>
            <a:custGeom>
              <a:avLst/>
              <a:gdLst/>
              <a:ahLst/>
              <a:cxnLst/>
              <a:rect r="r" b="b" t="t" l="l"/>
              <a:pathLst>
                <a:path h="378460" w="12700">
                  <a:moveTo>
                    <a:pt x="0" y="0"/>
                  </a:moveTo>
                  <a:lnTo>
                    <a:pt x="12700" y="378460"/>
                  </a:lnTo>
                </a:path>
              </a:pathLst>
            </a:custGeom>
            <a:blipFill>
              <a:blip r:embed="rId2">
                <a:alphaModFix amt="0"/>
              </a:blip>
              <a:stretch>
                <a:fillRect l="-3773446" t="0" r="-3773446" b="0"/>
              </a:stretch>
            </a:blipFill>
            <a:ln w="9525" cap="sq">
              <a:solidFill>
                <a:srgbClr val="1A1A1A"/>
              </a:solidFill>
              <a:prstDash val="solid"/>
              <a:miter/>
            </a:ln>
          </p:spPr>
        </p:sp>
      </p:grpSp>
      <p:grpSp>
        <p:nvGrpSpPr>
          <p:cNvPr name="Group 154" id="154"/>
          <p:cNvGrpSpPr/>
          <p:nvPr/>
        </p:nvGrpSpPr>
        <p:grpSpPr>
          <a:xfrm rot="0">
            <a:off x="13135165" y="6716078"/>
            <a:ext cx="1298829" cy="1449705"/>
            <a:chOff x="0" y="0"/>
            <a:chExt cx="1731772" cy="1932940"/>
          </a:xfrm>
        </p:grpSpPr>
        <p:sp>
          <p:nvSpPr>
            <p:cNvPr name="Freeform 155" id="155"/>
            <p:cNvSpPr/>
            <p:nvPr/>
          </p:nvSpPr>
          <p:spPr>
            <a:xfrm flipH="false" flipV="false" rot="0">
              <a:off x="0" y="0"/>
              <a:ext cx="1731772" cy="1932940"/>
            </a:xfrm>
            <a:custGeom>
              <a:avLst/>
              <a:gdLst/>
              <a:ahLst/>
              <a:cxnLst/>
              <a:rect r="r" b="b" t="t" l="l"/>
              <a:pathLst>
                <a:path h="1932940" w="1731772">
                  <a:moveTo>
                    <a:pt x="0" y="0"/>
                  </a:moveTo>
                  <a:lnTo>
                    <a:pt x="1731772" y="0"/>
                  </a:lnTo>
                  <a:lnTo>
                    <a:pt x="1731772" y="1932940"/>
                  </a:lnTo>
                  <a:lnTo>
                    <a:pt x="0" y="1932940"/>
                  </a:lnTo>
                  <a:close/>
                </a:path>
              </a:pathLst>
            </a:custGeom>
            <a:solidFill>
              <a:srgbClr val="E8E6E1"/>
            </a:solidFill>
            <a:ln w="9525" cap="sq">
              <a:solidFill>
                <a:srgbClr val="1A1A1A"/>
              </a:solidFill>
              <a:prstDash val="solid"/>
              <a:miter/>
            </a:ln>
          </p:spPr>
        </p:sp>
      </p:grpSp>
      <p:grpSp>
        <p:nvGrpSpPr>
          <p:cNvPr name="Group 156" id="156"/>
          <p:cNvGrpSpPr/>
          <p:nvPr/>
        </p:nvGrpSpPr>
        <p:grpSpPr>
          <a:xfrm rot="0">
            <a:off x="13208508" y="6803136"/>
            <a:ext cx="1152144" cy="246888"/>
            <a:chOff x="0" y="0"/>
            <a:chExt cx="1536192" cy="329184"/>
          </a:xfrm>
        </p:grpSpPr>
        <p:sp>
          <p:nvSpPr>
            <p:cNvPr name="Freeform 157" id="157"/>
            <p:cNvSpPr/>
            <p:nvPr/>
          </p:nvSpPr>
          <p:spPr>
            <a:xfrm flipH="false" flipV="false" rot="0">
              <a:off x="0" y="0"/>
              <a:ext cx="1536192" cy="329184"/>
            </a:xfrm>
            <a:custGeom>
              <a:avLst/>
              <a:gdLst/>
              <a:ahLst/>
              <a:cxnLst/>
              <a:rect r="r" b="b" t="t" l="l"/>
              <a:pathLst>
                <a:path h="329184" w="1536192">
                  <a:moveTo>
                    <a:pt x="0" y="0"/>
                  </a:moveTo>
                  <a:lnTo>
                    <a:pt x="1536192" y="0"/>
                  </a:lnTo>
                  <a:lnTo>
                    <a:pt x="1536192" y="329184"/>
                  </a:lnTo>
                  <a:lnTo>
                    <a:pt x="0" y="329184"/>
                  </a:lnTo>
                  <a:close/>
                </a:path>
              </a:pathLst>
            </a:custGeom>
            <a:blipFill>
              <a:blip r:embed="rId2">
                <a:alphaModFix amt="0"/>
              </a:blip>
              <a:stretch>
                <a:fillRect l="0" t="-40930" r="0" b="-40930"/>
              </a:stretch>
            </a:blipFill>
          </p:spPr>
        </p:sp>
        <p:sp>
          <p:nvSpPr>
            <p:cNvPr name="TextBox 158" id="158"/>
            <p:cNvSpPr txBox="true"/>
            <p:nvPr/>
          </p:nvSpPr>
          <p:spPr>
            <a:xfrm>
              <a:off x="0" y="0"/>
              <a:ext cx="1536192" cy="329184"/>
            </a:xfrm>
            <a:prstGeom prst="rect">
              <a:avLst/>
            </a:prstGeom>
          </p:spPr>
          <p:txBody>
            <a:bodyPr anchor="ctr" rtlCol="false" tIns="0" lIns="0" bIns="0" rIns="0"/>
            <a:lstStyle/>
            <a:p>
              <a:pPr algn="ctr">
                <a:lnSpc>
                  <a:spcPts val="1170"/>
                </a:lnSpc>
              </a:pPr>
              <a:r>
                <a:rPr lang="en-US" b="true" sz="975" spc="225">
                  <a:solidFill>
                    <a:srgbClr val="8E5D40"/>
                  </a:solidFill>
                  <a:latin typeface="TT Drugs Bold"/>
                  <a:ea typeface="TT Drugs Bold"/>
                  <a:cs typeface="TT Drugs Bold"/>
                  <a:sym typeface="TT Drugs Bold"/>
                </a:rPr>
                <a:t>CONTENT</a:t>
              </a:r>
            </a:p>
          </p:txBody>
        </p:sp>
      </p:grpSp>
      <p:grpSp>
        <p:nvGrpSpPr>
          <p:cNvPr name="Group 159" id="159"/>
          <p:cNvGrpSpPr/>
          <p:nvPr/>
        </p:nvGrpSpPr>
        <p:grpSpPr>
          <a:xfrm rot="0">
            <a:off x="13208508" y="7063740"/>
            <a:ext cx="1152144" cy="480060"/>
            <a:chOff x="0" y="0"/>
            <a:chExt cx="1536192" cy="640080"/>
          </a:xfrm>
        </p:grpSpPr>
        <p:sp>
          <p:nvSpPr>
            <p:cNvPr name="Freeform 160" id="160"/>
            <p:cNvSpPr/>
            <p:nvPr/>
          </p:nvSpPr>
          <p:spPr>
            <a:xfrm flipH="false" flipV="false" rot="0">
              <a:off x="0" y="0"/>
              <a:ext cx="1536192" cy="640080"/>
            </a:xfrm>
            <a:custGeom>
              <a:avLst/>
              <a:gdLst/>
              <a:ahLst/>
              <a:cxnLst/>
              <a:rect r="r" b="b" t="t" l="l"/>
              <a:pathLst>
                <a:path h="640080" w="1536192">
                  <a:moveTo>
                    <a:pt x="0" y="0"/>
                  </a:moveTo>
                  <a:lnTo>
                    <a:pt x="1536192" y="0"/>
                  </a:lnTo>
                  <a:lnTo>
                    <a:pt x="1536192" y="640080"/>
                  </a:lnTo>
                  <a:lnTo>
                    <a:pt x="0" y="640080"/>
                  </a:lnTo>
                  <a:close/>
                </a:path>
              </a:pathLst>
            </a:custGeom>
            <a:blipFill>
              <a:blip r:embed="rId2">
                <a:alphaModFix amt="0"/>
              </a:blip>
              <a:stretch>
                <a:fillRect l="-3459" t="0" r="-3459" b="0"/>
              </a:stretch>
            </a:blipFill>
          </p:spPr>
        </p:sp>
        <p:sp>
          <p:nvSpPr>
            <p:cNvPr name="TextBox 161" id="161"/>
            <p:cNvSpPr txBox="true"/>
            <p:nvPr/>
          </p:nvSpPr>
          <p:spPr>
            <a:xfrm>
              <a:off x="0" y="0"/>
              <a:ext cx="1536192" cy="640080"/>
            </a:xfrm>
            <a:prstGeom prst="rect">
              <a:avLst/>
            </a:prstGeom>
          </p:spPr>
          <p:txBody>
            <a:bodyPr anchor="ctr" rtlCol="false" tIns="0" lIns="0" bIns="0" rIns="0"/>
            <a:lstStyle/>
            <a:p>
              <a:pPr algn="ctr">
                <a:lnSpc>
                  <a:spcPts val="2160"/>
                </a:lnSpc>
              </a:pPr>
              <a:r>
                <a:rPr lang="en-US" sz="1800" i="true">
                  <a:solidFill>
                    <a:srgbClr val="1A1A1A"/>
                  </a:solidFill>
                  <a:latin typeface="TT Drugs Italics"/>
                  <a:ea typeface="TT Drugs Italics"/>
                  <a:cs typeface="TT Drugs Italics"/>
                  <a:sym typeface="TT Drugs Italics"/>
                </a:rPr>
                <a:t>Laia</a:t>
              </a:r>
            </a:p>
          </p:txBody>
        </p:sp>
      </p:grpSp>
      <p:sp>
        <p:nvSpPr>
          <p:cNvPr name="TextBox 162" id="162"/>
          <p:cNvSpPr txBox="true"/>
          <p:nvPr/>
        </p:nvSpPr>
        <p:spPr>
          <a:xfrm rot="0">
            <a:off x="13208508" y="7505700"/>
            <a:ext cx="1152144" cy="414338"/>
          </a:xfrm>
          <a:prstGeom prst="rect">
            <a:avLst/>
          </a:prstGeom>
        </p:spPr>
        <p:txBody>
          <a:bodyPr anchor="t" rtlCol="false" tIns="0" lIns="0" bIns="0" rIns="0">
            <a:spAutoFit/>
          </a:bodyPr>
          <a:lstStyle/>
          <a:p>
            <a:pPr algn="ctr">
              <a:lnSpc>
                <a:spcPts val="1687"/>
              </a:lnSpc>
            </a:pPr>
            <a:r>
              <a:rPr lang="en-US" sz="1125">
                <a:solidFill>
                  <a:srgbClr val="4A4A4A"/>
                </a:solidFill>
                <a:latin typeface="TT Drugs"/>
                <a:ea typeface="TT Drugs"/>
                <a:cs typeface="TT Drugs"/>
                <a:sym typeface="TT Drugs"/>
              </a:rPr>
              <a:t>Photo · video · UGC</a:t>
            </a:r>
          </a:p>
        </p:txBody>
      </p:sp>
      <p:grpSp>
        <p:nvGrpSpPr>
          <p:cNvPr name="Group 163" id="163"/>
          <p:cNvGrpSpPr/>
          <p:nvPr/>
        </p:nvGrpSpPr>
        <p:grpSpPr>
          <a:xfrm rot="0">
            <a:off x="15165134" y="6441758"/>
            <a:ext cx="9525" cy="283845"/>
            <a:chOff x="0" y="0"/>
            <a:chExt cx="12700" cy="378460"/>
          </a:xfrm>
        </p:grpSpPr>
        <p:sp>
          <p:nvSpPr>
            <p:cNvPr name="Freeform 164" id="164"/>
            <p:cNvSpPr/>
            <p:nvPr/>
          </p:nvSpPr>
          <p:spPr>
            <a:xfrm flipH="false" flipV="false" rot="0">
              <a:off x="0" y="0"/>
              <a:ext cx="12700" cy="378460"/>
            </a:xfrm>
            <a:custGeom>
              <a:avLst/>
              <a:gdLst/>
              <a:ahLst/>
              <a:cxnLst/>
              <a:rect r="r" b="b" t="t" l="l"/>
              <a:pathLst>
                <a:path h="378460" w="12700">
                  <a:moveTo>
                    <a:pt x="0" y="0"/>
                  </a:moveTo>
                  <a:lnTo>
                    <a:pt x="12700" y="378460"/>
                  </a:lnTo>
                </a:path>
              </a:pathLst>
            </a:custGeom>
            <a:blipFill>
              <a:blip r:embed="rId2">
                <a:alphaModFix amt="0"/>
              </a:blip>
              <a:stretch>
                <a:fillRect l="-3773446" t="0" r="-3773446" b="0"/>
              </a:stretch>
            </a:blipFill>
            <a:ln w="9525" cap="sq">
              <a:solidFill>
                <a:srgbClr val="1A1A1A"/>
              </a:solidFill>
              <a:prstDash val="solid"/>
              <a:miter/>
            </a:ln>
          </p:spPr>
        </p:sp>
      </p:grpSp>
      <p:grpSp>
        <p:nvGrpSpPr>
          <p:cNvPr name="Group 165" id="165"/>
          <p:cNvGrpSpPr/>
          <p:nvPr/>
        </p:nvGrpSpPr>
        <p:grpSpPr>
          <a:xfrm rot="0">
            <a:off x="14520482" y="6716078"/>
            <a:ext cx="1298829" cy="1449705"/>
            <a:chOff x="0" y="0"/>
            <a:chExt cx="1731772" cy="1932940"/>
          </a:xfrm>
        </p:grpSpPr>
        <p:sp>
          <p:nvSpPr>
            <p:cNvPr name="Freeform 166" id="166"/>
            <p:cNvSpPr/>
            <p:nvPr/>
          </p:nvSpPr>
          <p:spPr>
            <a:xfrm flipH="false" flipV="false" rot="0">
              <a:off x="0" y="0"/>
              <a:ext cx="1731772" cy="1932940"/>
            </a:xfrm>
            <a:custGeom>
              <a:avLst/>
              <a:gdLst/>
              <a:ahLst/>
              <a:cxnLst/>
              <a:rect r="r" b="b" t="t" l="l"/>
              <a:pathLst>
                <a:path h="1932940" w="1731772">
                  <a:moveTo>
                    <a:pt x="0" y="0"/>
                  </a:moveTo>
                  <a:lnTo>
                    <a:pt x="1731772" y="0"/>
                  </a:lnTo>
                  <a:lnTo>
                    <a:pt x="1731772" y="1932940"/>
                  </a:lnTo>
                  <a:lnTo>
                    <a:pt x="0" y="1932940"/>
                  </a:lnTo>
                  <a:close/>
                </a:path>
              </a:pathLst>
            </a:custGeom>
            <a:solidFill>
              <a:srgbClr val="E8E6E1"/>
            </a:solidFill>
            <a:ln w="9525" cap="sq">
              <a:solidFill>
                <a:srgbClr val="1A1A1A"/>
              </a:solidFill>
              <a:prstDash val="solid"/>
              <a:miter/>
            </a:ln>
          </p:spPr>
        </p:sp>
      </p:grpSp>
      <p:grpSp>
        <p:nvGrpSpPr>
          <p:cNvPr name="Group 167" id="167"/>
          <p:cNvGrpSpPr/>
          <p:nvPr/>
        </p:nvGrpSpPr>
        <p:grpSpPr>
          <a:xfrm rot="0">
            <a:off x="14593824" y="6803136"/>
            <a:ext cx="1152144" cy="246888"/>
            <a:chOff x="0" y="0"/>
            <a:chExt cx="1536192" cy="329184"/>
          </a:xfrm>
        </p:grpSpPr>
        <p:sp>
          <p:nvSpPr>
            <p:cNvPr name="Freeform 168" id="168"/>
            <p:cNvSpPr/>
            <p:nvPr/>
          </p:nvSpPr>
          <p:spPr>
            <a:xfrm flipH="false" flipV="false" rot="0">
              <a:off x="0" y="0"/>
              <a:ext cx="1536192" cy="329184"/>
            </a:xfrm>
            <a:custGeom>
              <a:avLst/>
              <a:gdLst/>
              <a:ahLst/>
              <a:cxnLst/>
              <a:rect r="r" b="b" t="t" l="l"/>
              <a:pathLst>
                <a:path h="329184" w="1536192">
                  <a:moveTo>
                    <a:pt x="0" y="0"/>
                  </a:moveTo>
                  <a:lnTo>
                    <a:pt x="1536192" y="0"/>
                  </a:lnTo>
                  <a:lnTo>
                    <a:pt x="1536192" y="329184"/>
                  </a:lnTo>
                  <a:lnTo>
                    <a:pt x="0" y="329184"/>
                  </a:lnTo>
                  <a:close/>
                </a:path>
              </a:pathLst>
            </a:custGeom>
            <a:blipFill>
              <a:blip r:embed="rId2">
                <a:alphaModFix amt="0"/>
              </a:blip>
              <a:stretch>
                <a:fillRect l="0" t="-40930" r="0" b="-40930"/>
              </a:stretch>
            </a:blipFill>
          </p:spPr>
        </p:sp>
        <p:sp>
          <p:nvSpPr>
            <p:cNvPr name="TextBox 169" id="169"/>
            <p:cNvSpPr txBox="true"/>
            <p:nvPr/>
          </p:nvSpPr>
          <p:spPr>
            <a:xfrm>
              <a:off x="0" y="0"/>
              <a:ext cx="1536192" cy="329184"/>
            </a:xfrm>
            <a:prstGeom prst="rect">
              <a:avLst/>
            </a:prstGeom>
          </p:spPr>
          <p:txBody>
            <a:bodyPr anchor="ctr" rtlCol="false" tIns="0" lIns="0" bIns="0" rIns="0"/>
            <a:lstStyle/>
            <a:p>
              <a:pPr algn="ctr">
                <a:lnSpc>
                  <a:spcPts val="1170"/>
                </a:lnSpc>
              </a:pPr>
              <a:r>
                <a:rPr lang="en-US" b="true" sz="975" spc="225">
                  <a:solidFill>
                    <a:srgbClr val="8E5D40"/>
                  </a:solidFill>
                  <a:latin typeface="TT Drugs Bold"/>
                  <a:ea typeface="TT Drugs Bold"/>
                  <a:cs typeface="TT Drugs Bold"/>
                  <a:sym typeface="TT Drugs Bold"/>
                </a:rPr>
                <a:t>EMAIL</a:t>
              </a:r>
            </a:p>
          </p:txBody>
        </p:sp>
      </p:grpSp>
      <p:grpSp>
        <p:nvGrpSpPr>
          <p:cNvPr name="Group 170" id="170"/>
          <p:cNvGrpSpPr/>
          <p:nvPr/>
        </p:nvGrpSpPr>
        <p:grpSpPr>
          <a:xfrm rot="0">
            <a:off x="14593824" y="7063740"/>
            <a:ext cx="1152144" cy="480060"/>
            <a:chOff x="0" y="0"/>
            <a:chExt cx="1536192" cy="640080"/>
          </a:xfrm>
        </p:grpSpPr>
        <p:sp>
          <p:nvSpPr>
            <p:cNvPr name="Freeform 171" id="171"/>
            <p:cNvSpPr/>
            <p:nvPr/>
          </p:nvSpPr>
          <p:spPr>
            <a:xfrm flipH="false" flipV="false" rot="0">
              <a:off x="0" y="0"/>
              <a:ext cx="1536192" cy="640080"/>
            </a:xfrm>
            <a:custGeom>
              <a:avLst/>
              <a:gdLst/>
              <a:ahLst/>
              <a:cxnLst/>
              <a:rect r="r" b="b" t="t" l="l"/>
              <a:pathLst>
                <a:path h="640080" w="1536192">
                  <a:moveTo>
                    <a:pt x="0" y="0"/>
                  </a:moveTo>
                  <a:lnTo>
                    <a:pt x="1536192" y="0"/>
                  </a:lnTo>
                  <a:lnTo>
                    <a:pt x="1536192" y="640080"/>
                  </a:lnTo>
                  <a:lnTo>
                    <a:pt x="0" y="640080"/>
                  </a:lnTo>
                  <a:close/>
                </a:path>
              </a:pathLst>
            </a:custGeom>
            <a:blipFill>
              <a:blip r:embed="rId2">
                <a:alphaModFix amt="0"/>
              </a:blip>
              <a:stretch>
                <a:fillRect l="-3459" t="0" r="-3459" b="0"/>
              </a:stretch>
            </a:blipFill>
          </p:spPr>
        </p:sp>
        <p:sp>
          <p:nvSpPr>
            <p:cNvPr name="TextBox 172" id="172"/>
            <p:cNvSpPr txBox="true"/>
            <p:nvPr/>
          </p:nvSpPr>
          <p:spPr>
            <a:xfrm>
              <a:off x="0" y="0"/>
              <a:ext cx="1536192" cy="640080"/>
            </a:xfrm>
            <a:prstGeom prst="rect">
              <a:avLst/>
            </a:prstGeom>
          </p:spPr>
          <p:txBody>
            <a:bodyPr anchor="ctr" rtlCol="false" tIns="0" lIns="0" bIns="0" rIns="0"/>
            <a:lstStyle/>
            <a:p>
              <a:pPr algn="ctr">
                <a:lnSpc>
                  <a:spcPts val="2160"/>
                </a:lnSpc>
              </a:pPr>
              <a:r>
                <a:rPr lang="en-US" sz="1800" i="true">
                  <a:solidFill>
                    <a:srgbClr val="1A1A1A"/>
                  </a:solidFill>
                  <a:latin typeface="TT Drugs Italics"/>
                  <a:ea typeface="TT Drugs Italics"/>
                  <a:cs typeface="TT Drugs Italics"/>
                  <a:sym typeface="TT Drugs Italics"/>
                </a:rPr>
                <a:t>Aina</a:t>
              </a:r>
            </a:p>
          </p:txBody>
        </p:sp>
      </p:grpSp>
      <p:sp>
        <p:nvSpPr>
          <p:cNvPr name="TextBox 173" id="173"/>
          <p:cNvSpPr txBox="true"/>
          <p:nvPr/>
        </p:nvSpPr>
        <p:spPr>
          <a:xfrm rot="0">
            <a:off x="14593824" y="7505700"/>
            <a:ext cx="1152144" cy="414338"/>
          </a:xfrm>
          <a:prstGeom prst="rect">
            <a:avLst/>
          </a:prstGeom>
        </p:spPr>
        <p:txBody>
          <a:bodyPr anchor="t" rtlCol="false" tIns="0" lIns="0" bIns="0" rIns="0">
            <a:spAutoFit/>
          </a:bodyPr>
          <a:lstStyle/>
          <a:p>
            <a:pPr algn="ctr">
              <a:lnSpc>
                <a:spcPts val="1687"/>
              </a:lnSpc>
            </a:pPr>
            <a:r>
              <a:rPr lang="en-US" sz="1125">
                <a:solidFill>
                  <a:srgbClr val="4A4A4A"/>
                </a:solidFill>
                <a:latin typeface="TT Drugs"/>
                <a:ea typeface="TT Drugs"/>
                <a:cs typeface="TT Drugs"/>
                <a:sym typeface="TT Drugs"/>
              </a:rPr>
              <a:t>Flows · campaigns · list</a:t>
            </a:r>
          </a:p>
        </p:txBody>
      </p:sp>
      <p:grpSp>
        <p:nvGrpSpPr>
          <p:cNvPr name="Group 174" id="174"/>
          <p:cNvGrpSpPr/>
          <p:nvPr/>
        </p:nvGrpSpPr>
        <p:grpSpPr>
          <a:xfrm rot="0">
            <a:off x="16550450" y="6441758"/>
            <a:ext cx="9525" cy="283845"/>
            <a:chOff x="0" y="0"/>
            <a:chExt cx="12700" cy="378460"/>
          </a:xfrm>
        </p:grpSpPr>
        <p:sp>
          <p:nvSpPr>
            <p:cNvPr name="Freeform 175" id="175"/>
            <p:cNvSpPr/>
            <p:nvPr/>
          </p:nvSpPr>
          <p:spPr>
            <a:xfrm flipH="false" flipV="false" rot="0">
              <a:off x="0" y="0"/>
              <a:ext cx="12700" cy="378460"/>
            </a:xfrm>
            <a:custGeom>
              <a:avLst/>
              <a:gdLst/>
              <a:ahLst/>
              <a:cxnLst/>
              <a:rect r="r" b="b" t="t" l="l"/>
              <a:pathLst>
                <a:path h="378460" w="12700">
                  <a:moveTo>
                    <a:pt x="0" y="0"/>
                  </a:moveTo>
                  <a:lnTo>
                    <a:pt x="12700" y="378460"/>
                  </a:lnTo>
                </a:path>
              </a:pathLst>
            </a:custGeom>
            <a:blipFill>
              <a:blip r:embed="rId2">
                <a:alphaModFix amt="0"/>
              </a:blip>
              <a:stretch>
                <a:fillRect l="-3773446" t="0" r="-3773446" b="0"/>
              </a:stretch>
            </a:blipFill>
            <a:ln w="9525" cap="sq">
              <a:solidFill>
                <a:srgbClr val="1A1A1A"/>
              </a:solidFill>
              <a:prstDash val="solid"/>
              <a:miter/>
            </a:ln>
          </p:spPr>
        </p:sp>
      </p:grpSp>
      <p:grpSp>
        <p:nvGrpSpPr>
          <p:cNvPr name="Group 176" id="176"/>
          <p:cNvGrpSpPr/>
          <p:nvPr/>
        </p:nvGrpSpPr>
        <p:grpSpPr>
          <a:xfrm rot="0">
            <a:off x="15905798" y="6716078"/>
            <a:ext cx="1298829" cy="1449705"/>
            <a:chOff x="0" y="0"/>
            <a:chExt cx="1731772" cy="1932940"/>
          </a:xfrm>
        </p:grpSpPr>
        <p:sp>
          <p:nvSpPr>
            <p:cNvPr name="Freeform 177" id="177"/>
            <p:cNvSpPr/>
            <p:nvPr/>
          </p:nvSpPr>
          <p:spPr>
            <a:xfrm flipH="false" flipV="false" rot="0">
              <a:off x="0" y="0"/>
              <a:ext cx="1731772" cy="1932940"/>
            </a:xfrm>
            <a:custGeom>
              <a:avLst/>
              <a:gdLst/>
              <a:ahLst/>
              <a:cxnLst/>
              <a:rect r="r" b="b" t="t" l="l"/>
              <a:pathLst>
                <a:path h="1932940" w="1731772">
                  <a:moveTo>
                    <a:pt x="0" y="0"/>
                  </a:moveTo>
                  <a:lnTo>
                    <a:pt x="1731772" y="0"/>
                  </a:lnTo>
                  <a:lnTo>
                    <a:pt x="1731772" y="1932940"/>
                  </a:lnTo>
                  <a:lnTo>
                    <a:pt x="0" y="1932940"/>
                  </a:lnTo>
                  <a:close/>
                </a:path>
              </a:pathLst>
            </a:custGeom>
            <a:solidFill>
              <a:srgbClr val="E8E6E1"/>
            </a:solidFill>
            <a:ln w="9525" cap="sq">
              <a:solidFill>
                <a:srgbClr val="1A1A1A"/>
              </a:solidFill>
              <a:prstDash val="solid"/>
              <a:miter/>
            </a:ln>
          </p:spPr>
        </p:sp>
      </p:grpSp>
      <p:grpSp>
        <p:nvGrpSpPr>
          <p:cNvPr name="Group 178" id="178"/>
          <p:cNvGrpSpPr/>
          <p:nvPr/>
        </p:nvGrpSpPr>
        <p:grpSpPr>
          <a:xfrm rot="0">
            <a:off x="15979140" y="6803136"/>
            <a:ext cx="1152144" cy="246888"/>
            <a:chOff x="0" y="0"/>
            <a:chExt cx="1536192" cy="329184"/>
          </a:xfrm>
        </p:grpSpPr>
        <p:sp>
          <p:nvSpPr>
            <p:cNvPr name="Freeform 179" id="179"/>
            <p:cNvSpPr/>
            <p:nvPr/>
          </p:nvSpPr>
          <p:spPr>
            <a:xfrm flipH="false" flipV="false" rot="0">
              <a:off x="0" y="0"/>
              <a:ext cx="1536192" cy="329184"/>
            </a:xfrm>
            <a:custGeom>
              <a:avLst/>
              <a:gdLst/>
              <a:ahLst/>
              <a:cxnLst/>
              <a:rect r="r" b="b" t="t" l="l"/>
              <a:pathLst>
                <a:path h="329184" w="1536192">
                  <a:moveTo>
                    <a:pt x="0" y="0"/>
                  </a:moveTo>
                  <a:lnTo>
                    <a:pt x="1536192" y="0"/>
                  </a:lnTo>
                  <a:lnTo>
                    <a:pt x="1536192" y="329184"/>
                  </a:lnTo>
                  <a:lnTo>
                    <a:pt x="0" y="329184"/>
                  </a:lnTo>
                  <a:close/>
                </a:path>
              </a:pathLst>
            </a:custGeom>
            <a:blipFill>
              <a:blip r:embed="rId2">
                <a:alphaModFix amt="0"/>
              </a:blip>
              <a:stretch>
                <a:fillRect l="0" t="-40930" r="0" b="-40930"/>
              </a:stretch>
            </a:blipFill>
          </p:spPr>
        </p:sp>
        <p:sp>
          <p:nvSpPr>
            <p:cNvPr name="TextBox 180" id="180"/>
            <p:cNvSpPr txBox="true"/>
            <p:nvPr/>
          </p:nvSpPr>
          <p:spPr>
            <a:xfrm>
              <a:off x="0" y="0"/>
              <a:ext cx="1536192" cy="329184"/>
            </a:xfrm>
            <a:prstGeom prst="rect">
              <a:avLst/>
            </a:prstGeom>
          </p:spPr>
          <p:txBody>
            <a:bodyPr anchor="ctr" rtlCol="false" tIns="0" lIns="0" bIns="0" rIns="0"/>
            <a:lstStyle/>
            <a:p>
              <a:pPr algn="ctr">
                <a:lnSpc>
                  <a:spcPts val="1170"/>
                </a:lnSpc>
              </a:pPr>
              <a:r>
                <a:rPr lang="en-US" b="true" sz="975" spc="225">
                  <a:solidFill>
                    <a:srgbClr val="8E5D40"/>
                  </a:solidFill>
                  <a:latin typeface="TT Drugs Bold"/>
                  <a:ea typeface="TT Drugs Bold"/>
                  <a:cs typeface="TT Drugs Bold"/>
                  <a:sym typeface="TT Drugs Bold"/>
                </a:rPr>
                <a:t>SITE</a:t>
              </a:r>
            </a:p>
          </p:txBody>
        </p:sp>
      </p:grpSp>
      <p:grpSp>
        <p:nvGrpSpPr>
          <p:cNvPr name="Group 181" id="181"/>
          <p:cNvGrpSpPr/>
          <p:nvPr/>
        </p:nvGrpSpPr>
        <p:grpSpPr>
          <a:xfrm rot="0">
            <a:off x="15979140" y="7063740"/>
            <a:ext cx="1152144" cy="609981"/>
            <a:chOff x="0" y="0"/>
            <a:chExt cx="1536192" cy="813308"/>
          </a:xfrm>
        </p:grpSpPr>
        <p:sp>
          <p:nvSpPr>
            <p:cNvPr name="Freeform 182" id="182"/>
            <p:cNvSpPr/>
            <p:nvPr/>
          </p:nvSpPr>
          <p:spPr>
            <a:xfrm flipH="false" flipV="false" rot="0">
              <a:off x="0" y="0"/>
              <a:ext cx="1536192" cy="813308"/>
            </a:xfrm>
            <a:custGeom>
              <a:avLst/>
              <a:gdLst/>
              <a:ahLst/>
              <a:cxnLst/>
              <a:rect r="r" b="b" t="t" l="l"/>
              <a:pathLst>
                <a:path h="813308" w="1536192">
                  <a:moveTo>
                    <a:pt x="0" y="0"/>
                  </a:moveTo>
                  <a:lnTo>
                    <a:pt x="1536192" y="0"/>
                  </a:lnTo>
                  <a:lnTo>
                    <a:pt x="1536192" y="813308"/>
                  </a:lnTo>
                  <a:lnTo>
                    <a:pt x="0" y="813308"/>
                  </a:lnTo>
                  <a:close/>
                </a:path>
              </a:pathLst>
            </a:custGeom>
            <a:blipFill>
              <a:blip r:embed="rId2">
                <a:alphaModFix amt="0"/>
              </a:blip>
              <a:stretch>
                <a:fillRect l="-3459" t="0" r="-3459" b="21299"/>
              </a:stretch>
            </a:blipFill>
          </p:spPr>
        </p:sp>
        <p:sp>
          <p:nvSpPr>
            <p:cNvPr name="TextBox 183" id="183"/>
            <p:cNvSpPr txBox="true"/>
            <p:nvPr/>
          </p:nvSpPr>
          <p:spPr>
            <a:xfrm>
              <a:off x="0" y="0"/>
              <a:ext cx="1536192" cy="813308"/>
            </a:xfrm>
            <a:prstGeom prst="rect">
              <a:avLst/>
            </a:prstGeom>
          </p:spPr>
          <p:txBody>
            <a:bodyPr anchor="ctr" rtlCol="false" tIns="0" lIns="0" bIns="0" rIns="0"/>
            <a:lstStyle/>
            <a:p>
              <a:pPr algn="ctr">
                <a:lnSpc>
                  <a:spcPts val="2160"/>
                </a:lnSpc>
              </a:pPr>
              <a:r>
                <a:rPr lang="en-US" sz="1800" i="true">
                  <a:solidFill>
                    <a:srgbClr val="1A1A1A"/>
                  </a:solidFill>
                  <a:latin typeface="TT Drugs Italics"/>
                  <a:ea typeface="TT Drugs Italics"/>
                  <a:cs typeface="TT Drugs Italics"/>
                  <a:sym typeface="TT Drugs Italics"/>
                </a:rPr>
                <a:t>Gloria + Caramba</a:t>
              </a:r>
            </a:p>
          </p:txBody>
        </p:sp>
      </p:grpSp>
      <p:sp>
        <p:nvSpPr>
          <p:cNvPr name="TextBox 184" id="184"/>
          <p:cNvSpPr txBox="true"/>
          <p:nvPr/>
        </p:nvSpPr>
        <p:spPr>
          <a:xfrm rot="0">
            <a:off x="15979140" y="7681912"/>
            <a:ext cx="1152144" cy="204788"/>
          </a:xfrm>
          <a:prstGeom prst="rect">
            <a:avLst/>
          </a:prstGeom>
        </p:spPr>
        <p:txBody>
          <a:bodyPr anchor="t" rtlCol="false" tIns="0" lIns="0" bIns="0" rIns="0">
            <a:spAutoFit/>
          </a:bodyPr>
          <a:lstStyle/>
          <a:p>
            <a:pPr algn="ctr">
              <a:lnSpc>
                <a:spcPts val="1687"/>
              </a:lnSpc>
            </a:pPr>
            <a:r>
              <a:rPr lang="en-US" sz="1125">
                <a:solidFill>
                  <a:srgbClr val="4A4A4A"/>
                </a:solidFill>
                <a:latin typeface="TT Drugs"/>
                <a:ea typeface="TT Drugs"/>
                <a:cs typeface="TT Drugs"/>
                <a:sym typeface="TT Drugs"/>
              </a:rPr>
              <a:t>30 June deadline</a:t>
            </a:r>
          </a:p>
        </p:txBody>
      </p:sp>
      <p:grpSp>
        <p:nvGrpSpPr>
          <p:cNvPr name="Group 185" id="185"/>
          <p:cNvGrpSpPr/>
          <p:nvPr/>
        </p:nvGrpSpPr>
        <p:grpSpPr>
          <a:xfrm rot="0">
            <a:off x="10012680" y="8503920"/>
            <a:ext cx="7543800" cy="411480"/>
            <a:chOff x="0" y="0"/>
            <a:chExt cx="10058400" cy="548640"/>
          </a:xfrm>
        </p:grpSpPr>
        <p:sp>
          <p:nvSpPr>
            <p:cNvPr name="Freeform 186" id="186"/>
            <p:cNvSpPr/>
            <p:nvPr/>
          </p:nvSpPr>
          <p:spPr>
            <a:xfrm flipH="false" flipV="false" rot="0">
              <a:off x="0" y="0"/>
              <a:ext cx="10058400" cy="548640"/>
            </a:xfrm>
            <a:custGeom>
              <a:avLst/>
              <a:gdLst/>
              <a:ahLst/>
              <a:cxnLst/>
              <a:rect r="r" b="b" t="t" l="l"/>
              <a:pathLst>
                <a:path h="548640" w="10058400">
                  <a:moveTo>
                    <a:pt x="0" y="0"/>
                  </a:moveTo>
                  <a:lnTo>
                    <a:pt x="10058400" y="0"/>
                  </a:lnTo>
                  <a:lnTo>
                    <a:pt x="10058400" y="548640"/>
                  </a:lnTo>
                  <a:lnTo>
                    <a:pt x="0" y="548640"/>
                  </a:lnTo>
                  <a:close/>
                </a:path>
              </a:pathLst>
            </a:custGeom>
            <a:blipFill>
              <a:blip r:embed="rId2">
                <a:alphaModFix amt="0"/>
              </a:blip>
              <a:stretch>
                <a:fillRect l="0" t="-307225" r="0" b="-307225"/>
              </a:stretch>
            </a:blipFill>
          </p:spPr>
        </p:sp>
        <p:sp>
          <p:nvSpPr>
            <p:cNvPr name="TextBox 187" id="187"/>
            <p:cNvSpPr txBox="true"/>
            <p:nvPr/>
          </p:nvSpPr>
          <p:spPr>
            <a:xfrm>
              <a:off x="0" y="0"/>
              <a:ext cx="10058400" cy="548640"/>
            </a:xfrm>
            <a:prstGeom prst="rect">
              <a:avLst/>
            </a:prstGeom>
          </p:spPr>
          <p:txBody>
            <a:bodyPr anchor="ctr" rtlCol="false" tIns="0" lIns="0" bIns="0" rIns="0"/>
            <a:lstStyle/>
            <a:p>
              <a:pPr algn="l">
                <a:lnSpc>
                  <a:spcPts val="1620"/>
                </a:lnSpc>
              </a:pPr>
              <a:r>
                <a:rPr lang="en-US" b="true" sz="1350" spc="450">
                  <a:solidFill>
                    <a:srgbClr val="8E5D40"/>
                  </a:solidFill>
                  <a:latin typeface="TT Drugs Bold"/>
                  <a:ea typeface="TT Drugs Bold"/>
                  <a:cs typeface="TT Drugs Bold"/>
                  <a:sym typeface="TT Drugs Bold"/>
                </a:rPr>
                <a:t>THE MONTHLY CONTENT CYCLE</a:t>
              </a:r>
            </a:p>
          </p:txBody>
        </p:sp>
      </p:grpSp>
      <p:sp>
        <p:nvSpPr>
          <p:cNvPr name="TextBox 188" id="188"/>
          <p:cNvSpPr txBox="true"/>
          <p:nvPr/>
        </p:nvSpPr>
        <p:spPr>
          <a:xfrm rot="0">
            <a:off x="10104120" y="8963025"/>
            <a:ext cx="7360920" cy="570357"/>
          </a:xfrm>
          <a:prstGeom prst="rect">
            <a:avLst/>
          </a:prstGeom>
        </p:spPr>
        <p:txBody>
          <a:bodyPr anchor="t" rtlCol="false" tIns="0" lIns="0" bIns="0" rIns="0">
            <a:spAutoFit/>
          </a:bodyPr>
          <a:lstStyle/>
          <a:p>
            <a:pPr algn="l">
              <a:lnSpc>
                <a:spcPts val="2394"/>
              </a:lnSpc>
            </a:pPr>
            <a:r>
              <a:rPr lang="en-US" sz="1425" i="true">
                <a:solidFill>
                  <a:srgbClr val="4A4A4A"/>
                </a:solidFill>
                <a:latin typeface="TT Drugs Italics"/>
                <a:ea typeface="TT Drugs Italics"/>
                <a:cs typeface="TT Drugs Italics"/>
                <a:sym typeface="TT Drugs Italics"/>
              </a:rPr>
              <a:t>Week 1: production. Week 2: approval &amp; revisions. Weeks 3–4: auto-pilot · community management · next cycle research.</a:t>
            </a:r>
          </a:p>
        </p:txBody>
      </p:sp>
      <p:grpSp>
        <p:nvGrpSpPr>
          <p:cNvPr name="Group 189" id="189"/>
          <p:cNvGrpSpPr/>
          <p:nvPr/>
        </p:nvGrpSpPr>
        <p:grpSpPr>
          <a:xfrm rot="0">
            <a:off x="685800" y="9669780"/>
            <a:ext cx="6858000" cy="411480"/>
            <a:chOff x="0" y="0"/>
            <a:chExt cx="9144000" cy="548640"/>
          </a:xfrm>
        </p:grpSpPr>
        <p:sp>
          <p:nvSpPr>
            <p:cNvPr name="Freeform 190" id="190"/>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191" id="191"/>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20  ·  Marketing Structure</a:t>
              </a:r>
            </a:p>
          </p:txBody>
        </p:sp>
      </p:grpSp>
      <p:grpSp>
        <p:nvGrpSpPr>
          <p:cNvPr name="Group 192" id="192"/>
          <p:cNvGrpSpPr/>
          <p:nvPr/>
        </p:nvGrpSpPr>
        <p:grpSpPr>
          <a:xfrm rot="0">
            <a:off x="10743743" y="9669780"/>
            <a:ext cx="6858000" cy="411480"/>
            <a:chOff x="0" y="0"/>
            <a:chExt cx="9144000" cy="548640"/>
          </a:xfrm>
        </p:grpSpPr>
        <p:sp>
          <p:nvSpPr>
            <p:cNvPr name="Freeform 193" id="193"/>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194" id="194"/>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Nine areas  ·  named ownership  ·  weekly cadence</a:t>
              </a:r>
            </a:p>
          </p:txBody>
        </p:sp>
      </p:gr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03020"/>
            <a:ext cx="16915943" cy="1462088"/>
            <a:chOff x="0" y="0"/>
            <a:chExt cx="22554590" cy="1949450"/>
          </a:xfrm>
        </p:grpSpPr>
        <p:sp>
          <p:nvSpPr>
            <p:cNvPr name="Freeform 18" id="18"/>
            <p:cNvSpPr/>
            <p:nvPr/>
          </p:nvSpPr>
          <p:spPr>
            <a:xfrm flipH="false" flipV="false" rot="0">
              <a:off x="0" y="0"/>
              <a:ext cx="22554591" cy="1949450"/>
            </a:xfrm>
            <a:custGeom>
              <a:avLst/>
              <a:gdLst/>
              <a:ahLst/>
              <a:cxnLst/>
              <a:rect r="r" b="b" t="t" l="l"/>
              <a:pathLst>
                <a:path h="1949450" w="22554591">
                  <a:moveTo>
                    <a:pt x="0" y="0"/>
                  </a:moveTo>
                  <a:lnTo>
                    <a:pt x="22554591" y="0"/>
                  </a:lnTo>
                  <a:lnTo>
                    <a:pt x="22554591" y="1949450"/>
                  </a:lnTo>
                  <a:lnTo>
                    <a:pt x="0" y="1949450"/>
                  </a:lnTo>
                  <a:close/>
                </a:path>
              </a:pathLst>
            </a:custGeom>
            <a:blipFill>
              <a:blip r:embed="rId2">
                <a:alphaModFix amt="0"/>
              </a:blip>
              <a:stretch>
                <a:fillRect l="0" t="-185566" r="0" b="-165306"/>
              </a:stretch>
            </a:blipFill>
          </p:spPr>
        </p:sp>
        <p:sp>
          <p:nvSpPr>
            <p:cNvPr name="TextBox 19" id="19"/>
            <p:cNvSpPr txBox="true"/>
            <p:nvPr/>
          </p:nvSpPr>
          <p:spPr>
            <a:xfrm>
              <a:off x="0" y="-9525"/>
              <a:ext cx="22554590" cy="1958975"/>
            </a:xfrm>
            <a:prstGeom prst="rect">
              <a:avLst/>
            </a:prstGeom>
          </p:spPr>
          <p:txBody>
            <a:bodyPr anchor="ctr" rtlCol="false" tIns="0" lIns="0" bIns="0" rIns="0"/>
            <a:lstStyle/>
            <a:p>
              <a:pPr algn="ctr">
                <a:lnSpc>
                  <a:spcPts val="9000"/>
                </a:lnSpc>
              </a:pPr>
              <a:r>
                <a:rPr lang="en-US" sz="7500" spc="-150">
                  <a:solidFill>
                    <a:srgbClr val="1A1A1A"/>
                  </a:solidFill>
                  <a:latin typeface="TT Drugs"/>
                  <a:ea typeface="TT Drugs"/>
                  <a:cs typeface="TT Drugs"/>
                  <a:sym typeface="TT Drugs"/>
                </a:rPr>
                <a:t>Success Metrics</a:t>
              </a:r>
            </a:p>
          </p:txBody>
        </p:sp>
      </p:grpSp>
      <p:grpSp>
        <p:nvGrpSpPr>
          <p:cNvPr name="Group 20" id="20"/>
          <p:cNvGrpSpPr/>
          <p:nvPr/>
        </p:nvGrpSpPr>
        <p:grpSpPr>
          <a:xfrm rot="0">
            <a:off x="685800" y="2400300"/>
            <a:ext cx="16915943" cy="480060"/>
            <a:chOff x="0" y="0"/>
            <a:chExt cx="22554590" cy="640080"/>
          </a:xfrm>
        </p:grpSpPr>
        <p:sp>
          <p:nvSpPr>
            <p:cNvPr name="Freeform 21" id="21"/>
            <p:cNvSpPr/>
            <p:nvPr/>
          </p:nvSpPr>
          <p:spPr>
            <a:xfrm flipH="false" flipV="false" rot="0">
              <a:off x="0" y="0"/>
              <a:ext cx="22554591" cy="640080"/>
            </a:xfrm>
            <a:custGeom>
              <a:avLst/>
              <a:gdLst/>
              <a:ahLst/>
              <a:cxnLst/>
              <a:rect r="r" b="b" t="t" l="l"/>
              <a:pathLst>
                <a:path h="640080" w="22554591">
                  <a:moveTo>
                    <a:pt x="0" y="0"/>
                  </a:moveTo>
                  <a:lnTo>
                    <a:pt x="22554591" y="0"/>
                  </a:lnTo>
                  <a:lnTo>
                    <a:pt x="22554591" y="640080"/>
                  </a:lnTo>
                  <a:lnTo>
                    <a:pt x="0" y="640080"/>
                  </a:lnTo>
                  <a:close/>
                </a:path>
              </a:pathLst>
            </a:custGeom>
            <a:blipFill>
              <a:blip r:embed="rId2">
                <a:alphaModFix amt="0"/>
              </a:blip>
              <a:stretch>
                <a:fillRect l="0" t="-636597" r="0" b="-636597"/>
              </a:stretch>
            </a:blipFill>
          </p:spPr>
        </p:sp>
        <p:sp>
          <p:nvSpPr>
            <p:cNvPr name="TextBox 22" id="22"/>
            <p:cNvSpPr txBox="true"/>
            <p:nvPr/>
          </p:nvSpPr>
          <p:spPr>
            <a:xfrm>
              <a:off x="0" y="-9525"/>
              <a:ext cx="22554590" cy="649605"/>
            </a:xfrm>
            <a:prstGeom prst="rect">
              <a:avLst/>
            </a:prstGeom>
          </p:spPr>
          <p:txBody>
            <a:bodyPr anchor="ctr" rtlCol="false" tIns="0" lIns="0" bIns="0" rIns="0"/>
            <a:lstStyle/>
            <a:p>
              <a:pPr algn="ctr">
                <a:lnSpc>
                  <a:spcPts val="2340"/>
                </a:lnSpc>
              </a:pPr>
              <a:r>
                <a:rPr lang="en-US" sz="1950" i="true">
                  <a:solidFill>
                    <a:srgbClr val="4A4A4A"/>
                  </a:solidFill>
                  <a:latin typeface="TT Drugs Italics"/>
                  <a:ea typeface="TT Drugs Italics"/>
                  <a:cs typeface="TT Drugs Italics"/>
                  <a:sym typeface="TT Drugs Italics"/>
                </a:rPr>
                <a:t>The immediate goal, the team's contribution, and the three horizons</a:t>
              </a:r>
            </a:p>
          </p:txBody>
        </p:sp>
      </p:grpSp>
      <p:grpSp>
        <p:nvGrpSpPr>
          <p:cNvPr name="Group 23" id="23"/>
          <p:cNvGrpSpPr/>
          <p:nvPr/>
        </p:nvGrpSpPr>
        <p:grpSpPr>
          <a:xfrm rot="0">
            <a:off x="676275" y="3145155"/>
            <a:ext cx="7562850" cy="3173730"/>
            <a:chOff x="0" y="0"/>
            <a:chExt cx="10083800" cy="4231640"/>
          </a:xfrm>
        </p:grpSpPr>
        <p:sp>
          <p:nvSpPr>
            <p:cNvPr name="Freeform 24" id="24"/>
            <p:cNvSpPr/>
            <p:nvPr/>
          </p:nvSpPr>
          <p:spPr>
            <a:xfrm flipH="false" flipV="false" rot="0">
              <a:off x="0" y="0"/>
              <a:ext cx="10083800" cy="4231640"/>
            </a:xfrm>
            <a:custGeom>
              <a:avLst/>
              <a:gdLst/>
              <a:ahLst/>
              <a:cxnLst/>
              <a:rect r="r" b="b" t="t" l="l"/>
              <a:pathLst>
                <a:path h="4231640" w="10083800">
                  <a:moveTo>
                    <a:pt x="0" y="0"/>
                  </a:moveTo>
                  <a:lnTo>
                    <a:pt x="10083800" y="0"/>
                  </a:lnTo>
                  <a:lnTo>
                    <a:pt x="10083800" y="4231640"/>
                  </a:lnTo>
                  <a:lnTo>
                    <a:pt x="0" y="4231640"/>
                  </a:lnTo>
                  <a:close/>
                </a:path>
              </a:pathLst>
            </a:custGeom>
            <a:solidFill>
              <a:srgbClr val="1A1A1A"/>
            </a:solidFill>
            <a:ln w="19050" cap="sq">
              <a:solidFill>
                <a:srgbClr val="1A1A1A"/>
              </a:solidFill>
              <a:prstDash val="solid"/>
              <a:miter/>
            </a:ln>
          </p:spPr>
        </p:sp>
      </p:grpSp>
      <p:grpSp>
        <p:nvGrpSpPr>
          <p:cNvPr name="Group 25" id="25"/>
          <p:cNvGrpSpPr/>
          <p:nvPr/>
        </p:nvGrpSpPr>
        <p:grpSpPr>
          <a:xfrm rot="0">
            <a:off x="1028700" y="3360420"/>
            <a:ext cx="6858000" cy="411480"/>
            <a:chOff x="0" y="0"/>
            <a:chExt cx="9144000" cy="548640"/>
          </a:xfrm>
        </p:grpSpPr>
        <p:sp>
          <p:nvSpPr>
            <p:cNvPr name="Freeform 26" id="26"/>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27" id="27"/>
            <p:cNvSpPr txBox="true"/>
            <p:nvPr/>
          </p:nvSpPr>
          <p:spPr>
            <a:xfrm>
              <a:off x="0" y="0"/>
              <a:ext cx="9144000" cy="548640"/>
            </a:xfrm>
            <a:prstGeom prst="rect">
              <a:avLst/>
            </a:prstGeom>
          </p:spPr>
          <p:txBody>
            <a:bodyPr anchor="ctr" rtlCol="false" tIns="0" lIns="0" bIns="0" rIns="0"/>
            <a:lstStyle/>
            <a:p>
              <a:pPr algn="l">
                <a:lnSpc>
                  <a:spcPts val="1620"/>
                </a:lnSpc>
              </a:pPr>
              <a:r>
                <a:rPr lang="en-US" b="true" sz="1350" spc="450">
                  <a:solidFill>
                    <a:srgbClr val="B07A5A"/>
                  </a:solidFill>
                  <a:latin typeface="TT Drugs Bold"/>
                  <a:ea typeface="TT Drugs Bold"/>
                  <a:cs typeface="TT Drugs Bold"/>
                  <a:sym typeface="TT Drugs Bold"/>
                </a:rPr>
                <a:t>THE IMMEDIATE GOAL</a:t>
              </a:r>
            </a:p>
          </p:txBody>
        </p:sp>
      </p:grpSp>
      <p:grpSp>
        <p:nvGrpSpPr>
          <p:cNvPr name="Group 28" id="28"/>
          <p:cNvGrpSpPr/>
          <p:nvPr/>
        </p:nvGrpSpPr>
        <p:grpSpPr>
          <a:xfrm rot="0">
            <a:off x="1028700" y="3410521"/>
            <a:ext cx="6858000" cy="2390204"/>
            <a:chOff x="0" y="0"/>
            <a:chExt cx="9144000" cy="3186938"/>
          </a:xfrm>
        </p:grpSpPr>
        <p:sp>
          <p:nvSpPr>
            <p:cNvPr name="Freeform 29" id="29"/>
            <p:cNvSpPr/>
            <p:nvPr/>
          </p:nvSpPr>
          <p:spPr>
            <a:xfrm flipH="false" flipV="false" rot="0">
              <a:off x="0" y="0"/>
              <a:ext cx="9144000" cy="3186938"/>
            </a:xfrm>
            <a:custGeom>
              <a:avLst/>
              <a:gdLst/>
              <a:ahLst/>
              <a:cxnLst/>
              <a:rect r="r" b="b" t="t" l="l"/>
              <a:pathLst>
                <a:path h="3186938" w="9144000">
                  <a:moveTo>
                    <a:pt x="0" y="0"/>
                  </a:moveTo>
                  <a:lnTo>
                    <a:pt x="9144000" y="0"/>
                  </a:lnTo>
                  <a:lnTo>
                    <a:pt x="9144000" y="3186938"/>
                  </a:lnTo>
                  <a:lnTo>
                    <a:pt x="0" y="3186938"/>
                  </a:lnTo>
                  <a:close/>
                </a:path>
              </a:pathLst>
            </a:custGeom>
            <a:blipFill>
              <a:blip r:embed="rId2">
                <a:alphaModFix amt="0"/>
              </a:blip>
              <a:stretch>
                <a:fillRect l="0" t="-25779" r="0" b="13966"/>
              </a:stretch>
            </a:blipFill>
          </p:spPr>
        </p:sp>
        <p:sp>
          <p:nvSpPr>
            <p:cNvPr name="TextBox 30" id="30"/>
            <p:cNvSpPr txBox="true"/>
            <p:nvPr/>
          </p:nvSpPr>
          <p:spPr>
            <a:xfrm>
              <a:off x="0" y="0"/>
              <a:ext cx="9144000" cy="3186938"/>
            </a:xfrm>
            <a:prstGeom prst="rect">
              <a:avLst/>
            </a:prstGeom>
          </p:spPr>
          <p:txBody>
            <a:bodyPr anchor="ctr" rtlCol="false" tIns="0" lIns="0" bIns="0" rIns="0"/>
            <a:lstStyle/>
            <a:p>
              <a:pPr algn="l">
                <a:lnSpc>
                  <a:spcPts val="14760"/>
                </a:lnSpc>
              </a:pPr>
              <a:r>
                <a:rPr lang="en-US" sz="12300" spc="-450">
                  <a:solidFill>
                    <a:srgbClr val="FFFFFF"/>
                  </a:solidFill>
                  <a:latin typeface="TT Drugs"/>
                  <a:ea typeface="TT Drugs"/>
                  <a:cs typeface="TT Drugs"/>
                  <a:sym typeface="TT Drugs"/>
                </a:rPr>
                <a:t>€20k</a:t>
              </a:r>
            </a:p>
          </p:txBody>
        </p:sp>
      </p:grpSp>
      <p:grpSp>
        <p:nvGrpSpPr>
          <p:cNvPr name="Group 31" id="31"/>
          <p:cNvGrpSpPr/>
          <p:nvPr/>
        </p:nvGrpSpPr>
        <p:grpSpPr>
          <a:xfrm rot="0">
            <a:off x="1028700" y="5349240"/>
            <a:ext cx="6858000" cy="480060"/>
            <a:chOff x="0" y="0"/>
            <a:chExt cx="9144000" cy="640080"/>
          </a:xfrm>
        </p:grpSpPr>
        <p:sp>
          <p:nvSpPr>
            <p:cNvPr name="Freeform 32" id="32"/>
            <p:cNvSpPr/>
            <p:nvPr/>
          </p:nvSpPr>
          <p:spPr>
            <a:xfrm flipH="false" flipV="false" rot="0">
              <a:off x="0" y="0"/>
              <a:ext cx="9144000" cy="640080"/>
            </a:xfrm>
            <a:custGeom>
              <a:avLst/>
              <a:gdLst/>
              <a:ahLst/>
              <a:cxnLst/>
              <a:rect r="r" b="b" t="t" l="l"/>
              <a:pathLst>
                <a:path h="640080" w="9144000">
                  <a:moveTo>
                    <a:pt x="0" y="0"/>
                  </a:moveTo>
                  <a:lnTo>
                    <a:pt x="9144000" y="0"/>
                  </a:lnTo>
                  <a:lnTo>
                    <a:pt x="9144000" y="640080"/>
                  </a:lnTo>
                  <a:lnTo>
                    <a:pt x="0" y="640080"/>
                  </a:lnTo>
                  <a:close/>
                </a:path>
              </a:pathLst>
            </a:custGeom>
            <a:blipFill>
              <a:blip r:embed="rId2">
                <a:alphaModFix amt="0"/>
              </a:blip>
              <a:stretch>
                <a:fillRect l="0" t="-228357" r="0" b="-228357"/>
              </a:stretch>
            </a:blipFill>
          </p:spPr>
        </p:sp>
        <p:sp>
          <p:nvSpPr>
            <p:cNvPr name="TextBox 33" id="33"/>
            <p:cNvSpPr txBox="true"/>
            <p:nvPr/>
          </p:nvSpPr>
          <p:spPr>
            <a:xfrm>
              <a:off x="0" y="-9525"/>
              <a:ext cx="9144000" cy="649605"/>
            </a:xfrm>
            <a:prstGeom prst="rect">
              <a:avLst/>
            </a:prstGeom>
          </p:spPr>
          <p:txBody>
            <a:bodyPr anchor="ctr" rtlCol="false" tIns="0" lIns="0" bIns="0" rIns="0"/>
            <a:lstStyle/>
            <a:p>
              <a:pPr algn="l">
                <a:lnSpc>
                  <a:spcPts val="2520"/>
                </a:lnSpc>
              </a:pPr>
              <a:r>
                <a:rPr lang="en-US" sz="2100" i="true">
                  <a:solidFill>
                    <a:srgbClr val="B07A5A"/>
                  </a:solidFill>
                  <a:latin typeface="TT Drugs Italics"/>
                  <a:ea typeface="TT Drugs Italics"/>
                  <a:cs typeface="TT Drugs Italics"/>
                  <a:sym typeface="TT Drugs Italics"/>
                </a:rPr>
                <a:t>monthly online revenue by November 2026.</a:t>
              </a:r>
            </a:p>
          </p:txBody>
        </p:sp>
      </p:grpSp>
      <p:grpSp>
        <p:nvGrpSpPr>
          <p:cNvPr name="Group 34" id="34"/>
          <p:cNvGrpSpPr/>
          <p:nvPr/>
        </p:nvGrpSpPr>
        <p:grpSpPr>
          <a:xfrm rot="0">
            <a:off x="1028700" y="5829300"/>
            <a:ext cx="6858000" cy="411480"/>
            <a:chOff x="0" y="0"/>
            <a:chExt cx="9144000" cy="548640"/>
          </a:xfrm>
        </p:grpSpPr>
        <p:sp>
          <p:nvSpPr>
            <p:cNvPr name="Freeform 35" id="35"/>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36" id="36"/>
            <p:cNvSpPr txBox="true"/>
            <p:nvPr/>
          </p:nvSpPr>
          <p:spPr>
            <a:xfrm>
              <a:off x="0" y="-9525"/>
              <a:ext cx="9144000" cy="558165"/>
            </a:xfrm>
            <a:prstGeom prst="rect">
              <a:avLst/>
            </a:prstGeom>
          </p:spPr>
          <p:txBody>
            <a:bodyPr anchor="ctr" rtlCol="false" tIns="0" lIns="0" bIns="0" rIns="0"/>
            <a:lstStyle/>
            <a:p>
              <a:pPr algn="l">
                <a:lnSpc>
                  <a:spcPts val="1800"/>
                </a:lnSpc>
              </a:pPr>
              <a:r>
                <a:rPr lang="en-US" sz="1500">
                  <a:solidFill>
                    <a:srgbClr val="DDDBD6"/>
                  </a:solidFill>
                  <a:latin typeface="TT Drugs"/>
                  <a:ea typeface="TT Drugs"/>
                  <a:cs typeface="TT Drugs"/>
                  <a:sym typeface="TT Drugs"/>
                </a:rPr>
                <a:t>From €3k baseline. A 6–7× lift sustained on a system, not a sprint.</a:t>
              </a:r>
            </a:p>
          </p:txBody>
        </p:sp>
      </p:grpSp>
      <p:grpSp>
        <p:nvGrpSpPr>
          <p:cNvPr name="Group 37" id="37"/>
          <p:cNvGrpSpPr/>
          <p:nvPr/>
        </p:nvGrpSpPr>
        <p:grpSpPr>
          <a:xfrm rot="0">
            <a:off x="8503920" y="3154680"/>
            <a:ext cx="9052560" cy="411480"/>
            <a:chOff x="0" y="0"/>
            <a:chExt cx="12070080" cy="548640"/>
          </a:xfrm>
        </p:grpSpPr>
        <p:sp>
          <p:nvSpPr>
            <p:cNvPr name="Freeform 38" id="38"/>
            <p:cNvSpPr/>
            <p:nvPr/>
          </p:nvSpPr>
          <p:spPr>
            <a:xfrm flipH="false" flipV="false" rot="0">
              <a:off x="0" y="0"/>
              <a:ext cx="12070080" cy="548640"/>
            </a:xfrm>
            <a:custGeom>
              <a:avLst/>
              <a:gdLst/>
              <a:ahLst/>
              <a:cxnLst/>
              <a:rect r="r" b="b" t="t" l="l"/>
              <a:pathLst>
                <a:path h="548640" w="12070080">
                  <a:moveTo>
                    <a:pt x="0" y="0"/>
                  </a:moveTo>
                  <a:lnTo>
                    <a:pt x="12070080" y="0"/>
                  </a:lnTo>
                  <a:lnTo>
                    <a:pt x="12070080" y="548640"/>
                  </a:lnTo>
                  <a:lnTo>
                    <a:pt x="0" y="548640"/>
                  </a:lnTo>
                  <a:close/>
                </a:path>
              </a:pathLst>
            </a:custGeom>
            <a:blipFill>
              <a:blip r:embed="rId2">
                <a:alphaModFix amt="0"/>
              </a:blip>
              <a:stretch>
                <a:fillRect l="0" t="-378670" r="0" b="-378670"/>
              </a:stretch>
            </a:blipFill>
          </p:spPr>
        </p:sp>
        <p:sp>
          <p:nvSpPr>
            <p:cNvPr name="TextBox 39" id="39"/>
            <p:cNvSpPr txBox="true"/>
            <p:nvPr/>
          </p:nvSpPr>
          <p:spPr>
            <a:xfrm>
              <a:off x="0" y="0"/>
              <a:ext cx="12070080" cy="548640"/>
            </a:xfrm>
            <a:prstGeom prst="rect">
              <a:avLst/>
            </a:prstGeom>
          </p:spPr>
          <p:txBody>
            <a:bodyPr anchor="ctr" rtlCol="false" tIns="0" lIns="0" bIns="0" rIns="0"/>
            <a:lstStyle/>
            <a:p>
              <a:pPr algn="l">
                <a:lnSpc>
                  <a:spcPts val="1620"/>
                </a:lnSpc>
              </a:pPr>
              <a:r>
                <a:rPr lang="en-US" b="true" sz="1350" spc="450">
                  <a:solidFill>
                    <a:srgbClr val="8E5D40"/>
                  </a:solidFill>
                  <a:latin typeface="TT Drugs Bold"/>
                  <a:ea typeface="TT Drugs Bold"/>
                  <a:cs typeface="TT Drugs Bold"/>
                  <a:sym typeface="TT Drugs Bold"/>
                </a:rPr>
                <a:t>HOW EACH OWNER CONTRIBUTES</a:t>
              </a:r>
            </a:p>
          </p:txBody>
        </p:sp>
      </p:grpSp>
      <p:grpSp>
        <p:nvGrpSpPr>
          <p:cNvPr name="Group 40" id="40"/>
          <p:cNvGrpSpPr/>
          <p:nvPr/>
        </p:nvGrpSpPr>
        <p:grpSpPr>
          <a:xfrm rot="0">
            <a:off x="8503920" y="3497580"/>
            <a:ext cx="2537460" cy="438912"/>
            <a:chOff x="0" y="0"/>
            <a:chExt cx="3383280" cy="585216"/>
          </a:xfrm>
        </p:grpSpPr>
        <p:sp>
          <p:nvSpPr>
            <p:cNvPr name="Freeform 41" id="41"/>
            <p:cNvSpPr/>
            <p:nvPr/>
          </p:nvSpPr>
          <p:spPr>
            <a:xfrm flipH="false" flipV="false" rot="0">
              <a:off x="0" y="0"/>
              <a:ext cx="3383280" cy="585216"/>
            </a:xfrm>
            <a:custGeom>
              <a:avLst/>
              <a:gdLst/>
              <a:ahLst/>
              <a:cxnLst/>
              <a:rect r="r" b="b" t="t" l="l"/>
              <a:pathLst>
                <a:path h="585216" w="3383280">
                  <a:moveTo>
                    <a:pt x="0" y="0"/>
                  </a:moveTo>
                  <a:lnTo>
                    <a:pt x="3383280" y="0"/>
                  </a:lnTo>
                  <a:lnTo>
                    <a:pt x="3383280" y="585216"/>
                  </a:lnTo>
                  <a:lnTo>
                    <a:pt x="0" y="585216"/>
                  </a:lnTo>
                  <a:close/>
                </a:path>
              </a:pathLst>
            </a:custGeom>
            <a:blipFill>
              <a:blip r:embed="rId2">
                <a:alphaModFix amt="0"/>
              </a:blip>
              <a:stretch>
                <a:fillRect l="0" t="-62647" r="0" b="-62647"/>
              </a:stretch>
            </a:blipFill>
          </p:spPr>
        </p:sp>
        <p:sp>
          <p:nvSpPr>
            <p:cNvPr name="TextBox 42" id="42"/>
            <p:cNvSpPr txBox="true"/>
            <p:nvPr/>
          </p:nvSpPr>
          <p:spPr>
            <a:xfrm>
              <a:off x="0" y="0"/>
              <a:ext cx="3383280" cy="585216"/>
            </a:xfrm>
            <a:prstGeom prst="rect">
              <a:avLst/>
            </a:prstGeom>
          </p:spPr>
          <p:txBody>
            <a:bodyPr anchor="ctr" rtlCol="false" tIns="0" lIns="0" bIns="0" rIns="0"/>
            <a:lstStyle/>
            <a:p>
              <a:pPr algn="l">
                <a:lnSpc>
                  <a:spcPts val="2160"/>
                </a:lnSpc>
              </a:pPr>
              <a:r>
                <a:rPr lang="en-US" sz="1800" i="true">
                  <a:solidFill>
                    <a:srgbClr val="1A1A1A"/>
                  </a:solidFill>
                  <a:latin typeface="TT Drugs Italics"/>
                  <a:ea typeface="TT Drugs Italics"/>
                  <a:cs typeface="TT Drugs Italics"/>
                  <a:sym typeface="TT Drugs Italics"/>
                </a:rPr>
                <a:t>Alejandro</a:t>
              </a:r>
            </a:p>
          </p:txBody>
        </p:sp>
      </p:grpSp>
      <p:grpSp>
        <p:nvGrpSpPr>
          <p:cNvPr name="Group 43" id="43"/>
          <p:cNvGrpSpPr/>
          <p:nvPr/>
        </p:nvGrpSpPr>
        <p:grpSpPr>
          <a:xfrm rot="0">
            <a:off x="11041380" y="3497580"/>
            <a:ext cx="2194560" cy="438912"/>
            <a:chOff x="0" y="0"/>
            <a:chExt cx="2926080" cy="585216"/>
          </a:xfrm>
        </p:grpSpPr>
        <p:sp>
          <p:nvSpPr>
            <p:cNvPr name="Freeform 44" id="44"/>
            <p:cNvSpPr/>
            <p:nvPr/>
          </p:nvSpPr>
          <p:spPr>
            <a:xfrm flipH="false" flipV="false" rot="0">
              <a:off x="0" y="0"/>
              <a:ext cx="2926080" cy="585216"/>
            </a:xfrm>
            <a:custGeom>
              <a:avLst/>
              <a:gdLst/>
              <a:ahLst/>
              <a:cxnLst/>
              <a:rect r="r" b="b" t="t" l="l"/>
              <a:pathLst>
                <a:path h="585216" w="2926080">
                  <a:moveTo>
                    <a:pt x="0" y="0"/>
                  </a:moveTo>
                  <a:lnTo>
                    <a:pt x="2926080" y="0"/>
                  </a:lnTo>
                  <a:lnTo>
                    <a:pt x="2926080" y="585216"/>
                  </a:lnTo>
                  <a:lnTo>
                    <a:pt x="0" y="585216"/>
                  </a:lnTo>
                  <a:close/>
                </a:path>
              </a:pathLst>
            </a:custGeom>
            <a:blipFill>
              <a:blip r:embed="rId2">
                <a:alphaModFix amt="0"/>
              </a:blip>
              <a:stretch>
                <a:fillRect l="0" t="-47425" r="0" b="-47425"/>
              </a:stretch>
            </a:blipFill>
          </p:spPr>
        </p:sp>
        <p:sp>
          <p:nvSpPr>
            <p:cNvPr name="TextBox 45" id="45"/>
            <p:cNvSpPr txBox="true"/>
            <p:nvPr/>
          </p:nvSpPr>
          <p:spPr>
            <a:xfrm>
              <a:off x="0" y="-9525"/>
              <a:ext cx="2926080" cy="594741"/>
            </a:xfrm>
            <a:prstGeom prst="rect">
              <a:avLst/>
            </a:prstGeom>
          </p:spPr>
          <p:txBody>
            <a:bodyPr anchor="ctr" rtlCol="false" tIns="0" lIns="0" bIns="0" rIns="0"/>
            <a:lstStyle/>
            <a:p>
              <a:pPr algn="l">
                <a:lnSpc>
                  <a:spcPts val="1439"/>
                </a:lnSpc>
              </a:pPr>
              <a:r>
                <a:rPr lang="en-US" b="true" sz="1200" spc="225">
                  <a:solidFill>
                    <a:srgbClr val="8E5D40"/>
                  </a:solidFill>
                  <a:latin typeface="TT Drugs Bold"/>
                  <a:ea typeface="TT Drugs Bold"/>
                  <a:cs typeface="TT Drugs Bold"/>
                  <a:sym typeface="TT Drugs Bold"/>
                </a:rPr>
                <a:t>PERFORMANCE</a:t>
              </a:r>
            </a:p>
          </p:txBody>
        </p:sp>
      </p:grpSp>
      <p:grpSp>
        <p:nvGrpSpPr>
          <p:cNvPr name="Group 46" id="46"/>
          <p:cNvGrpSpPr/>
          <p:nvPr/>
        </p:nvGrpSpPr>
        <p:grpSpPr>
          <a:xfrm rot="0">
            <a:off x="8503920" y="3909060"/>
            <a:ext cx="9052560" cy="356616"/>
            <a:chOff x="0" y="0"/>
            <a:chExt cx="12070080" cy="475488"/>
          </a:xfrm>
        </p:grpSpPr>
        <p:sp>
          <p:nvSpPr>
            <p:cNvPr name="Freeform 47" id="47"/>
            <p:cNvSpPr/>
            <p:nvPr/>
          </p:nvSpPr>
          <p:spPr>
            <a:xfrm flipH="false" flipV="false" rot="0">
              <a:off x="0" y="0"/>
              <a:ext cx="12070080" cy="475488"/>
            </a:xfrm>
            <a:custGeom>
              <a:avLst/>
              <a:gdLst/>
              <a:ahLst/>
              <a:cxnLst/>
              <a:rect r="r" b="b" t="t" l="l"/>
              <a:pathLst>
                <a:path h="475488" w="12070080">
                  <a:moveTo>
                    <a:pt x="0" y="0"/>
                  </a:moveTo>
                  <a:lnTo>
                    <a:pt x="12070080" y="0"/>
                  </a:lnTo>
                  <a:lnTo>
                    <a:pt x="12070080" y="475488"/>
                  </a:lnTo>
                  <a:lnTo>
                    <a:pt x="0" y="475488"/>
                  </a:lnTo>
                  <a:close/>
                </a:path>
              </a:pathLst>
            </a:custGeom>
            <a:blipFill>
              <a:blip r:embed="rId2">
                <a:alphaModFix amt="0"/>
              </a:blip>
              <a:stretch>
                <a:fillRect l="0" t="-444620" r="0" b="-444620"/>
              </a:stretch>
            </a:blipFill>
          </p:spPr>
        </p:sp>
        <p:sp>
          <p:nvSpPr>
            <p:cNvPr name="TextBox 48" id="48"/>
            <p:cNvSpPr txBox="true"/>
            <p:nvPr/>
          </p:nvSpPr>
          <p:spPr>
            <a:xfrm>
              <a:off x="0" y="-9525"/>
              <a:ext cx="12070080" cy="485013"/>
            </a:xfrm>
            <a:prstGeom prst="rect">
              <a:avLst/>
            </a:prstGeom>
          </p:spPr>
          <p:txBody>
            <a:bodyPr anchor="ctr" rtlCol="false" tIns="0" lIns="0" bIns="0" rIns="0"/>
            <a:lstStyle/>
            <a:p>
              <a:pPr algn="l">
                <a:lnSpc>
                  <a:spcPts val="1530"/>
                </a:lnSpc>
              </a:pPr>
              <a:r>
                <a:rPr lang="en-US" sz="1275" i="true">
                  <a:solidFill>
                    <a:srgbClr val="4A4A4A"/>
                  </a:solidFill>
                  <a:latin typeface="TT Drugs Italics"/>
                  <a:ea typeface="TT Drugs Italics"/>
                  <a:cs typeface="TT Drugs Italics"/>
                  <a:sym typeface="TT Drugs Italics"/>
                </a:rPr>
                <a:t>Scaling Meta, Google, TikTok from €3k baseline to the primary acquisition engine</a:t>
              </a:r>
            </a:p>
          </p:txBody>
        </p:sp>
      </p:grpSp>
      <p:grpSp>
        <p:nvGrpSpPr>
          <p:cNvPr name="Group 49" id="49"/>
          <p:cNvGrpSpPr/>
          <p:nvPr/>
        </p:nvGrpSpPr>
        <p:grpSpPr>
          <a:xfrm rot="0">
            <a:off x="8500110" y="4289298"/>
            <a:ext cx="9060180" cy="7620"/>
            <a:chOff x="0" y="0"/>
            <a:chExt cx="12080240" cy="10160"/>
          </a:xfrm>
        </p:grpSpPr>
        <p:sp>
          <p:nvSpPr>
            <p:cNvPr name="Freeform 50" id="50"/>
            <p:cNvSpPr/>
            <p:nvPr/>
          </p:nvSpPr>
          <p:spPr>
            <a:xfrm flipH="false" flipV="false" rot="0">
              <a:off x="0" y="0"/>
              <a:ext cx="12080240" cy="10160"/>
            </a:xfrm>
            <a:custGeom>
              <a:avLst/>
              <a:gdLst/>
              <a:ahLst/>
              <a:cxnLst/>
              <a:rect r="r" b="b" t="t" l="l"/>
              <a:pathLst>
                <a:path h="10160" w="12080240">
                  <a:moveTo>
                    <a:pt x="0" y="0"/>
                  </a:moveTo>
                  <a:lnTo>
                    <a:pt x="12080240" y="10160"/>
                  </a:lnTo>
                </a:path>
              </a:pathLst>
            </a:custGeom>
            <a:blipFill>
              <a:blip r:embed="rId2">
                <a:alphaModFix amt="0"/>
              </a:blip>
              <a:stretch>
                <a:fillRect l="0" t="-23117710" r="0" b="-23117710"/>
              </a:stretch>
            </a:blipFill>
            <a:ln w="7620" cap="sq">
              <a:solidFill>
                <a:srgbClr val="B5B3AE"/>
              </a:solidFill>
              <a:prstDash val="solid"/>
              <a:miter/>
            </a:ln>
          </p:spPr>
        </p:sp>
      </p:grpSp>
      <p:grpSp>
        <p:nvGrpSpPr>
          <p:cNvPr name="Group 51" id="51"/>
          <p:cNvGrpSpPr/>
          <p:nvPr/>
        </p:nvGrpSpPr>
        <p:grpSpPr>
          <a:xfrm rot="0">
            <a:off x="8503920" y="4087368"/>
            <a:ext cx="2537460" cy="438912"/>
            <a:chOff x="0" y="0"/>
            <a:chExt cx="3383280" cy="585216"/>
          </a:xfrm>
        </p:grpSpPr>
        <p:sp>
          <p:nvSpPr>
            <p:cNvPr name="Freeform 52" id="52"/>
            <p:cNvSpPr/>
            <p:nvPr/>
          </p:nvSpPr>
          <p:spPr>
            <a:xfrm flipH="false" flipV="false" rot="0">
              <a:off x="0" y="0"/>
              <a:ext cx="3383280" cy="585216"/>
            </a:xfrm>
            <a:custGeom>
              <a:avLst/>
              <a:gdLst/>
              <a:ahLst/>
              <a:cxnLst/>
              <a:rect r="r" b="b" t="t" l="l"/>
              <a:pathLst>
                <a:path h="585216" w="3383280">
                  <a:moveTo>
                    <a:pt x="0" y="0"/>
                  </a:moveTo>
                  <a:lnTo>
                    <a:pt x="3383280" y="0"/>
                  </a:lnTo>
                  <a:lnTo>
                    <a:pt x="3383280" y="585216"/>
                  </a:lnTo>
                  <a:lnTo>
                    <a:pt x="0" y="585216"/>
                  </a:lnTo>
                  <a:close/>
                </a:path>
              </a:pathLst>
            </a:custGeom>
            <a:blipFill>
              <a:blip r:embed="rId2">
                <a:alphaModFix amt="0"/>
              </a:blip>
              <a:stretch>
                <a:fillRect l="0" t="-62647" r="0" b="-62647"/>
              </a:stretch>
            </a:blipFill>
          </p:spPr>
        </p:sp>
        <p:sp>
          <p:nvSpPr>
            <p:cNvPr name="TextBox 53" id="53"/>
            <p:cNvSpPr txBox="true"/>
            <p:nvPr/>
          </p:nvSpPr>
          <p:spPr>
            <a:xfrm>
              <a:off x="0" y="0"/>
              <a:ext cx="3383280" cy="585216"/>
            </a:xfrm>
            <a:prstGeom prst="rect">
              <a:avLst/>
            </a:prstGeom>
          </p:spPr>
          <p:txBody>
            <a:bodyPr anchor="ctr" rtlCol="false" tIns="0" lIns="0" bIns="0" rIns="0"/>
            <a:lstStyle/>
            <a:p>
              <a:pPr algn="l">
                <a:lnSpc>
                  <a:spcPts val="2160"/>
                </a:lnSpc>
              </a:pPr>
              <a:r>
                <a:rPr lang="en-US" sz="1800" i="true">
                  <a:solidFill>
                    <a:srgbClr val="1A1A1A"/>
                  </a:solidFill>
                  <a:latin typeface="TT Drugs Italics"/>
                  <a:ea typeface="TT Drugs Italics"/>
                  <a:cs typeface="TT Drugs Italics"/>
                  <a:sym typeface="TT Drugs Italics"/>
                </a:rPr>
                <a:t>Nia</a:t>
              </a:r>
            </a:p>
          </p:txBody>
        </p:sp>
      </p:grpSp>
      <p:grpSp>
        <p:nvGrpSpPr>
          <p:cNvPr name="Group 54" id="54"/>
          <p:cNvGrpSpPr/>
          <p:nvPr/>
        </p:nvGrpSpPr>
        <p:grpSpPr>
          <a:xfrm rot="0">
            <a:off x="11041380" y="4087368"/>
            <a:ext cx="2194560" cy="438912"/>
            <a:chOff x="0" y="0"/>
            <a:chExt cx="2926080" cy="585216"/>
          </a:xfrm>
        </p:grpSpPr>
        <p:sp>
          <p:nvSpPr>
            <p:cNvPr name="Freeform 55" id="55"/>
            <p:cNvSpPr/>
            <p:nvPr/>
          </p:nvSpPr>
          <p:spPr>
            <a:xfrm flipH="false" flipV="false" rot="0">
              <a:off x="0" y="0"/>
              <a:ext cx="2926080" cy="585216"/>
            </a:xfrm>
            <a:custGeom>
              <a:avLst/>
              <a:gdLst/>
              <a:ahLst/>
              <a:cxnLst/>
              <a:rect r="r" b="b" t="t" l="l"/>
              <a:pathLst>
                <a:path h="585216" w="2926080">
                  <a:moveTo>
                    <a:pt x="0" y="0"/>
                  </a:moveTo>
                  <a:lnTo>
                    <a:pt x="2926080" y="0"/>
                  </a:lnTo>
                  <a:lnTo>
                    <a:pt x="2926080" y="585216"/>
                  </a:lnTo>
                  <a:lnTo>
                    <a:pt x="0" y="585216"/>
                  </a:lnTo>
                  <a:close/>
                </a:path>
              </a:pathLst>
            </a:custGeom>
            <a:blipFill>
              <a:blip r:embed="rId2">
                <a:alphaModFix amt="0"/>
              </a:blip>
              <a:stretch>
                <a:fillRect l="0" t="-47425" r="0" b="-47425"/>
              </a:stretch>
            </a:blipFill>
          </p:spPr>
        </p:sp>
        <p:sp>
          <p:nvSpPr>
            <p:cNvPr name="TextBox 56" id="56"/>
            <p:cNvSpPr txBox="true"/>
            <p:nvPr/>
          </p:nvSpPr>
          <p:spPr>
            <a:xfrm>
              <a:off x="0" y="-9525"/>
              <a:ext cx="2926080" cy="594741"/>
            </a:xfrm>
            <a:prstGeom prst="rect">
              <a:avLst/>
            </a:prstGeom>
          </p:spPr>
          <p:txBody>
            <a:bodyPr anchor="ctr" rtlCol="false" tIns="0" lIns="0" bIns="0" rIns="0"/>
            <a:lstStyle/>
            <a:p>
              <a:pPr algn="l">
                <a:lnSpc>
                  <a:spcPts val="1439"/>
                </a:lnSpc>
              </a:pPr>
              <a:r>
                <a:rPr lang="en-US" b="true" sz="1200" spc="225">
                  <a:solidFill>
                    <a:srgbClr val="8E5D40"/>
                  </a:solidFill>
                  <a:latin typeface="TT Drugs Bold"/>
                  <a:ea typeface="TT Drugs Bold"/>
                  <a:cs typeface="TT Drugs Bold"/>
                  <a:sym typeface="TT Drugs Bold"/>
                </a:rPr>
                <a:t>SOCIAL</a:t>
              </a:r>
            </a:p>
          </p:txBody>
        </p:sp>
      </p:grpSp>
      <p:grpSp>
        <p:nvGrpSpPr>
          <p:cNvPr name="Group 57" id="57"/>
          <p:cNvGrpSpPr/>
          <p:nvPr/>
        </p:nvGrpSpPr>
        <p:grpSpPr>
          <a:xfrm rot="0">
            <a:off x="8503920" y="4498848"/>
            <a:ext cx="9052560" cy="356616"/>
            <a:chOff x="0" y="0"/>
            <a:chExt cx="12070080" cy="475488"/>
          </a:xfrm>
        </p:grpSpPr>
        <p:sp>
          <p:nvSpPr>
            <p:cNvPr name="Freeform 58" id="58"/>
            <p:cNvSpPr/>
            <p:nvPr/>
          </p:nvSpPr>
          <p:spPr>
            <a:xfrm flipH="false" flipV="false" rot="0">
              <a:off x="0" y="0"/>
              <a:ext cx="12070080" cy="475488"/>
            </a:xfrm>
            <a:custGeom>
              <a:avLst/>
              <a:gdLst/>
              <a:ahLst/>
              <a:cxnLst/>
              <a:rect r="r" b="b" t="t" l="l"/>
              <a:pathLst>
                <a:path h="475488" w="12070080">
                  <a:moveTo>
                    <a:pt x="0" y="0"/>
                  </a:moveTo>
                  <a:lnTo>
                    <a:pt x="12070080" y="0"/>
                  </a:lnTo>
                  <a:lnTo>
                    <a:pt x="12070080" y="475488"/>
                  </a:lnTo>
                  <a:lnTo>
                    <a:pt x="0" y="475488"/>
                  </a:lnTo>
                  <a:close/>
                </a:path>
              </a:pathLst>
            </a:custGeom>
            <a:blipFill>
              <a:blip r:embed="rId2">
                <a:alphaModFix amt="0"/>
              </a:blip>
              <a:stretch>
                <a:fillRect l="0" t="-444620" r="0" b="-444620"/>
              </a:stretch>
            </a:blipFill>
          </p:spPr>
        </p:sp>
        <p:sp>
          <p:nvSpPr>
            <p:cNvPr name="TextBox 59" id="59"/>
            <p:cNvSpPr txBox="true"/>
            <p:nvPr/>
          </p:nvSpPr>
          <p:spPr>
            <a:xfrm>
              <a:off x="0" y="-9525"/>
              <a:ext cx="12070080" cy="485013"/>
            </a:xfrm>
            <a:prstGeom prst="rect">
              <a:avLst/>
            </a:prstGeom>
          </p:spPr>
          <p:txBody>
            <a:bodyPr anchor="ctr" rtlCol="false" tIns="0" lIns="0" bIns="0" rIns="0"/>
            <a:lstStyle/>
            <a:p>
              <a:pPr algn="l">
                <a:lnSpc>
                  <a:spcPts val="1530"/>
                </a:lnSpc>
              </a:pPr>
              <a:r>
                <a:rPr lang="en-US" sz="1275" i="true">
                  <a:solidFill>
                    <a:srgbClr val="4A4A4A"/>
                  </a:solidFill>
                  <a:latin typeface="TT Drugs Italics"/>
                  <a:ea typeface="TT Drugs Italics"/>
                  <a:cs typeface="TT Drugs Italics"/>
                  <a:sym typeface="TT Drugs Italics"/>
                </a:rPr>
                <a:t>Organic following + founder-led content + Spark Ads — cheaper CPMs, higher save rate</a:t>
              </a:r>
            </a:p>
          </p:txBody>
        </p:sp>
      </p:grpSp>
      <p:grpSp>
        <p:nvGrpSpPr>
          <p:cNvPr name="Group 60" id="60"/>
          <p:cNvGrpSpPr/>
          <p:nvPr/>
        </p:nvGrpSpPr>
        <p:grpSpPr>
          <a:xfrm rot="0">
            <a:off x="8500110" y="4879086"/>
            <a:ext cx="9060180" cy="7620"/>
            <a:chOff x="0" y="0"/>
            <a:chExt cx="12080240" cy="10160"/>
          </a:xfrm>
        </p:grpSpPr>
        <p:sp>
          <p:nvSpPr>
            <p:cNvPr name="Freeform 61" id="61"/>
            <p:cNvSpPr/>
            <p:nvPr/>
          </p:nvSpPr>
          <p:spPr>
            <a:xfrm flipH="false" flipV="false" rot="0">
              <a:off x="0" y="0"/>
              <a:ext cx="12080240" cy="10160"/>
            </a:xfrm>
            <a:custGeom>
              <a:avLst/>
              <a:gdLst/>
              <a:ahLst/>
              <a:cxnLst/>
              <a:rect r="r" b="b" t="t" l="l"/>
              <a:pathLst>
                <a:path h="10160" w="12080240">
                  <a:moveTo>
                    <a:pt x="0" y="0"/>
                  </a:moveTo>
                  <a:lnTo>
                    <a:pt x="12080240" y="10160"/>
                  </a:lnTo>
                </a:path>
              </a:pathLst>
            </a:custGeom>
            <a:blipFill>
              <a:blip r:embed="rId2">
                <a:alphaModFix amt="0"/>
              </a:blip>
              <a:stretch>
                <a:fillRect l="0" t="-23117710" r="0" b="-23117710"/>
              </a:stretch>
            </a:blipFill>
            <a:ln w="7620" cap="sq">
              <a:solidFill>
                <a:srgbClr val="B5B3AE"/>
              </a:solidFill>
              <a:prstDash val="solid"/>
              <a:miter/>
            </a:ln>
          </p:spPr>
        </p:sp>
      </p:grpSp>
      <p:grpSp>
        <p:nvGrpSpPr>
          <p:cNvPr name="Group 62" id="62"/>
          <p:cNvGrpSpPr/>
          <p:nvPr/>
        </p:nvGrpSpPr>
        <p:grpSpPr>
          <a:xfrm rot="0">
            <a:off x="8503920" y="4677156"/>
            <a:ext cx="2537460" cy="438912"/>
            <a:chOff x="0" y="0"/>
            <a:chExt cx="3383280" cy="585216"/>
          </a:xfrm>
        </p:grpSpPr>
        <p:sp>
          <p:nvSpPr>
            <p:cNvPr name="Freeform 63" id="63"/>
            <p:cNvSpPr/>
            <p:nvPr/>
          </p:nvSpPr>
          <p:spPr>
            <a:xfrm flipH="false" flipV="false" rot="0">
              <a:off x="0" y="0"/>
              <a:ext cx="3383280" cy="585216"/>
            </a:xfrm>
            <a:custGeom>
              <a:avLst/>
              <a:gdLst/>
              <a:ahLst/>
              <a:cxnLst/>
              <a:rect r="r" b="b" t="t" l="l"/>
              <a:pathLst>
                <a:path h="585216" w="3383280">
                  <a:moveTo>
                    <a:pt x="0" y="0"/>
                  </a:moveTo>
                  <a:lnTo>
                    <a:pt x="3383280" y="0"/>
                  </a:lnTo>
                  <a:lnTo>
                    <a:pt x="3383280" y="585216"/>
                  </a:lnTo>
                  <a:lnTo>
                    <a:pt x="0" y="585216"/>
                  </a:lnTo>
                  <a:close/>
                </a:path>
              </a:pathLst>
            </a:custGeom>
            <a:blipFill>
              <a:blip r:embed="rId2">
                <a:alphaModFix amt="0"/>
              </a:blip>
              <a:stretch>
                <a:fillRect l="0" t="-62647" r="0" b="-62647"/>
              </a:stretch>
            </a:blipFill>
          </p:spPr>
        </p:sp>
        <p:sp>
          <p:nvSpPr>
            <p:cNvPr name="TextBox 64" id="64"/>
            <p:cNvSpPr txBox="true"/>
            <p:nvPr/>
          </p:nvSpPr>
          <p:spPr>
            <a:xfrm>
              <a:off x="0" y="0"/>
              <a:ext cx="3383280" cy="585216"/>
            </a:xfrm>
            <a:prstGeom prst="rect">
              <a:avLst/>
            </a:prstGeom>
          </p:spPr>
          <p:txBody>
            <a:bodyPr anchor="ctr" rtlCol="false" tIns="0" lIns="0" bIns="0" rIns="0"/>
            <a:lstStyle/>
            <a:p>
              <a:pPr algn="l">
                <a:lnSpc>
                  <a:spcPts val="2160"/>
                </a:lnSpc>
              </a:pPr>
              <a:r>
                <a:rPr lang="en-US" sz="1800" i="true">
                  <a:solidFill>
                    <a:srgbClr val="1A1A1A"/>
                  </a:solidFill>
                  <a:latin typeface="TT Drugs Italics"/>
                  <a:ea typeface="TT Drugs Italics"/>
                  <a:cs typeface="TT Drugs Italics"/>
                  <a:sym typeface="TT Drugs Italics"/>
                </a:rPr>
                <a:t>Laia</a:t>
              </a:r>
            </a:p>
          </p:txBody>
        </p:sp>
      </p:grpSp>
      <p:grpSp>
        <p:nvGrpSpPr>
          <p:cNvPr name="Group 65" id="65"/>
          <p:cNvGrpSpPr/>
          <p:nvPr/>
        </p:nvGrpSpPr>
        <p:grpSpPr>
          <a:xfrm rot="0">
            <a:off x="11041380" y="4677156"/>
            <a:ext cx="2194560" cy="438912"/>
            <a:chOff x="0" y="0"/>
            <a:chExt cx="2926080" cy="585216"/>
          </a:xfrm>
        </p:grpSpPr>
        <p:sp>
          <p:nvSpPr>
            <p:cNvPr name="Freeform 66" id="66"/>
            <p:cNvSpPr/>
            <p:nvPr/>
          </p:nvSpPr>
          <p:spPr>
            <a:xfrm flipH="false" flipV="false" rot="0">
              <a:off x="0" y="0"/>
              <a:ext cx="2926080" cy="585216"/>
            </a:xfrm>
            <a:custGeom>
              <a:avLst/>
              <a:gdLst/>
              <a:ahLst/>
              <a:cxnLst/>
              <a:rect r="r" b="b" t="t" l="l"/>
              <a:pathLst>
                <a:path h="585216" w="2926080">
                  <a:moveTo>
                    <a:pt x="0" y="0"/>
                  </a:moveTo>
                  <a:lnTo>
                    <a:pt x="2926080" y="0"/>
                  </a:lnTo>
                  <a:lnTo>
                    <a:pt x="2926080" y="585216"/>
                  </a:lnTo>
                  <a:lnTo>
                    <a:pt x="0" y="585216"/>
                  </a:lnTo>
                  <a:close/>
                </a:path>
              </a:pathLst>
            </a:custGeom>
            <a:blipFill>
              <a:blip r:embed="rId2">
                <a:alphaModFix amt="0"/>
              </a:blip>
              <a:stretch>
                <a:fillRect l="0" t="-47425" r="0" b="-47425"/>
              </a:stretch>
            </a:blipFill>
          </p:spPr>
        </p:sp>
        <p:sp>
          <p:nvSpPr>
            <p:cNvPr name="TextBox 67" id="67"/>
            <p:cNvSpPr txBox="true"/>
            <p:nvPr/>
          </p:nvSpPr>
          <p:spPr>
            <a:xfrm>
              <a:off x="0" y="-9525"/>
              <a:ext cx="2926080" cy="594741"/>
            </a:xfrm>
            <a:prstGeom prst="rect">
              <a:avLst/>
            </a:prstGeom>
          </p:spPr>
          <p:txBody>
            <a:bodyPr anchor="ctr" rtlCol="false" tIns="0" lIns="0" bIns="0" rIns="0"/>
            <a:lstStyle/>
            <a:p>
              <a:pPr algn="l">
                <a:lnSpc>
                  <a:spcPts val="1439"/>
                </a:lnSpc>
              </a:pPr>
              <a:r>
                <a:rPr lang="en-US" b="true" sz="1200" spc="225">
                  <a:solidFill>
                    <a:srgbClr val="8E5D40"/>
                  </a:solidFill>
                  <a:latin typeface="TT Drugs Bold"/>
                  <a:ea typeface="TT Drugs Bold"/>
                  <a:cs typeface="TT Drugs Bold"/>
                  <a:sym typeface="TT Drugs Bold"/>
                </a:rPr>
                <a:t>CONTENT</a:t>
              </a:r>
            </a:p>
          </p:txBody>
        </p:sp>
      </p:grpSp>
      <p:grpSp>
        <p:nvGrpSpPr>
          <p:cNvPr name="Group 68" id="68"/>
          <p:cNvGrpSpPr/>
          <p:nvPr/>
        </p:nvGrpSpPr>
        <p:grpSpPr>
          <a:xfrm rot="0">
            <a:off x="8503920" y="5088636"/>
            <a:ext cx="9052560" cy="356616"/>
            <a:chOff x="0" y="0"/>
            <a:chExt cx="12070080" cy="475488"/>
          </a:xfrm>
        </p:grpSpPr>
        <p:sp>
          <p:nvSpPr>
            <p:cNvPr name="Freeform 69" id="69"/>
            <p:cNvSpPr/>
            <p:nvPr/>
          </p:nvSpPr>
          <p:spPr>
            <a:xfrm flipH="false" flipV="false" rot="0">
              <a:off x="0" y="0"/>
              <a:ext cx="12070080" cy="475488"/>
            </a:xfrm>
            <a:custGeom>
              <a:avLst/>
              <a:gdLst/>
              <a:ahLst/>
              <a:cxnLst/>
              <a:rect r="r" b="b" t="t" l="l"/>
              <a:pathLst>
                <a:path h="475488" w="12070080">
                  <a:moveTo>
                    <a:pt x="0" y="0"/>
                  </a:moveTo>
                  <a:lnTo>
                    <a:pt x="12070080" y="0"/>
                  </a:lnTo>
                  <a:lnTo>
                    <a:pt x="12070080" y="475488"/>
                  </a:lnTo>
                  <a:lnTo>
                    <a:pt x="0" y="475488"/>
                  </a:lnTo>
                  <a:close/>
                </a:path>
              </a:pathLst>
            </a:custGeom>
            <a:blipFill>
              <a:blip r:embed="rId2">
                <a:alphaModFix amt="0"/>
              </a:blip>
              <a:stretch>
                <a:fillRect l="0" t="-444620" r="0" b="-444620"/>
              </a:stretch>
            </a:blipFill>
          </p:spPr>
        </p:sp>
        <p:sp>
          <p:nvSpPr>
            <p:cNvPr name="TextBox 70" id="70"/>
            <p:cNvSpPr txBox="true"/>
            <p:nvPr/>
          </p:nvSpPr>
          <p:spPr>
            <a:xfrm>
              <a:off x="0" y="-9525"/>
              <a:ext cx="12070080" cy="485013"/>
            </a:xfrm>
            <a:prstGeom prst="rect">
              <a:avLst/>
            </a:prstGeom>
          </p:spPr>
          <p:txBody>
            <a:bodyPr anchor="ctr" rtlCol="false" tIns="0" lIns="0" bIns="0" rIns="0"/>
            <a:lstStyle/>
            <a:p>
              <a:pPr algn="l">
                <a:lnSpc>
                  <a:spcPts val="1530"/>
                </a:lnSpc>
              </a:pPr>
              <a:r>
                <a:rPr lang="en-US" sz="1275" i="true">
                  <a:solidFill>
                    <a:srgbClr val="4A4A4A"/>
                  </a:solidFill>
                  <a:latin typeface="TT Drugs Italics"/>
                  <a:ea typeface="TT Drugs Italics"/>
                  <a:cs typeface="TT Drugs Italics"/>
                  <a:sym typeface="TT Drugs Italics"/>
                </a:rPr>
                <a:t>Photo, video, and UGC production velocity — no bottleneck on the 2–3 new creatives shipped per week</a:t>
              </a:r>
            </a:p>
          </p:txBody>
        </p:sp>
      </p:grpSp>
      <p:grpSp>
        <p:nvGrpSpPr>
          <p:cNvPr name="Group 71" id="71"/>
          <p:cNvGrpSpPr/>
          <p:nvPr/>
        </p:nvGrpSpPr>
        <p:grpSpPr>
          <a:xfrm rot="0">
            <a:off x="8500110" y="5468874"/>
            <a:ext cx="9060180" cy="7620"/>
            <a:chOff x="0" y="0"/>
            <a:chExt cx="12080240" cy="10160"/>
          </a:xfrm>
        </p:grpSpPr>
        <p:sp>
          <p:nvSpPr>
            <p:cNvPr name="Freeform 72" id="72"/>
            <p:cNvSpPr/>
            <p:nvPr/>
          </p:nvSpPr>
          <p:spPr>
            <a:xfrm flipH="false" flipV="false" rot="0">
              <a:off x="0" y="0"/>
              <a:ext cx="12080240" cy="10160"/>
            </a:xfrm>
            <a:custGeom>
              <a:avLst/>
              <a:gdLst/>
              <a:ahLst/>
              <a:cxnLst/>
              <a:rect r="r" b="b" t="t" l="l"/>
              <a:pathLst>
                <a:path h="10160" w="12080240">
                  <a:moveTo>
                    <a:pt x="0" y="0"/>
                  </a:moveTo>
                  <a:lnTo>
                    <a:pt x="12080240" y="10160"/>
                  </a:lnTo>
                </a:path>
              </a:pathLst>
            </a:custGeom>
            <a:blipFill>
              <a:blip r:embed="rId2">
                <a:alphaModFix amt="0"/>
              </a:blip>
              <a:stretch>
                <a:fillRect l="0" t="-23117710" r="0" b="-23117710"/>
              </a:stretch>
            </a:blipFill>
            <a:ln w="7620" cap="sq">
              <a:solidFill>
                <a:srgbClr val="B5B3AE"/>
              </a:solidFill>
              <a:prstDash val="solid"/>
              <a:miter/>
            </a:ln>
          </p:spPr>
        </p:sp>
      </p:grpSp>
      <p:grpSp>
        <p:nvGrpSpPr>
          <p:cNvPr name="Group 73" id="73"/>
          <p:cNvGrpSpPr/>
          <p:nvPr/>
        </p:nvGrpSpPr>
        <p:grpSpPr>
          <a:xfrm rot="0">
            <a:off x="8503920" y="5266944"/>
            <a:ext cx="2537460" cy="438912"/>
            <a:chOff x="0" y="0"/>
            <a:chExt cx="3383280" cy="585216"/>
          </a:xfrm>
        </p:grpSpPr>
        <p:sp>
          <p:nvSpPr>
            <p:cNvPr name="Freeform 74" id="74"/>
            <p:cNvSpPr/>
            <p:nvPr/>
          </p:nvSpPr>
          <p:spPr>
            <a:xfrm flipH="false" flipV="false" rot="0">
              <a:off x="0" y="0"/>
              <a:ext cx="3383280" cy="585216"/>
            </a:xfrm>
            <a:custGeom>
              <a:avLst/>
              <a:gdLst/>
              <a:ahLst/>
              <a:cxnLst/>
              <a:rect r="r" b="b" t="t" l="l"/>
              <a:pathLst>
                <a:path h="585216" w="3383280">
                  <a:moveTo>
                    <a:pt x="0" y="0"/>
                  </a:moveTo>
                  <a:lnTo>
                    <a:pt x="3383280" y="0"/>
                  </a:lnTo>
                  <a:lnTo>
                    <a:pt x="3383280" y="585216"/>
                  </a:lnTo>
                  <a:lnTo>
                    <a:pt x="0" y="585216"/>
                  </a:lnTo>
                  <a:close/>
                </a:path>
              </a:pathLst>
            </a:custGeom>
            <a:blipFill>
              <a:blip r:embed="rId2">
                <a:alphaModFix amt="0"/>
              </a:blip>
              <a:stretch>
                <a:fillRect l="0" t="-62647" r="0" b="-62647"/>
              </a:stretch>
            </a:blipFill>
          </p:spPr>
        </p:sp>
        <p:sp>
          <p:nvSpPr>
            <p:cNvPr name="TextBox 75" id="75"/>
            <p:cNvSpPr txBox="true"/>
            <p:nvPr/>
          </p:nvSpPr>
          <p:spPr>
            <a:xfrm>
              <a:off x="0" y="0"/>
              <a:ext cx="3383280" cy="585216"/>
            </a:xfrm>
            <a:prstGeom prst="rect">
              <a:avLst/>
            </a:prstGeom>
          </p:spPr>
          <p:txBody>
            <a:bodyPr anchor="ctr" rtlCol="false" tIns="0" lIns="0" bIns="0" rIns="0"/>
            <a:lstStyle/>
            <a:p>
              <a:pPr algn="l">
                <a:lnSpc>
                  <a:spcPts val="2160"/>
                </a:lnSpc>
              </a:pPr>
              <a:r>
                <a:rPr lang="en-US" sz="1800" i="true">
                  <a:solidFill>
                    <a:srgbClr val="1A1A1A"/>
                  </a:solidFill>
                  <a:latin typeface="TT Drugs Italics"/>
                  <a:ea typeface="TT Drugs Italics"/>
                  <a:cs typeface="TT Drugs Italics"/>
                  <a:sym typeface="TT Drugs Italics"/>
                </a:rPr>
                <a:t>Aina</a:t>
              </a:r>
            </a:p>
          </p:txBody>
        </p:sp>
      </p:grpSp>
      <p:grpSp>
        <p:nvGrpSpPr>
          <p:cNvPr name="Group 76" id="76"/>
          <p:cNvGrpSpPr/>
          <p:nvPr/>
        </p:nvGrpSpPr>
        <p:grpSpPr>
          <a:xfrm rot="0">
            <a:off x="11041380" y="5266944"/>
            <a:ext cx="2194560" cy="438912"/>
            <a:chOff x="0" y="0"/>
            <a:chExt cx="2926080" cy="585216"/>
          </a:xfrm>
        </p:grpSpPr>
        <p:sp>
          <p:nvSpPr>
            <p:cNvPr name="Freeform 77" id="77"/>
            <p:cNvSpPr/>
            <p:nvPr/>
          </p:nvSpPr>
          <p:spPr>
            <a:xfrm flipH="false" flipV="false" rot="0">
              <a:off x="0" y="0"/>
              <a:ext cx="2926080" cy="585216"/>
            </a:xfrm>
            <a:custGeom>
              <a:avLst/>
              <a:gdLst/>
              <a:ahLst/>
              <a:cxnLst/>
              <a:rect r="r" b="b" t="t" l="l"/>
              <a:pathLst>
                <a:path h="585216" w="2926080">
                  <a:moveTo>
                    <a:pt x="0" y="0"/>
                  </a:moveTo>
                  <a:lnTo>
                    <a:pt x="2926080" y="0"/>
                  </a:lnTo>
                  <a:lnTo>
                    <a:pt x="2926080" y="585216"/>
                  </a:lnTo>
                  <a:lnTo>
                    <a:pt x="0" y="585216"/>
                  </a:lnTo>
                  <a:close/>
                </a:path>
              </a:pathLst>
            </a:custGeom>
            <a:blipFill>
              <a:blip r:embed="rId2">
                <a:alphaModFix amt="0"/>
              </a:blip>
              <a:stretch>
                <a:fillRect l="0" t="-47425" r="0" b="-47425"/>
              </a:stretch>
            </a:blipFill>
          </p:spPr>
        </p:sp>
        <p:sp>
          <p:nvSpPr>
            <p:cNvPr name="TextBox 78" id="78"/>
            <p:cNvSpPr txBox="true"/>
            <p:nvPr/>
          </p:nvSpPr>
          <p:spPr>
            <a:xfrm>
              <a:off x="0" y="-9525"/>
              <a:ext cx="2926080" cy="594741"/>
            </a:xfrm>
            <a:prstGeom prst="rect">
              <a:avLst/>
            </a:prstGeom>
          </p:spPr>
          <p:txBody>
            <a:bodyPr anchor="ctr" rtlCol="false" tIns="0" lIns="0" bIns="0" rIns="0"/>
            <a:lstStyle/>
            <a:p>
              <a:pPr algn="l">
                <a:lnSpc>
                  <a:spcPts val="1439"/>
                </a:lnSpc>
              </a:pPr>
              <a:r>
                <a:rPr lang="en-US" b="true" sz="1200" spc="225">
                  <a:solidFill>
                    <a:srgbClr val="8E5D40"/>
                  </a:solidFill>
                  <a:latin typeface="TT Drugs Bold"/>
                  <a:ea typeface="TT Drugs Bold"/>
                  <a:cs typeface="TT Drugs Bold"/>
                  <a:sym typeface="TT Drugs Bold"/>
                </a:rPr>
                <a:t>EMAIL</a:t>
              </a:r>
            </a:p>
          </p:txBody>
        </p:sp>
      </p:grpSp>
      <p:grpSp>
        <p:nvGrpSpPr>
          <p:cNvPr name="Group 79" id="79"/>
          <p:cNvGrpSpPr/>
          <p:nvPr/>
        </p:nvGrpSpPr>
        <p:grpSpPr>
          <a:xfrm rot="0">
            <a:off x="8503920" y="5678424"/>
            <a:ext cx="9052560" cy="356616"/>
            <a:chOff x="0" y="0"/>
            <a:chExt cx="12070080" cy="475488"/>
          </a:xfrm>
        </p:grpSpPr>
        <p:sp>
          <p:nvSpPr>
            <p:cNvPr name="Freeform 80" id="80"/>
            <p:cNvSpPr/>
            <p:nvPr/>
          </p:nvSpPr>
          <p:spPr>
            <a:xfrm flipH="false" flipV="false" rot="0">
              <a:off x="0" y="0"/>
              <a:ext cx="12070080" cy="475488"/>
            </a:xfrm>
            <a:custGeom>
              <a:avLst/>
              <a:gdLst/>
              <a:ahLst/>
              <a:cxnLst/>
              <a:rect r="r" b="b" t="t" l="l"/>
              <a:pathLst>
                <a:path h="475488" w="12070080">
                  <a:moveTo>
                    <a:pt x="0" y="0"/>
                  </a:moveTo>
                  <a:lnTo>
                    <a:pt x="12070080" y="0"/>
                  </a:lnTo>
                  <a:lnTo>
                    <a:pt x="12070080" y="475488"/>
                  </a:lnTo>
                  <a:lnTo>
                    <a:pt x="0" y="475488"/>
                  </a:lnTo>
                  <a:close/>
                </a:path>
              </a:pathLst>
            </a:custGeom>
            <a:blipFill>
              <a:blip r:embed="rId2">
                <a:alphaModFix amt="0"/>
              </a:blip>
              <a:stretch>
                <a:fillRect l="0" t="-444620" r="0" b="-444620"/>
              </a:stretch>
            </a:blipFill>
          </p:spPr>
        </p:sp>
        <p:sp>
          <p:nvSpPr>
            <p:cNvPr name="TextBox 81" id="81"/>
            <p:cNvSpPr txBox="true"/>
            <p:nvPr/>
          </p:nvSpPr>
          <p:spPr>
            <a:xfrm>
              <a:off x="0" y="-9525"/>
              <a:ext cx="12070080" cy="485013"/>
            </a:xfrm>
            <a:prstGeom prst="rect">
              <a:avLst/>
            </a:prstGeom>
          </p:spPr>
          <p:txBody>
            <a:bodyPr anchor="ctr" rtlCol="false" tIns="0" lIns="0" bIns="0" rIns="0"/>
            <a:lstStyle/>
            <a:p>
              <a:pPr algn="l">
                <a:lnSpc>
                  <a:spcPts val="1530"/>
                </a:lnSpc>
              </a:pPr>
              <a:r>
                <a:rPr lang="en-US" sz="1275" i="true">
                  <a:solidFill>
                    <a:srgbClr val="4A4A4A"/>
                  </a:solidFill>
                  <a:latin typeface="TT Drugs Italics"/>
                  <a:ea typeface="TT Drugs Italics"/>
                  <a:cs typeface="TT Drugs Italics"/>
                  <a:sym typeface="TT Drugs Italics"/>
                </a:rPr>
                <a:t>Klaviyo flows, lifecycle campaigns, list growth — the LTV engine the brand has been missing</a:t>
              </a:r>
            </a:p>
          </p:txBody>
        </p:sp>
      </p:grpSp>
      <p:grpSp>
        <p:nvGrpSpPr>
          <p:cNvPr name="Group 82" id="82"/>
          <p:cNvGrpSpPr/>
          <p:nvPr/>
        </p:nvGrpSpPr>
        <p:grpSpPr>
          <a:xfrm rot="0">
            <a:off x="8500110" y="6058662"/>
            <a:ext cx="9060180" cy="7620"/>
            <a:chOff x="0" y="0"/>
            <a:chExt cx="12080240" cy="10160"/>
          </a:xfrm>
        </p:grpSpPr>
        <p:sp>
          <p:nvSpPr>
            <p:cNvPr name="Freeform 83" id="83"/>
            <p:cNvSpPr/>
            <p:nvPr/>
          </p:nvSpPr>
          <p:spPr>
            <a:xfrm flipH="false" flipV="false" rot="0">
              <a:off x="0" y="0"/>
              <a:ext cx="12080240" cy="10160"/>
            </a:xfrm>
            <a:custGeom>
              <a:avLst/>
              <a:gdLst/>
              <a:ahLst/>
              <a:cxnLst/>
              <a:rect r="r" b="b" t="t" l="l"/>
              <a:pathLst>
                <a:path h="10160" w="12080240">
                  <a:moveTo>
                    <a:pt x="0" y="0"/>
                  </a:moveTo>
                  <a:lnTo>
                    <a:pt x="12080240" y="10160"/>
                  </a:lnTo>
                </a:path>
              </a:pathLst>
            </a:custGeom>
            <a:blipFill>
              <a:blip r:embed="rId2">
                <a:alphaModFix amt="0"/>
              </a:blip>
              <a:stretch>
                <a:fillRect l="0" t="-23117710" r="0" b="-23117710"/>
              </a:stretch>
            </a:blipFill>
            <a:ln w="7620" cap="sq">
              <a:solidFill>
                <a:srgbClr val="B5B3AE"/>
              </a:solidFill>
              <a:prstDash val="solid"/>
              <a:miter/>
            </a:ln>
          </p:spPr>
        </p:sp>
      </p:grpSp>
      <p:grpSp>
        <p:nvGrpSpPr>
          <p:cNvPr name="Group 84" id="84"/>
          <p:cNvGrpSpPr/>
          <p:nvPr/>
        </p:nvGrpSpPr>
        <p:grpSpPr>
          <a:xfrm rot="0">
            <a:off x="8503920" y="5856732"/>
            <a:ext cx="2537460" cy="438912"/>
            <a:chOff x="0" y="0"/>
            <a:chExt cx="3383280" cy="585216"/>
          </a:xfrm>
        </p:grpSpPr>
        <p:sp>
          <p:nvSpPr>
            <p:cNvPr name="Freeform 85" id="85"/>
            <p:cNvSpPr/>
            <p:nvPr/>
          </p:nvSpPr>
          <p:spPr>
            <a:xfrm flipH="false" flipV="false" rot="0">
              <a:off x="0" y="0"/>
              <a:ext cx="3383280" cy="585216"/>
            </a:xfrm>
            <a:custGeom>
              <a:avLst/>
              <a:gdLst/>
              <a:ahLst/>
              <a:cxnLst/>
              <a:rect r="r" b="b" t="t" l="l"/>
              <a:pathLst>
                <a:path h="585216" w="3383280">
                  <a:moveTo>
                    <a:pt x="0" y="0"/>
                  </a:moveTo>
                  <a:lnTo>
                    <a:pt x="3383280" y="0"/>
                  </a:lnTo>
                  <a:lnTo>
                    <a:pt x="3383280" y="585216"/>
                  </a:lnTo>
                  <a:lnTo>
                    <a:pt x="0" y="585216"/>
                  </a:lnTo>
                  <a:close/>
                </a:path>
              </a:pathLst>
            </a:custGeom>
            <a:blipFill>
              <a:blip r:embed="rId2">
                <a:alphaModFix amt="0"/>
              </a:blip>
              <a:stretch>
                <a:fillRect l="0" t="-62647" r="0" b="-62647"/>
              </a:stretch>
            </a:blipFill>
          </p:spPr>
        </p:sp>
        <p:sp>
          <p:nvSpPr>
            <p:cNvPr name="TextBox 86" id="86"/>
            <p:cNvSpPr txBox="true"/>
            <p:nvPr/>
          </p:nvSpPr>
          <p:spPr>
            <a:xfrm>
              <a:off x="0" y="0"/>
              <a:ext cx="3383280" cy="585216"/>
            </a:xfrm>
            <a:prstGeom prst="rect">
              <a:avLst/>
            </a:prstGeom>
          </p:spPr>
          <p:txBody>
            <a:bodyPr anchor="ctr" rtlCol="false" tIns="0" lIns="0" bIns="0" rIns="0"/>
            <a:lstStyle/>
            <a:p>
              <a:pPr algn="l">
                <a:lnSpc>
                  <a:spcPts val="2160"/>
                </a:lnSpc>
              </a:pPr>
              <a:r>
                <a:rPr lang="en-US" sz="1800" i="true">
                  <a:solidFill>
                    <a:srgbClr val="1A1A1A"/>
                  </a:solidFill>
                  <a:latin typeface="TT Drugs Italics"/>
                  <a:ea typeface="TT Drugs Italics"/>
                  <a:cs typeface="TT Drugs Italics"/>
                  <a:sym typeface="TT Drugs Italics"/>
                </a:rPr>
                <a:t>Paudelmar</a:t>
              </a:r>
            </a:p>
          </p:txBody>
        </p:sp>
      </p:grpSp>
      <p:grpSp>
        <p:nvGrpSpPr>
          <p:cNvPr name="Group 87" id="87"/>
          <p:cNvGrpSpPr/>
          <p:nvPr/>
        </p:nvGrpSpPr>
        <p:grpSpPr>
          <a:xfrm rot="0">
            <a:off x="11041380" y="5856732"/>
            <a:ext cx="2194560" cy="438912"/>
            <a:chOff x="0" y="0"/>
            <a:chExt cx="2926080" cy="585216"/>
          </a:xfrm>
        </p:grpSpPr>
        <p:sp>
          <p:nvSpPr>
            <p:cNvPr name="Freeform 88" id="88"/>
            <p:cNvSpPr/>
            <p:nvPr/>
          </p:nvSpPr>
          <p:spPr>
            <a:xfrm flipH="false" flipV="false" rot="0">
              <a:off x="0" y="0"/>
              <a:ext cx="2926080" cy="585216"/>
            </a:xfrm>
            <a:custGeom>
              <a:avLst/>
              <a:gdLst/>
              <a:ahLst/>
              <a:cxnLst/>
              <a:rect r="r" b="b" t="t" l="l"/>
              <a:pathLst>
                <a:path h="585216" w="2926080">
                  <a:moveTo>
                    <a:pt x="0" y="0"/>
                  </a:moveTo>
                  <a:lnTo>
                    <a:pt x="2926080" y="0"/>
                  </a:lnTo>
                  <a:lnTo>
                    <a:pt x="2926080" y="585216"/>
                  </a:lnTo>
                  <a:lnTo>
                    <a:pt x="0" y="585216"/>
                  </a:lnTo>
                  <a:close/>
                </a:path>
              </a:pathLst>
            </a:custGeom>
            <a:blipFill>
              <a:blip r:embed="rId2">
                <a:alphaModFix amt="0"/>
              </a:blip>
              <a:stretch>
                <a:fillRect l="0" t="-47425" r="0" b="-47425"/>
              </a:stretch>
            </a:blipFill>
          </p:spPr>
        </p:sp>
        <p:sp>
          <p:nvSpPr>
            <p:cNvPr name="TextBox 89" id="89"/>
            <p:cNvSpPr txBox="true"/>
            <p:nvPr/>
          </p:nvSpPr>
          <p:spPr>
            <a:xfrm>
              <a:off x="0" y="-9525"/>
              <a:ext cx="2926080" cy="594741"/>
            </a:xfrm>
            <a:prstGeom prst="rect">
              <a:avLst/>
            </a:prstGeom>
          </p:spPr>
          <p:txBody>
            <a:bodyPr anchor="ctr" rtlCol="false" tIns="0" lIns="0" bIns="0" rIns="0"/>
            <a:lstStyle/>
            <a:p>
              <a:pPr algn="l">
                <a:lnSpc>
                  <a:spcPts val="1439"/>
                </a:lnSpc>
              </a:pPr>
              <a:r>
                <a:rPr lang="en-US" b="true" sz="1200" spc="225">
                  <a:solidFill>
                    <a:srgbClr val="8E5D40"/>
                  </a:solidFill>
                  <a:latin typeface="TT Drugs Bold"/>
                  <a:ea typeface="TT Drugs Bold"/>
                  <a:cs typeface="TT Drugs Bold"/>
                  <a:sym typeface="TT Drugs Bold"/>
                </a:rPr>
                <a:t>BRAND</a:t>
              </a:r>
            </a:p>
          </p:txBody>
        </p:sp>
      </p:grpSp>
      <p:grpSp>
        <p:nvGrpSpPr>
          <p:cNvPr name="Group 90" id="90"/>
          <p:cNvGrpSpPr/>
          <p:nvPr/>
        </p:nvGrpSpPr>
        <p:grpSpPr>
          <a:xfrm rot="0">
            <a:off x="8503920" y="6268212"/>
            <a:ext cx="9052560" cy="356616"/>
            <a:chOff x="0" y="0"/>
            <a:chExt cx="12070080" cy="475488"/>
          </a:xfrm>
        </p:grpSpPr>
        <p:sp>
          <p:nvSpPr>
            <p:cNvPr name="Freeform 91" id="91"/>
            <p:cNvSpPr/>
            <p:nvPr/>
          </p:nvSpPr>
          <p:spPr>
            <a:xfrm flipH="false" flipV="false" rot="0">
              <a:off x="0" y="0"/>
              <a:ext cx="12070080" cy="475488"/>
            </a:xfrm>
            <a:custGeom>
              <a:avLst/>
              <a:gdLst/>
              <a:ahLst/>
              <a:cxnLst/>
              <a:rect r="r" b="b" t="t" l="l"/>
              <a:pathLst>
                <a:path h="475488" w="12070080">
                  <a:moveTo>
                    <a:pt x="0" y="0"/>
                  </a:moveTo>
                  <a:lnTo>
                    <a:pt x="12070080" y="0"/>
                  </a:lnTo>
                  <a:lnTo>
                    <a:pt x="12070080" y="475488"/>
                  </a:lnTo>
                  <a:lnTo>
                    <a:pt x="0" y="475488"/>
                  </a:lnTo>
                  <a:close/>
                </a:path>
              </a:pathLst>
            </a:custGeom>
            <a:blipFill>
              <a:blip r:embed="rId2">
                <a:alphaModFix amt="0"/>
              </a:blip>
              <a:stretch>
                <a:fillRect l="0" t="-444620" r="0" b="-444620"/>
              </a:stretch>
            </a:blipFill>
          </p:spPr>
        </p:sp>
        <p:sp>
          <p:nvSpPr>
            <p:cNvPr name="TextBox 92" id="92"/>
            <p:cNvSpPr txBox="true"/>
            <p:nvPr/>
          </p:nvSpPr>
          <p:spPr>
            <a:xfrm>
              <a:off x="0" y="-9525"/>
              <a:ext cx="12070080" cy="485013"/>
            </a:xfrm>
            <a:prstGeom prst="rect">
              <a:avLst/>
            </a:prstGeom>
          </p:spPr>
          <p:txBody>
            <a:bodyPr anchor="ctr" rtlCol="false" tIns="0" lIns="0" bIns="0" rIns="0"/>
            <a:lstStyle/>
            <a:p>
              <a:pPr algn="l">
                <a:lnSpc>
                  <a:spcPts val="1530"/>
                </a:lnSpc>
              </a:pPr>
              <a:r>
                <a:rPr lang="en-US" sz="1275" i="true">
                  <a:solidFill>
                    <a:srgbClr val="4A4A4A"/>
                  </a:solidFill>
                  <a:latin typeface="TT Drugs Italics"/>
                  <a:ea typeface="TT Drugs Italics"/>
                  <a:cs typeface="TT Drugs Italics"/>
                  <a:sym typeface="TT Drugs Italics"/>
                </a:rPr>
                <a:t>Brand campaigns  ·  PR driving branded search lift  ·  ecommerce strategy</a:t>
              </a:r>
            </a:p>
          </p:txBody>
        </p:sp>
      </p:grpSp>
      <p:grpSp>
        <p:nvGrpSpPr>
          <p:cNvPr name="Group 93" id="93"/>
          <p:cNvGrpSpPr/>
          <p:nvPr/>
        </p:nvGrpSpPr>
        <p:grpSpPr>
          <a:xfrm rot="0">
            <a:off x="8500110" y="6648450"/>
            <a:ext cx="9060180" cy="7620"/>
            <a:chOff x="0" y="0"/>
            <a:chExt cx="12080240" cy="10160"/>
          </a:xfrm>
        </p:grpSpPr>
        <p:sp>
          <p:nvSpPr>
            <p:cNvPr name="Freeform 94" id="94"/>
            <p:cNvSpPr/>
            <p:nvPr/>
          </p:nvSpPr>
          <p:spPr>
            <a:xfrm flipH="false" flipV="false" rot="0">
              <a:off x="0" y="0"/>
              <a:ext cx="12080240" cy="10160"/>
            </a:xfrm>
            <a:custGeom>
              <a:avLst/>
              <a:gdLst/>
              <a:ahLst/>
              <a:cxnLst/>
              <a:rect r="r" b="b" t="t" l="l"/>
              <a:pathLst>
                <a:path h="10160" w="12080240">
                  <a:moveTo>
                    <a:pt x="0" y="0"/>
                  </a:moveTo>
                  <a:lnTo>
                    <a:pt x="12080240" y="10160"/>
                  </a:lnTo>
                </a:path>
              </a:pathLst>
            </a:custGeom>
            <a:blipFill>
              <a:blip r:embed="rId2">
                <a:alphaModFix amt="0"/>
              </a:blip>
              <a:stretch>
                <a:fillRect l="0" t="-23117710" r="0" b="-23117710"/>
              </a:stretch>
            </a:blipFill>
            <a:ln w="7620" cap="sq">
              <a:solidFill>
                <a:srgbClr val="B5B3AE"/>
              </a:solidFill>
              <a:prstDash val="solid"/>
              <a:miter/>
            </a:ln>
          </p:spPr>
        </p:sp>
      </p:grpSp>
      <p:grpSp>
        <p:nvGrpSpPr>
          <p:cNvPr name="Group 95" id="95"/>
          <p:cNvGrpSpPr/>
          <p:nvPr/>
        </p:nvGrpSpPr>
        <p:grpSpPr>
          <a:xfrm rot="0">
            <a:off x="8503920" y="6446520"/>
            <a:ext cx="2537460" cy="438912"/>
            <a:chOff x="0" y="0"/>
            <a:chExt cx="3383280" cy="585216"/>
          </a:xfrm>
        </p:grpSpPr>
        <p:sp>
          <p:nvSpPr>
            <p:cNvPr name="Freeform 96" id="96"/>
            <p:cNvSpPr/>
            <p:nvPr/>
          </p:nvSpPr>
          <p:spPr>
            <a:xfrm flipH="false" flipV="false" rot="0">
              <a:off x="0" y="0"/>
              <a:ext cx="3383280" cy="585216"/>
            </a:xfrm>
            <a:custGeom>
              <a:avLst/>
              <a:gdLst/>
              <a:ahLst/>
              <a:cxnLst/>
              <a:rect r="r" b="b" t="t" l="l"/>
              <a:pathLst>
                <a:path h="585216" w="3383280">
                  <a:moveTo>
                    <a:pt x="0" y="0"/>
                  </a:moveTo>
                  <a:lnTo>
                    <a:pt x="3383280" y="0"/>
                  </a:lnTo>
                  <a:lnTo>
                    <a:pt x="3383280" y="585216"/>
                  </a:lnTo>
                  <a:lnTo>
                    <a:pt x="0" y="585216"/>
                  </a:lnTo>
                  <a:close/>
                </a:path>
              </a:pathLst>
            </a:custGeom>
            <a:blipFill>
              <a:blip r:embed="rId2">
                <a:alphaModFix amt="0"/>
              </a:blip>
              <a:stretch>
                <a:fillRect l="0" t="-62647" r="0" b="-62647"/>
              </a:stretch>
            </a:blipFill>
          </p:spPr>
        </p:sp>
        <p:sp>
          <p:nvSpPr>
            <p:cNvPr name="TextBox 97" id="97"/>
            <p:cNvSpPr txBox="true"/>
            <p:nvPr/>
          </p:nvSpPr>
          <p:spPr>
            <a:xfrm>
              <a:off x="0" y="0"/>
              <a:ext cx="3383280" cy="585216"/>
            </a:xfrm>
            <a:prstGeom prst="rect">
              <a:avLst/>
            </a:prstGeom>
          </p:spPr>
          <p:txBody>
            <a:bodyPr anchor="ctr" rtlCol="false" tIns="0" lIns="0" bIns="0" rIns="0"/>
            <a:lstStyle/>
            <a:p>
              <a:pPr algn="l">
                <a:lnSpc>
                  <a:spcPts val="2160"/>
                </a:lnSpc>
              </a:pPr>
              <a:r>
                <a:rPr lang="en-US" sz="1800" i="true">
                  <a:solidFill>
                    <a:srgbClr val="1A1A1A"/>
                  </a:solidFill>
                  <a:latin typeface="TT Drugs Italics"/>
                  <a:ea typeface="TT Drugs Italics"/>
                  <a:cs typeface="TT Drugs Italics"/>
                  <a:sym typeface="TT Drugs Italics"/>
                </a:rPr>
                <a:t>Gloria + Caramba</a:t>
              </a:r>
            </a:p>
          </p:txBody>
        </p:sp>
      </p:grpSp>
      <p:grpSp>
        <p:nvGrpSpPr>
          <p:cNvPr name="Group 98" id="98"/>
          <p:cNvGrpSpPr/>
          <p:nvPr/>
        </p:nvGrpSpPr>
        <p:grpSpPr>
          <a:xfrm rot="0">
            <a:off x="11041380" y="6446520"/>
            <a:ext cx="2194560" cy="438912"/>
            <a:chOff x="0" y="0"/>
            <a:chExt cx="2926080" cy="585216"/>
          </a:xfrm>
        </p:grpSpPr>
        <p:sp>
          <p:nvSpPr>
            <p:cNvPr name="Freeform 99" id="99"/>
            <p:cNvSpPr/>
            <p:nvPr/>
          </p:nvSpPr>
          <p:spPr>
            <a:xfrm flipH="false" flipV="false" rot="0">
              <a:off x="0" y="0"/>
              <a:ext cx="2926080" cy="585216"/>
            </a:xfrm>
            <a:custGeom>
              <a:avLst/>
              <a:gdLst/>
              <a:ahLst/>
              <a:cxnLst/>
              <a:rect r="r" b="b" t="t" l="l"/>
              <a:pathLst>
                <a:path h="585216" w="2926080">
                  <a:moveTo>
                    <a:pt x="0" y="0"/>
                  </a:moveTo>
                  <a:lnTo>
                    <a:pt x="2926080" y="0"/>
                  </a:lnTo>
                  <a:lnTo>
                    <a:pt x="2926080" y="585216"/>
                  </a:lnTo>
                  <a:lnTo>
                    <a:pt x="0" y="585216"/>
                  </a:lnTo>
                  <a:close/>
                </a:path>
              </a:pathLst>
            </a:custGeom>
            <a:blipFill>
              <a:blip r:embed="rId2">
                <a:alphaModFix amt="0"/>
              </a:blip>
              <a:stretch>
                <a:fillRect l="0" t="-47425" r="0" b="-47425"/>
              </a:stretch>
            </a:blipFill>
          </p:spPr>
        </p:sp>
        <p:sp>
          <p:nvSpPr>
            <p:cNvPr name="TextBox 100" id="100"/>
            <p:cNvSpPr txBox="true"/>
            <p:nvPr/>
          </p:nvSpPr>
          <p:spPr>
            <a:xfrm>
              <a:off x="0" y="-9525"/>
              <a:ext cx="2926080" cy="594741"/>
            </a:xfrm>
            <a:prstGeom prst="rect">
              <a:avLst/>
            </a:prstGeom>
          </p:spPr>
          <p:txBody>
            <a:bodyPr anchor="ctr" rtlCol="false" tIns="0" lIns="0" bIns="0" rIns="0"/>
            <a:lstStyle/>
            <a:p>
              <a:pPr algn="l">
                <a:lnSpc>
                  <a:spcPts val="1439"/>
                </a:lnSpc>
              </a:pPr>
              <a:r>
                <a:rPr lang="en-US" b="true" sz="1200" spc="225">
                  <a:solidFill>
                    <a:srgbClr val="8E5D40"/>
                  </a:solidFill>
                  <a:latin typeface="TT Drugs Bold"/>
                  <a:ea typeface="TT Drugs Bold"/>
                  <a:cs typeface="TT Drugs Bold"/>
                  <a:sym typeface="TT Drugs Bold"/>
                </a:rPr>
                <a:t>SITE</a:t>
              </a:r>
            </a:p>
          </p:txBody>
        </p:sp>
      </p:grpSp>
      <p:grpSp>
        <p:nvGrpSpPr>
          <p:cNvPr name="Group 101" id="101"/>
          <p:cNvGrpSpPr/>
          <p:nvPr/>
        </p:nvGrpSpPr>
        <p:grpSpPr>
          <a:xfrm rot="0">
            <a:off x="8503920" y="6858000"/>
            <a:ext cx="9052560" cy="356616"/>
            <a:chOff x="0" y="0"/>
            <a:chExt cx="12070080" cy="475488"/>
          </a:xfrm>
        </p:grpSpPr>
        <p:sp>
          <p:nvSpPr>
            <p:cNvPr name="Freeform 102" id="102"/>
            <p:cNvSpPr/>
            <p:nvPr/>
          </p:nvSpPr>
          <p:spPr>
            <a:xfrm flipH="false" flipV="false" rot="0">
              <a:off x="0" y="0"/>
              <a:ext cx="12070080" cy="475488"/>
            </a:xfrm>
            <a:custGeom>
              <a:avLst/>
              <a:gdLst/>
              <a:ahLst/>
              <a:cxnLst/>
              <a:rect r="r" b="b" t="t" l="l"/>
              <a:pathLst>
                <a:path h="475488" w="12070080">
                  <a:moveTo>
                    <a:pt x="0" y="0"/>
                  </a:moveTo>
                  <a:lnTo>
                    <a:pt x="12070080" y="0"/>
                  </a:lnTo>
                  <a:lnTo>
                    <a:pt x="12070080" y="475488"/>
                  </a:lnTo>
                  <a:lnTo>
                    <a:pt x="0" y="475488"/>
                  </a:lnTo>
                  <a:close/>
                </a:path>
              </a:pathLst>
            </a:custGeom>
            <a:blipFill>
              <a:blip r:embed="rId2">
                <a:alphaModFix amt="0"/>
              </a:blip>
              <a:stretch>
                <a:fillRect l="0" t="-444620" r="0" b="-444620"/>
              </a:stretch>
            </a:blipFill>
          </p:spPr>
        </p:sp>
        <p:sp>
          <p:nvSpPr>
            <p:cNvPr name="TextBox 103" id="103"/>
            <p:cNvSpPr txBox="true"/>
            <p:nvPr/>
          </p:nvSpPr>
          <p:spPr>
            <a:xfrm>
              <a:off x="0" y="-9525"/>
              <a:ext cx="12070080" cy="485013"/>
            </a:xfrm>
            <a:prstGeom prst="rect">
              <a:avLst/>
            </a:prstGeom>
          </p:spPr>
          <p:txBody>
            <a:bodyPr anchor="ctr" rtlCol="false" tIns="0" lIns="0" bIns="0" rIns="0"/>
            <a:lstStyle/>
            <a:p>
              <a:pPr algn="l">
                <a:lnSpc>
                  <a:spcPts val="1530"/>
                </a:lnSpc>
              </a:pPr>
              <a:r>
                <a:rPr lang="en-US" sz="1275" i="true">
                  <a:solidFill>
                    <a:srgbClr val="4A4A4A"/>
                  </a:solidFill>
                  <a:latin typeface="TT Drugs Italics"/>
                  <a:ea typeface="TT Drugs Italics"/>
                  <a:cs typeface="TT Drugs Italics"/>
                  <a:sym typeface="TT Drugs Italics"/>
                </a:rPr>
                <a:t>Site that converts at 2–3× current rate — the foundation everything else compounds on</a:t>
              </a:r>
            </a:p>
          </p:txBody>
        </p:sp>
      </p:grpSp>
      <p:grpSp>
        <p:nvGrpSpPr>
          <p:cNvPr name="Group 104" id="104"/>
          <p:cNvGrpSpPr/>
          <p:nvPr/>
        </p:nvGrpSpPr>
        <p:grpSpPr>
          <a:xfrm rot="0">
            <a:off x="685800" y="7200900"/>
            <a:ext cx="16915943" cy="411480"/>
            <a:chOff x="0" y="0"/>
            <a:chExt cx="22554590" cy="548640"/>
          </a:xfrm>
        </p:grpSpPr>
        <p:sp>
          <p:nvSpPr>
            <p:cNvPr name="Freeform 105" id="105"/>
            <p:cNvSpPr/>
            <p:nvPr/>
          </p:nvSpPr>
          <p:spPr>
            <a:xfrm flipH="false" flipV="false" rot="0">
              <a:off x="0" y="0"/>
              <a:ext cx="22554591" cy="548640"/>
            </a:xfrm>
            <a:custGeom>
              <a:avLst/>
              <a:gdLst/>
              <a:ahLst/>
              <a:cxnLst/>
              <a:rect r="r" b="b" t="t" l="l"/>
              <a:pathLst>
                <a:path h="548640" w="22554591">
                  <a:moveTo>
                    <a:pt x="0" y="0"/>
                  </a:moveTo>
                  <a:lnTo>
                    <a:pt x="22554591" y="0"/>
                  </a:lnTo>
                  <a:lnTo>
                    <a:pt x="22554591" y="548640"/>
                  </a:lnTo>
                  <a:lnTo>
                    <a:pt x="0" y="548640"/>
                  </a:lnTo>
                  <a:close/>
                </a:path>
              </a:pathLst>
            </a:custGeom>
            <a:blipFill>
              <a:blip r:embed="rId2">
                <a:alphaModFix amt="0"/>
              </a:blip>
              <a:stretch>
                <a:fillRect l="0" t="-751029" r="0" b="-751029"/>
              </a:stretch>
            </a:blipFill>
          </p:spPr>
        </p:sp>
        <p:sp>
          <p:nvSpPr>
            <p:cNvPr name="TextBox 106" id="106"/>
            <p:cNvSpPr txBox="true"/>
            <p:nvPr/>
          </p:nvSpPr>
          <p:spPr>
            <a:xfrm>
              <a:off x="0" y="0"/>
              <a:ext cx="22554590" cy="548640"/>
            </a:xfrm>
            <a:prstGeom prst="rect">
              <a:avLst/>
            </a:prstGeom>
          </p:spPr>
          <p:txBody>
            <a:bodyPr anchor="ctr" rtlCol="false" tIns="0" lIns="0" bIns="0" rIns="0"/>
            <a:lstStyle/>
            <a:p>
              <a:pPr algn="l">
                <a:lnSpc>
                  <a:spcPts val="1620"/>
                </a:lnSpc>
              </a:pPr>
              <a:r>
                <a:rPr lang="en-US" b="true" sz="1350" spc="450">
                  <a:solidFill>
                    <a:srgbClr val="8E5D40"/>
                  </a:solidFill>
                  <a:latin typeface="TT Drugs Bold"/>
                  <a:ea typeface="TT Drugs Bold"/>
                  <a:cs typeface="TT Drugs Bold"/>
                  <a:sym typeface="TT Drugs Bold"/>
                </a:rPr>
                <a:t>THE THREE HORIZONS</a:t>
              </a:r>
            </a:p>
          </p:txBody>
        </p:sp>
      </p:grpSp>
      <p:grpSp>
        <p:nvGrpSpPr>
          <p:cNvPr name="Group 107" id="107"/>
          <p:cNvGrpSpPr/>
          <p:nvPr/>
        </p:nvGrpSpPr>
        <p:grpSpPr>
          <a:xfrm rot="0">
            <a:off x="484213" y="7676197"/>
            <a:ext cx="5633085" cy="1929765"/>
            <a:chOff x="0" y="0"/>
            <a:chExt cx="7510780" cy="2573020"/>
          </a:xfrm>
        </p:grpSpPr>
        <p:sp>
          <p:nvSpPr>
            <p:cNvPr name="Freeform 108" id="108"/>
            <p:cNvSpPr/>
            <p:nvPr/>
          </p:nvSpPr>
          <p:spPr>
            <a:xfrm flipH="false" flipV="false" rot="0">
              <a:off x="0" y="0"/>
              <a:ext cx="7510780" cy="2573020"/>
            </a:xfrm>
            <a:custGeom>
              <a:avLst/>
              <a:gdLst/>
              <a:ahLst/>
              <a:cxnLst/>
              <a:rect r="r" b="b" t="t" l="l"/>
              <a:pathLst>
                <a:path h="2573020" w="7510780">
                  <a:moveTo>
                    <a:pt x="0" y="0"/>
                  </a:moveTo>
                  <a:lnTo>
                    <a:pt x="7510780" y="0"/>
                  </a:lnTo>
                  <a:lnTo>
                    <a:pt x="7510780" y="2573020"/>
                  </a:lnTo>
                  <a:lnTo>
                    <a:pt x="0" y="2573020"/>
                  </a:lnTo>
                  <a:close/>
                </a:path>
              </a:pathLst>
            </a:custGeom>
            <a:solidFill>
              <a:srgbClr val="EFEDE7"/>
            </a:solidFill>
            <a:ln w="9525" cap="sq">
              <a:solidFill>
                <a:srgbClr val="1A1A1A"/>
              </a:solidFill>
              <a:prstDash val="solid"/>
              <a:miter/>
            </a:ln>
          </p:spPr>
        </p:sp>
      </p:grpSp>
      <p:grpSp>
        <p:nvGrpSpPr>
          <p:cNvPr name="Group 109" id="109"/>
          <p:cNvGrpSpPr/>
          <p:nvPr/>
        </p:nvGrpSpPr>
        <p:grpSpPr>
          <a:xfrm rot="0">
            <a:off x="790727" y="7845552"/>
            <a:ext cx="5020056" cy="342900"/>
            <a:chOff x="0" y="0"/>
            <a:chExt cx="6693408" cy="457200"/>
          </a:xfrm>
        </p:grpSpPr>
        <p:sp>
          <p:nvSpPr>
            <p:cNvPr name="Freeform 110" id="110"/>
            <p:cNvSpPr/>
            <p:nvPr/>
          </p:nvSpPr>
          <p:spPr>
            <a:xfrm flipH="false" flipV="false" rot="0">
              <a:off x="0" y="0"/>
              <a:ext cx="6693408" cy="457200"/>
            </a:xfrm>
            <a:custGeom>
              <a:avLst/>
              <a:gdLst/>
              <a:ahLst/>
              <a:cxnLst/>
              <a:rect r="r" b="b" t="t" l="l"/>
              <a:pathLst>
                <a:path h="457200" w="6693408">
                  <a:moveTo>
                    <a:pt x="0" y="0"/>
                  </a:moveTo>
                  <a:lnTo>
                    <a:pt x="6693408" y="0"/>
                  </a:lnTo>
                  <a:lnTo>
                    <a:pt x="6693408" y="457200"/>
                  </a:lnTo>
                  <a:lnTo>
                    <a:pt x="0" y="457200"/>
                  </a:lnTo>
                  <a:close/>
                </a:path>
              </a:pathLst>
            </a:custGeom>
            <a:blipFill>
              <a:blip r:embed="rId2">
                <a:alphaModFix amt="0"/>
              </a:blip>
              <a:stretch>
                <a:fillRect l="0" t="-235260" r="0" b="-235260"/>
              </a:stretch>
            </a:blipFill>
          </p:spPr>
        </p:sp>
        <p:sp>
          <p:nvSpPr>
            <p:cNvPr name="TextBox 111" id="111"/>
            <p:cNvSpPr txBox="true"/>
            <p:nvPr/>
          </p:nvSpPr>
          <p:spPr>
            <a:xfrm>
              <a:off x="0" y="-9525"/>
              <a:ext cx="6693408" cy="466725"/>
            </a:xfrm>
            <a:prstGeom prst="rect">
              <a:avLst/>
            </a:prstGeom>
          </p:spPr>
          <p:txBody>
            <a:bodyPr anchor="ctr" rtlCol="false" tIns="0" lIns="0" bIns="0" rIns="0"/>
            <a:lstStyle/>
            <a:p>
              <a:pPr algn="l">
                <a:lnSpc>
                  <a:spcPts val="1439"/>
                </a:lnSpc>
              </a:pPr>
              <a:r>
                <a:rPr lang="en-US" b="true" sz="1200" spc="300">
                  <a:solidFill>
                    <a:srgbClr val="8E5D40"/>
                  </a:solidFill>
                  <a:latin typeface="TT Drugs Bold"/>
                  <a:ea typeface="TT Drugs Bold"/>
                  <a:cs typeface="TT Drugs Bold"/>
                  <a:sym typeface="TT Drugs Bold"/>
                </a:rPr>
                <a:t>12 MONTHS  ·  Q1 2027</a:t>
              </a:r>
            </a:p>
          </p:txBody>
        </p:sp>
      </p:grpSp>
      <p:grpSp>
        <p:nvGrpSpPr>
          <p:cNvPr name="Group 112" id="112"/>
          <p:cNvGrpSpPr/>
          <p:nvPr/>
        </p:nvGrpSpPr>
        <p:grpSpPr>
          <a:xfrm rot="0">
            <a:off x="790727" y="8202168"/>
            <a:ext cx="5020056" cy="438912"/>
            <a:chOff x="0" y="0"/>
            <a:chExt cx="6693408" cy="585216"/>
          </a:xfrm>
        </p:grpSpPr>
        <p:sp>
          <p:nvSpPr>
            <p:cNvPr name="Freeform 113" id="113"/>
            <p:cNvSpPr/>
            <p:nvPr/>
          </p:nvSpPr>
          <p:spPr>
            <a:xfrm flipH="false" flipV="false" rot="0">
              <a:off x="0" y="0"/>
              <a:ext cx="6693408" cy="585216"/>
            </a:xfrm>
            <a:custGeom>
              <a:avLst/>
              <a:gdLst/>
              <a:ahLst/>
              <a:cxnLst/>
              <a:rect r="r" b="b" t="t" l="l"/>
              <a:pathLst>
                <a:path h="585216" w="6693408">
                  <a:moveTo>
                    <a:pt x="0" y="0"/>
                  </a:moveTo>
                  <a:lnTo>
                    <a:pt x="6693408" y="0"/>
                  </a:lnTo>
                  <a:lnTo>
                    <a:pt x="6693408" y="585216"/>
                  </a:lnTo>
                  <a:lnTo>
                    <a:pt x="0" y="585216"/>
                  </a:lnTo>
                  <a:close/>
                </a:path>
              </a:pathLst>
            </a:custGeom>
            <a:blipFill>
              <a:blip r:embed="rId2">
                <a:alphaModFix amt="0"/>
              </a:blip>
              <a:stretch>
                <a:fillRect l="0" t="-172860" r="0" b="-172860"/>
              </a:stretch>
            </a:blipFill>
          </p:spPr>
        </p:sp>
        <p:sp>
          <p:nvSpPr>
            <p:cNvPr name="TextBox 114" id="114"/>
            <p:cNvSpPr txBox="true"/>
            <p:nvPr/>
          </p:nvSpPr>
          <p:spPr>
            <a:xfrm>
              <a:off x="0" y="-9525"/>
              <a:ext cx="6693408" cy="594741"/>
            </a:xfrm>
            <a:prstGeom prst="rect">
              <a:avLst/>
            </a:prstGeom>
          </p:spPr>
          <p:txBody>
            <a:bodyPr anchor="ctr" rtlCol="false" tIns="0" lIns="0" bIns="0" rIns="0"/>
            <a:lstStyle/>
            <a:p>
              <a:pPr algn="l">
                <a:lnSpc>
                  <a:spcPts val="2520"/>
                </a:lnSpc>
              </a:pPr>
              <a:r>
                <a:rPr lang="en-US" sz="2100" spc="-45">
                  <a:solidFill>
                    <a:srgbClr val="1A1A1A"/>
                  </a:solidFill>
                  <a:latin typeface="TT Drugs"/>
                  <a:ea typeface="TT Drugs"/>
                  <a:cs typeface="TT Drugs"/>
                  <a:sym typeface="TT Drugs"/>
                </a:rPr>
                <a:t>The brand's birth</a:t>
              </a:r>
            </a:p>
          </p:txBody>
        </p:sp>
      </p:grpSp>
      <p:grpSp>
        <p:nvGrpSpPr>
          <p:cNvPr name="Group 115" id="115"/>
          <p:cNvGrpSpPr/>
          <p:nvPr/>
        </p:nvGrpSpPr>
        <p:grpSpPr>
          <a:xfrm rot="0">
            <a:off x="781202" y="8672703"/>
            <a:ext cx="704850" cy="19050"/>
            <a:chOff x="0" y="0"/>
            <a:chExt cx="939800" cy="25400"/>
          </a:xfrm>
        </p:grpSpPr>
        <p:sp>
          <p:nvSpPr>
            <p:cNvPr name="Freeform 116" id="116"/>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117" id="117"/>
          <p:cNvSpPr txBox="true"/>
          <p:nvPr/>
        </p:nvSpPr>
        <p:spPr>
          <a:xfrm rot="0">
            <a:off x="790727" y="8748522"/>
            <a:ext cx="5020056" cy="760666"/>
          </a:xfrm>
          <a:prstGeom prst="rect">
            <a:avLst/>
          </a:prstGeom>
        </p:spPr>
        <p:txBody>
          <a:bodyPr anchor="t" rtlCol="false" tIns="0" lIns="0" bIns="0" rIns="0">
            <a:spAutoFit/>
          </a:bodyPr>
          <a:lstStyle/>
          <a:p>
            <a:pPr algn="l">
              <a:lnSpc>
                <a:spcPts val="2065"/>
              </a:lnSpc>
            </a:pPr>
            <a:r>
              <a:rPr lang="en-US" sz="1275">
                <a:solidFill>
                  <a:srgbClr val="4A4A4A"/>
                </a:solidFill>
                <a:latin typeface="TT Drugs"/>
                <a:ea typeface="TT Drugs"/>
                <a:cs typeface="TT Drugs"/>
                <a:sym typeface="TT Drugs"/>
              </a:rPr>
              <a:t>Chosen by the press she reads — Vogue España, Madame Figaro, La Vanguardia, FT How To Spend It. The editorial voice is in market.</a:t>
            </a:r>
          </a:p>
        </p:txBody>
      </p:sp>
      <p:grpSp>
        <p:nvGrpSpPr>
          <p:cNvPr name="Group 118" id="118"/>
          <p:cNvGrpSpPr/>
          <p:nvPr/>
        </p:nvGrpSpPr>
        <p:grpSpPr>
          <a:xfrm rot="0">
            <a:off x="6327229" y="7676197"/>
            <a:ext cx="5633085" cy="1929765"/>
            <a:chOff x="0" y="0"/>
            <a:chExt cx="7510780" cy="2573020"/>
          </a:xfrm>
        </p:grpSpPr>
        <p:sp>
          <p:nvSpPr>
            <p:cNvPr name="Freeform 119" id="119"/>
            <p:cNvSpPr/>
            <p:nvPr/>
          </p:nvSpPr>
          <p:spPr>
            <a:xfrm flipH="false" flipV="false" rot="0">
              <a:off x="0" y="0"/>
              <a:ext cx="7510780" cy="2573020"/>
            </a:xfrm>
            <a:custGeom>
              <a:avLst/>
              <a:gdLst/>
              <a:ahLst/>
              <a:cxnLst/>
              <a:rect r="r" b="b" t="t" l="l"/>
              <a:pathLst>
                <a:path h="2573020" w="7510780">
                  <a:moveTo>
                    <a:pt x="0" y="0"/>
                  </a:moveTo>
                  <a:lnTo>
                    <a:pt x="7510780" y="0"/>
                  </a:lnTo>
                  <a:lnTo>
                    <a:pt x="7510780" y="2573020"/>
                  </a:lnTo>
                  <a:lnTo>
                    <a:pt x="0" y="2573020"/>
                  </a:lnTo>
                  <a:close/>
                </a:path>
              </a:pathLst>
            </a:custGeom>
            <a:solidFill>
              <a:srgbClr val="EFEDE7"/>
            </a:solidFill>
            <a:ln w="9525" cap="sq">
              <a:solidFill>
                <a:srgbClr val="1A1A1A"/>
              </a:solidFill>
              <a:prstDash val="solid"/>
              <a:miter/>
            </a:ln>
          </p:spPr>
        </p:sp>
      </p:grpSp>
      <p:grpSp>
        <p:nvGrpSpPr>
          <p:cNvPr name="Group 120" id="120"/>
          <p:cNvGrpSpPr/>
          <p:nvPr/>
        </p:nvGrpSpPr>
        <p:grpSpPr>
          <a:xfrm rot="0">
            <a:off x="6633743" y="7845552"/>
            <a:ext cx="5020056" cy="342900"/>
            <a:chOff x="0" y="0"/>
            <a:chExt cx="6693408" cy="457200"/>
          </a:xfrm>
        </p:grpSpPr>
        <p:sp>
          <p:nvSpPr>
            <p:cNvPr name="Freeform 121" id="121"/>
            <p:cNvSpPr/>
            <p:nvPr/>
          </p:nvSpPr>
          <p:spPr>
            <a:xfrm flipH="false" flipV="false" rot="0">
              <a:off x="0" y="0"/>
              <a:ext cx="6693408" cy="457200"/>
            </a:xfrm>
            <a:custGeom>
              <a:avLst/>
              <a:gdLst/>
              <a:ahLst/>
              <a:cxnLst/>
              <a:rect r="r" b="b" t="t" l="l"/>
              <a:pathLst>
                <a:path h="457200" w="6693408">
                  <a:moveTo>
                    <a:pt x="0" y="0"/>
                  </a:moveTo>
                  <a:lnTo>
                    <a:pt x="6693408" y="0"/>
                  </a:lnTo>
                  <a:lnTo>
                    <a:pt x="6693408" y="457200"/>
                  </a:lnTo>
                  <a:lnTo>
                    <a:pt x="0" y="457200"/>
                  </a:lnTo>
                  <a:close/>
                </a:path>
              </a:pathLst>
            </a:custGeom>
            <a:blipFill>
              <a:blip r:embed="rId2">
                <a:alphaModFix amt="0"/>
              </a:blip>
              <a:stretch>
                <a:fillRect l="0" t="-235260" r="0" b="-235260"/>
              </a:stretch>
            </a:blipFill>
          </p:spPr>
        </p:sp>
        <p:sp>
          <p:nvSpPr>
            <p:cNvPr name="TextBox 122" id="122"/>
            <p:cNvSpPr txBox="true"/>
            <p:nvPr/>
          </p:nvSpPr>
          <p:spPr>
            <a:xfrm>
              <a:off x="0" y="-9525"/>
              <a:ext cx="6693408" cy="466725"/>
            </a:xfrm>
            <a:prstGeom prst="rect">
              <a:avLst/>
            </a:prstGeom>
          </p:spPr>
          <p:txBody>
            <a:bodyPr anchor="ctr" rtlCol="false" tIns="0" lIns="0" bIns="0" rIns="0"/>
            <a:lstStyle/>
            <a:p>
              <a:pPr algn="l">
                <a:lnSpc>
                  <a:spcPts val="1439"/>
                </a:lnSpc>
              </a:pPr>
              <a:r>
                <a:rPr lang="en-US" b="true" sz="1200" spc="300">
                  <a:solidFill>
                    <a:srgbClr val="8E5D40"/>
                  </a:solidFill>
                  <a:latin typeface="TT Drugs Bold"/>
                  <a:ea typeface="TT Drugs Bold"/>
                  <a:cs typeface="TT Drugs Bold"/>
                  <a:sym typeface="TT Drugs Bold"/>
                </a:rPr>
                <a:t>3 YEARS  ·  2029</a:t>
              </a:r>
            </a:p>
          </p:txBody>
        </p:sp>
      </p:grpSp>
      <p:grpSp>
        <p:nvGrpSpPr>
          <p:cNvPr name="Group 123" id="123"/>
          <p:cNvGrpSpPr/>
          <p:nvPr/>
        </p:nvGrpSpPr>
        <p:grpSpPr>
          <a:xfrm rot="0">
            <a:off x="6633743" y="8202168"/>
            <a:ext cx="5020056" cy="438912"/>
            <a:chOff x="0" y="0"/>
            <a:chExt cx="6693408" cy="585216"/>
          </a:xfrm>
        </p:grpSpPr>
        <p:sp>
          <p:nvSpPr>
            <p:cNvPr name="Freeform 124" id="124"/>
            <p:cNvSpPr/>
            <p:nvPr/>
          </p:nvSpPr>
          <p:spPr>
            <a:xfrm flipH="false" flipV="false" rot="0">
              <a:off x="0" y="0"/>
              <a:ext cx="6693408" cy="585216"/>
            </a:xfrm>
            <a:custGeom>
              <a:avLst/>
              <a:gdLst/>
              <a:ahLst/>
              <a:cxnLst/>
              <a:rect r="r" b="b" t="t" l="l"/>
              <a:pathLst>
                <a:path h="585216" w="6693408">
                  <a:moveTo>
                    <a:pt x="0" y="0"/>
                  </a:moveTo>
                  <a:lnTo>
                    <a:pt x="6693408" y="0"/>
                  </a:lnTo>
                  <a:lnTo>
                    <a:pt x="6693408" y="585216"/>
                  </a:lnTo>
                  <a:lnTo>
                    <a:pt x="0" y="585216"/>
                  </a:lnTo>
                  <a:close/>
                </a:path>
              </a:pathLst>
            </a:custGeom>
            <a:blipFill>
              <a:blip r:embed="rId2">
                <a:alphaModFix amt="0"/>
              </a:blip>
              <a:stretch>
                <a:fillRect l="0" t="-172860" r="0" b="-172860"/>
              </a:stretch>
            </a:blipFill>
          </p:spPr>
        </p:sp>
        <p:sp>
          <p:nvSpPr>
            <p:cNvPr name="TextBox 125" id="125"/>
            <p:cNvSpPr txBox="true"/>
            <p:nvPr/>
          </p:nvSpPr>
          <p:spPr>
            <a:xfrm>
              <a:off x="0" y="-9525"/>
              <a:ext cx="6693408" cy="594741"/>
            </a:xfrm>
            <a:prstGeom prst="rect">
              <a:avLst/>
            </a:prstGeom>
          </p:spPr>
          <p:txBody>
            <a:bodyPr anchor="ctr" rtlCol="false" tIns="0" lIns="0" bIns="0" rIns="0"/>
            <a:lstStyle/>
            <a:p>
              <a:pPr algn="l">
                <a:lnSpc>
                  <a:spcPts val="2520"/>
                </a:lnSpc>
              </a:pPr>
              <a:r>
                <a:rPr lang="en-US" sz="2100" spc="-45">
                  <a:solidFill>
                    <a:srgbClr val="1A1A1A"/>
                  </a:solidFill>
                  <a:latin typeface="TT Drugs"/>
                  <a:ea typeface="TT Drugs"/>
                  <a:cs typeface="TT Drugs"/>
                  <a:sym typeface="TT Drugs"/>
                </a:rPr>
                <a:t>Consolidation</a:t>
              </a:r>
            </a:p>
          </p:txBody>
        </p:sp>
      </p:grpSp>
      <p:grpSp>
        <p:nvGrpSpPr>
          <p:cNvPr name="Group 126" id="126"/>
          <p:cNvGrpSpPr/>
          <p:nvPr/>
        </p:nvGrpSpPr>
        <p:grpSpPr>
          <a:xfrm rot="0">
            <a:off x="6624218" y="8672703"/>
            <a:ext cx="704850" cy="19050"/>
            <a:chOff x="0" y="0"/>
            <a:chExt cx="939800" cy="25400"/>
          </a:xfrm>
        </p:grpSpPr>
        <p:sp>
          <p:nvSpPr>
            <p:cNvPr name="Freeform 127" id="127"/>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128" id="128"/>
          <p:cNvSpPr txBox="true"/>
          <p:nvPr/>
        </p:nvSpPr>
        <p:spPr>
          <a:xfrm rot="0">
            <a:off x="6633743" y="8748522"/>
            <a:ext cx="5020056" cy="503491"/>
          </a:xfrm>
          <a:prstGeom prst="rect">
            <a:avLst/>
          </a:prstGeom>
        </p:spPr>
        <p:txBody>
          <a:bodyPr anchor="t" rtlCol="false" tIns="0" lIns="0" bIns="0" rIns="0">
            <a:spAutoFit/>
          </a:bodyPr>
          <a:lstStyle/>
          <a:p>
            <a:pPr algn="l">
              <a:lnSpc>
                <a:spcPts val="2065"/>
              </a:lnSpc>
            </a:pPr>
            <a:r>
              <a:rPr lang="en-US" sz="1275">
                <a:solidFill>
                  <a:srgbClr val="4A4A4A"/>
                </a:solidFill>
                <a:latin typeface="TT Drugs"/>
                <a:ea typeface="TT Drugs"/>
                <a:cs typeface="TT Drugs"/>
                <a:sym typeface="TT Drugs"/>
              </a:rPr>
              <a:t>In the same sentence as Cult Beauty, Oh My Cream, Niche Beauty. Stocked at Le Bon Marché. Quoted by Sali Hughes.</a:t>
            </a:r>
          </a:p>
        </p:txBody>
      </p:sp>
      <p:grpSp>
        <p:nvGrpSpPr>
          <p:cNvPr name="Group 129" id="129"/>
          <p:cNvGrpSpPr/>
          <p:nvPr/>
        </p:nvGrpSpPr>
        <p:grpSpPr>
          <a:xfrm rot="0">
            <a:off x="12170245" y="7676197"/>
            <a:ext cx="5633085" cy="1929765"/>
            <a:chOff x="0" y="0"/>
            <a:chExt cx="7510780" cy="2573020"/>
          </a:xfrm>
        </p:grpSpPr>
        <p:sp>
          <p:nvSpPr>
            <p:cNvPr name="Freeform 130" id="130"/>
            <p:cNvSpPr/>
            <p:nvPr/>
          </p:nvSpPr>
          <p:spPr>
            <a:xfrm flipH="false" flipV="false" rot="0">
              <a:off x="0" y="0"/>
              <a:ext cx="7510780" cy="2573020"/>
            </a:xfrm>
            <a:custGeom>
              <a:avLst/>
              <a:gdLst/>
              <a:ahLst/>
              <a:cxnLst/>
              <a:rect r="r" b="b" t="t" l="l"/>
              <a:pathLst>
                <a:path h="2573020" w="7510780">
                  <a:moveTo>
                    <a:pt x="0" y="0"/>
                  </a:moveTo>
                  <a:lnTo>
                    <a:pt x="7510780" y="0"/>
                  </a:lnTo>
                  <a:lnTo>
                    <a:pt x="7510780" y="2573020"/>
                  </a:lnTo>
                  <a:lnTo>
                    <a:pt x="0" y="2573020"/>
                  </a:lnTo>
                  <a:close/>
                </a:path>
              </a:pathLst>
            </a:custGeom>
            <a:solidFill>
              <a:srgbClr val="EFEDE7"/>
            </a:solidFill>
            <a:ln w="9525" cap="sq">
              <a:solidFill>
                <a:srgbClr val="1A1A1A"/>
              </a:solidFill>
              <a:prstDash val="solid"/>
              <a:miter/>
            </a:ln>
          </p:spPr>
        </p:sp>
      </p:grpSp>
      <p:grpSp>
        <p:nvGrpSpPr>
          <p:cNvPr name="Group 131" id="131"/>
          <p:cNvGrpSpPr/>
          <p:nvPr/>
        </p:nvGrpSpPr>
        <p:grpSpPr>
          <a:xfrm rot="0">
            <a:off x="12476759" y="7845552"/>
            <a:ext cx="5020056" cy="342900"/>
            <a:chOff x="0" y="0"/>
            <a:chExt cx="6693408" cy="457200"/>
          </a:xfrm>
        </p:grpSpPr>
        <p:sp>
          <p:nvSpPr>
            <p:cNvPr name="Freeform 132" id="132"/>
            <p:cNvSpPr/>
            <p:nvPr/>
          </p:nvSpPr>
          <p:spPr>
            <a:xfrm flipH="false" flipV="false" rot="0">
              <a:off x="0" y="0"/>
              <a:ext cx="6693408" cy="457200"/>
            </a:xfrm>
            <a:custGeom>
              <a:avLst/>
              <a:gdLst/>
              <a:ahLst/>
              <a:cxnLst/>
              <a:rect r="r" b="b" t="t" l="l"/>
              <a:pathLst>
                <a:path h="457200" w="6693408">
                  <a:moveTo>
                    <a:pt x="0" y="0"/>
                  </a:moveTo>
                  <a:lnTo>
                    <a:pt x="6693408" y="0"/>
                  </a:lnTo>
                  <a:lnTo>
                    <a:pt x="6693408" y="457200"/>
                  </a:lnTo>
                  <a:lnTo>
                    <a:pt x="0" y="457200"/>
                  </a:lnTo>
                  <a:close/>
                </a:path>
              </a:pathLst>
            </a:custGeom>
            <a:blipFill>
              <a:blip r:embed="rId2">
                <a:alphaModFix amt="0"/>
              </a:blip>
              <a:stretch>
                <a:fillRect l="0" t="-235260" r="0" b="-235260"/>
              </a:stretch>
            </a:blipFill>
          </p:spPr>
        </p:sp>
        <p:sp>
          <p:nvSpPr>
            <p:cNvPr name="TextBox 133" id="133"/>
            <p:cNvSpPr txBox="true"/>
            <p:nvPr/>
          </p:nvSpPr>
          <p:spPr>
            <a:xfrm>
              <a:off x="0" y="-9525"/>
              <a:ext cx="6693408" cy="466725"/>
            </a:xfrm>
            <a:prstGeom prst="rect">
              <a:avLst/>
            </a:prstGeom>
          </p:spPr>
          <p:txBody>
            <a:bodyPr anchor="ctr" rtlCol="false" tIns="0" lIns="0" bIns="0" rIns="0"/>
            <a:lstStyle/>
            <a:p>
              <a:pPr algn="l">
                <a:lnSpc>
                  <a:spcPts val="1439"/>
                </a:lnSpc>
              </a:pPr>
              <a:r>
                <a:rPr lang="en-US" b="true" sz="1200" spc="300">
                  <a:solidFill>
                    <a:srgbClr val="8E5D40"/>
                  </a:solidFill>
                  <a:latin typeface="TT Drugs Bold"/>
                  <a:ea typeface="TT Drugs Bold"/>
                  <a:cs typeface="TT Drugs Bold"/>
                  <a:sym typeface="TT Drugs Bold"/>
                </a:rPr>
                <a:t>LONG ARC  ·  2032+</a:t>
              </a:r>
            </a:p>
          </p:txBody>
        </p:sp>
      </p:grpSp>
      <p:grpSp>
        <p:nvGrpSpPr>
          <p:cNvPr name="Group 134" id="134"/>
          <p:cNvGrpSpPr/>
          <p:nvPr/>
        </p:nvGrpSpPr>
        <p:grpSpPr>
          <a:xfrm rot="0">
            <a:off x="12476759" y="8202168"/>
            <a:ext cx="5020056" cy="438912"/>
            <a:chOff x="0" y="0"/>
            <a:chExt cx="6693408" cy="585216"/>
          </a:xfrm>
        </p:grpSpPr>
        <p:sp>
          <p:nvSpPr>
            <p:cNvPr name="Freeform 135" id="135"/>
            <p:cNvSpPr/>
            <p:nvPr/>
          </p:nvSpPr>
          <p:spPr>
            <a:xfrm flipH="false" flipV="false" rot="0">
              <a:off x="0" y="0"/>
              <a:ext cx="6693408" cy="585216"/>
            </a:xfrm>
            <a:custGeom>
              <a:avLst/>
              <a:gdLst/>
              <a:ahLst/>
              <a:cxnLst/>
              <a:rect r="r" b="b" t="t" l="l"/>
              <a:pathLst>
                <a:path h="585216" w="6693408">
                  <a:moveTo>
                    <a:pt x="0" y="0"/>
                  </a:moveTo>
                  <a:lnTo>
                    <a:pt x="6693408" y="0"/>
                  </a:lnTo>
                  <a:lnTo>
                    <a:pt x="6693408" y="585216"/>
                  </a:lnTo>
                  <a:lnTo>
                    <a:pt x="0" y="585216"/>
                  </a:lnTo>
                  <a:close/>
                </a:path>
              </a:pathLst>
            </a:custGeom>
            <a:blipFill>
              <a:blip r:embed="rId2">
                <a:alphaModFix amt="0"/>
              </a:blip>
              <a:stretch>
                <a:fillRect l="0" t="-172860" r="0" b="-172860"/>
              </a:stretch>
            </a:blipFill>
          </p:spPr>
        </p:sp>
        <p:sp>
          <p:nvSpPr>
            <p:cNvPr name="TextBox 136" id="136"/>
            <p:cNvSpPr txBox="true"/>
            <p:nvPr/>
          </p:nvSpPr>
          <p:spPr>
            <a:xfrm>
              <a:off x="0" y="-9525"/>
              <a:ext cx="6693408" cy="594741"/>
            </a:xfrm>
            <a:prstGeom prst="rect">
              <a:avLst/>
            </a:prstGeom>
          </p:spPr>
          <p:txBody>
            <a:bodyPr anchor="ctr" rtlCol="false" tIns="0" lIns="0" bIns="0" rIns="0"/>
            <a:lstStyle/>
            <a:p>
              <a:pPr algn="l">
                <a:lnSpc>
                  <a:spcPts val="2520"/>
                </a:lnSpc>
              </a:pPr>
              <a:r>
                <a:rPr lang="en-US" sz="2100" spc="-45">
                  <a:solidFill>
                    <a:srgbClr val="1A1A1A"/>
                  </a:solidFill>
                  <a:latin typeface="TT Drugs"/>
                  <a:ea typeface="TT Drugs"/>
                  <a:cs typeface="TT Drugs"/>
                  <a:sym typeface="TT Drugs"/>
                </a:rPr>
                <a:t>Definitional position</a:t>
              </a:r>
            </a:p>
          </p:txBody>
        </p:sp>
      </p:grpSp>
      <p:grpSp>
        <p:nvGrpSpPr>
          <p:cNvPr name="Group 137" id="137"/>
          <p:cNvGrpSpPr/>
          <p:nvPr/>
        </p:nvGrpSpPr>
        <p:grpSpPr>
          <a:xfrm rot="0">
            <a:off x="12467234" y="8672703"/>
            <a:ext cx="704850" cy="19050"/>
            <a:chOff x="0" y="0"/>
            <a:chExt cx="939800" cy="25400"/>
          </a:xfrm>
        </p:grpSpPr>
        <p:sp>
          <p:nvSpPr>
            <p:cNvPr name="Freeform 138" id="138"/>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139" id="139"/>
          <p:cNvSpPr txBox="true"/>
          <p:nvPr/>
        </p:nvSpPr>
        <p:spPr>
          <a:xfrm rot="0">
            <a:off x="12476759" y="8748522"/>
            <a:ext cx="5020056" cy="503491"/>
          </a:xfrm>
          <a:prstGeom prst="rect">
            <a:avLst/>
          </a:prstGeom>
        </p:spPr>
        <p:txBody>
          <a:bodyPr anchor="t" rtlCol="false" tIns="0" lIns="0" bIns="0" rIns="0">
            <a:spAutoFit/>
          </a:bodyPr>
          <a:lstStyle/>
          <a:p>
            <a:pPr algn="l">
              <a:lnSpc>
                <a:spcPts val="2065"/>
              </a:lnSpc>
            </a:pPr>
            <a:r>
              <a:rPr lang="en-US" sz="1275">
                <a:solidFill>
                  <a:srgbClr val="4A4A4A"/>
                </a:solidFill>
                <a:latin typeface="TT Drugs"/>
                <a:ea typeface="TT Drugs"/>
                <a:cs typeface="TT Drugs"/>
                <a:sym typeface="TT Drugs"/>
              </a:rPr>
              <a:t>The European reference for Korean skincare in the considered register. Others position themselves in relation to Yaksok.</a:t>
            </a:r>
          </a:p>
        </p:txBody>
      </p:sp>
      <p:grpSp>
        <p:nvGrpSpPr>
          <p:cNvPr name="Group 140" id="140"/>
          <p:cNvGrpSpPr/>
          <p:nvPr/>
        </p:nvGrpSpPr>
        <p:grpSpPr>
          <a:xfrm rot="0">
            <a:off x="685800" y="9669780"/>
            <a:ext cx="6858000" cy="411480"/>
            <a:chOff x="0" y="0"/>
            <a:chExt cx="9144000" cy="548640"/>
          </a:xfrm>
        </p:grpSpPr>
        <p:sp>
          <p:nvSpPr>
            <p:cNvPr name="Freeform 141" id="141"/>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142" id="142"/>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21  ·  Success Metrics</a:t>
              </a:r>
            </a:p>
          </p:txBody>
        </p:sp>
      </p:grpSp>
      <p:grpSp>
        <p:nvGrpSpPr>
          <p:cNvPr name="Group 143" id="143"/>
          <p:cNvGrpSpPr/>
          <p:nvPr/>
        </p:nvGrpSpPr>
        <p:grpSpPr>
          <a:xfrm rot="0">
            <a:off x="10743743" y="9669780"/>
            <a:ext cx="6858000" cy="411480"/>
            <a:chOff x="0" y="0"/>
            <a:chExt cx="9144000" cy="548640"/>
          </a:xfrm>
        </p:grpSpPr>
        <p:sp>
          <p:nvSpPr>
            <p:cNvPr name="Freeform 144" id="144"/>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145" id="145"/>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€20k by November  ·  team-owned  ·  three horizons</a:t>
              </a:r>
            </a:p>
          </p:txBody>
        </p:sp>
      </p:grpSp>
    </p:spTree>
  </p:cSld>
  <p:clrMapOvr>
    <a:masterClrMapping/>
  </p:clrMapOvr>
</p:sld>
</file>

<file path=ppt/slides/slide22.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960120" y="2194560"/>
            <a:ext cx="11658600" cy="2097786"/>
            <a:chOff x="0" y="0"/>
            <a:chExt cx="15544800" cy="2797048"/>
          </a:xfrm>
        </p:grpSpPr>
        <p:sp>
          <p:nvSpPr>
            <p:cNvPr name="Freeform 18" id="18"/>
            <p:cNvSpPr/>
            <p:nvPr/>
          </p:nvSpPr>
          <p:spPr>
            <a:xfrm flipH="false" flipV="false" rot="0">
              <a:off x="0" y="0"/>
              <a:ext cx="15544800" cy="2797048"/>
            </a:xfrm>
            <a:custGeom>
              <a:avLst/>
              <a:gdLst/>
              <a:ahLst/>
              <a:cxnLst/>
              <a:rect r="r" b="b" t="t" l="l"/>
              <a:pathLst>
                <a:path h="2797048" w="15544800">
                  <a:moveTo>
                    <a:pt x="0" y="0"/>
                  </a:moveTo>
                  <a:lnTo>
                    <a:pt x="15544800" y="0"/>
                  </a:lnTo>
                  <a:lnTo>
                    <a:pt x="15544800" y="2797048"/>
                  </a:lnTo>
                  <a:lnTo>
                    <a:pt x="0" y="2797048"/>
                  </a:lnTo>
                  <a:close/>
                </a:path>
              </a:pathLst>
            </a:custGeom>
            <a:blipFill>
              <a:blip r:embed="rId2">
                <a:alphaModFix amt="0"/>
              </a:blip>
              <a:stretch>
                <a:fillRect l="0" t="-65790" r="0" b="-50788"/>
              </a:stretch>
            </a:blipFill>
          </p:spPr>
        </p:sp>
        <p:sp>
          <p:nvSpPr>
            <p:cNvPr name="TextBox 19" id="19"/>
            <p:cNvSpPr txBox="true"/>
            <p:nvPr/>
          </p:nvSpPr>
          <p:spPr>
            <a:xfrm>
              <a:off x="0" y="-9525"/>
              <a:ext cx="15544800" cy="2806573"/>
            </a:xfrm>
            <a:prstGeom prst="rect">
              <a:avLst/>
            </a:prstGeom>
          </p:spPr>
          <p:txBody>
            <a:bodyPr anchor="ctr" rtlCol="false" tIns="0" lIns="0" bIns="0" rIns="0"/>
            <a:lstStyle/>
            <a:p>
              <a:pPr algn="l">
                <a:lnSpc>
                  <a:spcPts val="12960"/>
                </a:lnSpc>
              </a:pPr>
              <a:r>
                <a:rPr lang="en-US" sz="10800" spc="-225">
                  <a:solidFill>
                    <a:srgbClr val="1A1A1A"/>
                  </a:solidFill>
                  <a:latin typeface="TT Drugs"/>
                  <a:ea typeface="TT Drugs"/>
                  <a:cs typeface="TT Drugs"/>
                  <a:sym typeface="TT Drugs"/>
                </a:rPr>
                <a:t>Let's bring this</a:t>
              </a:r>
            </a:p>
          </p:txBody>
        </p:sp>
      </p:grpSp>
      <p:grpSp>
        <p:nvGrpSpPr>
          <p:cNvPr name="Group 20" id="20"/>
          <p:cNvGrpSpPr/>
          <p:nvPr/>
        </p:nvGrpSpPr>
        <p:grpSpPr>
          <a:xfrm rot="0">
            <a:off x="960120" y="3703320"/>
            <a:ext cx="11658600" cy="2097786"/>
            <a:chOff x="0" y="0"/>
            <a:chExt cx="15544800" cy="2797048"/>
          </a:xfrm>
        </p:grpSpPr>
        <p:sp>
          <p:nvSpPr>
            <p:cNvPr name="Freeform 21" id="21"/>
            <p:cNvSpPr/>
            <p:nvPr/>
          </p:nvSpPr>
          <p:spPr>
            <a:xfrm flipH="false" flipV="false" rot="0">
              <a:off x="0" y="0"/>
              <a:ext cx="15544800" cy="2797048"/>
            </a:xfrm>
            <a:custGeom>
              <a:avLst/>
              <a:gdLst/>
              <a:ahLst/>
              <a:cxnLst/>
              <a:rect r="r" b="b" t="t" l="l"/>
              <a:pathLst>
                <a:path h="2797048" w="15544800">
                  <a:moveTo>
                    <a:pt x="0" y="0"/>
                  </a:moveTo>
                  <a:lnTo>
                    <a:pt x="15544800" y="0"/>
                  </a:lnTo>
                  <a:lnTo>
                    <a:pt x="15544800" y="2797048"/>
                  </a:lnTo>
                  <a:lnTo>
                    <a:pt x="0" y="2797048"/>
                  </a:lnTo>
                  <a:close/>
                </a:path>
              </a:pathLst>
            </a:custGeom>
            <a:blipFill>
              <a:blip r:embed="rId2">
                <a:alphaModFix amt="0"/>
              </a:blip>
              <a:stretch>
                <a:fillRect l="0" t="-65790" r="0" b="-50788"/>
              </a:stretch>
            </a:blipFill>
          </p:spPr>
        </p:sp>
        <p:sp>
          <p:nvSpPr>
            <p:cNvPr name="TextBox 22" id="22"/>
            <p:cNvSpPr txBox="true"/>
            <p:nvPr/>
          </p:nvSpPr>
          <p:spPr>
            <a:xfrm>
              <a:off x="0" y="-9525"/>
              <a:ext cx="15544800" cy="2806573"/>
            </a:xfrm>
            <a:prstGeom prst="rect">
              <a:avLst/>
            </a:prstGeom>
          </p:spPr>
          <p:txBody>
            <a:bodyPr anchor="ctr" rtlCol="false" tIns="0" lIns="0" bIns="0" rIns="0"/>
            <a:lstStyle/>
            <a:p>
              <a:pPr algn="l">
                <a:lnSpc>
                  <a:spcPts val="12960"/>
                </a:lnSpc>
              </a:pPr>
              <a:r>
                <a:rPr lang="en-US" sz="10800" spc="-225">
                  <a:solidFill>
                    <a:srgbClr val="1A1A1A"/>
                  </a:solidFill>
                  <a:latin typeface="TT Drugs"/>
                  <a:ea typeface="TT Drugs"/>
                  <a:cs typeface="TT Drugs"/>
                  <a:sym typeface="TT Drugs"/>
                </a:rPr>
                <a:t>brand to </a:t>
              </a:r>
              <a:r>
                <a:rPr lang="en-US" sz="10800" i="true" spc="-225">
                  <a:solidFill>
                    <a:srgbClr val="8E5D40"/>
                  </a:solidFill>
                  <a:latin typeface="TT Drugs Italics"/>
                  <a:ea typeface="TT Drugs Italics"/>
                  <a:cs typeface="TT Drugs Italics"/>
                  <a:sym typeface="TT Drugs Italics"/>
                </a:rPr>
                <a:t>life.</a:t>
              </a:r>
            </a:p>
          </p:txBody>
        </p:sp>
      </p:grpSp>
      <p:sp>
        <p:nvSpPr>
          <p:cNvPr name="TextBox 23" id="23"/>
          <p:cNvSpPr txBox="true"/>
          <p:nvPr/>
        </p:nvSpPr>
        <p:spPr>
          <a:xfrm rot="0">
            <a:off x="1051560" y="5975985"/>
            <a:ext cx="10104120" cy="1618107"/>
          </a:xfrm>
          <a:prstGeom prst="rect">
            <a:avLst/>
          </a:prstGeom>
        </p:spPr>
        <p:txBody>
          <a:bodyPr anchor="t" rtlCol="false" tIns="0" lIns="0" bIns="0" rIns="0">
            <a:spAutoFit/>
          </a:bodyPr>
          <a:lstStyle/>
          <a:p>
            <a:pPr algn="l">
              <a:lnSpc>
                <a:spcPts val="4374"/>
              </a:lnSpc>
            </a:pPr>
            <a:r>
              <a:rPr lang="en-US" sz="2700" i="true">
                <a:solidFill>
                  <a:srgbClr val="4A4A4A"/>
                </a:solidFill>
                <a:latin typeface="TT Drugs Italics"/>
                <a:ea typeface="TT Drugs Italics"/>
                <a:cs typeface="TT Drugs Italics"/>
                <a:sym typeface="TT Drugs Italics"/>
              </a:rPr>
              <a:t>Yaksok is the Korean word for promise. Every page of this document is one more place that promise is asked to keep itself.</a:t>
            </a:r>
          </a:p>
        </p:txBody>
      </p:sp>
      <p:grpSp>
        <p:nvGrpSpPr>
          <p:cNvPr name="Group 24" id="24"/>
          <p:cNvGrpSpPr/>
          <p:nvPr/>
        </p:nvGrpSpPr>
        <p:grpSpPr>
          <a:xfrm rot="0">
            <a:off x="960120" y="8161020"/>
            <a:ext cx="10287000" cy="480060"/>
            <a:chOff x="0" y="0"/>
            <a:chExt cx="13716000" cy="640080"/>
          </a:xfrm>
        </p:grpSpPr>
        <p:sp>
          <p:nvSpPr>
            <p:cNvPr name="Freeform 25" id="25"/>
            <p:cNvSpPr/>
            <p:nvPr/>
          </p:nvSpPr>
          <p:spPr>
            <a:xfrm flipH="false" flipV="false" rot="0">
              <a:off x="0" y="0"/>
              <a:ext cx="13716000" cy="640080"/>
            </a:xfrm>
            <a:custGeom>
              <a:avLst/>
              <a:gdLst/>
              <a:ahLst/>
              <a:cxnLst/>
              <a:rect r="r" b="b" t="t" l="l"/>
              <a:pathLst>
                <a:path h="640080" w="13716000">
                  <a:moveTo>
                    <a:pt x="0" y="0"/>
                  </a:moveTo>
                  <a:lnTo>
                    <a:pt x="13716000" y="0"/>
                  </a:lnTo>
                  <a:lnTo>
                    <a:pt x="13716000" y="640080"/>
                  </a:lnTo>
                  <a:lnTo>
                    <a:pt x="0" y="640080"/>
                  </a:lnTo>
                  <a:close/>
                </a:path>
              </a:pathLst>
            </a:custGeom>
            <a:blipFill>
              <a:blip r:embed="rId2">
                <a:alphaModFix amt="0"/>
              </a:blip>
              <a:stretch>
                <a:fillRect l="0" t="-367536" r="0" b="-367536"/>
              </a:stretch>
            </a:blipFill>
          </p:spPr>
        </p:sp>
        <p:sp>
          <p:nvSpPr>
            <p:cNvPr name="TextBox 26" id="26"/>
            <p:cNvSpPr txBox="true"/>
            <p:nvPr/>
          </p:nvSpPr>
          <p:spPr>
            <a:xfrm>
              <a:off x="0" y="0"/>
              <a:ext cx="13716000" cy="640080"/>
            </a:xfrm>
            <a:prstGeom prst="rect">
              <a:avLst/>
            </a:prstGeom>
          </p:spPr>
          <p:txBody>
            <a:bodyPr anchor="ctr" rtlCol="false" tIns="0" lIns="0" bIns="0" rIns="0"/>
            <a:lstStyle/>
            <a:p>
              <a:pPr algn="l">
                <a:lnSpc>
                  <a:spcPts val="1980"/>
                </a:lnSpc>
              </a:pPr>
              <a:r>
                <a:rPr lang="en-US" sz="1650" i="true">
                  <a:solidFill>
                    <a:srgbClr val="8A8A8A"/>
                  </a:solidFill>
                  <a:latin typeface="TT Drugs Italics"/>
                  <a:ea typeface="TT Drugs Italics"/>
                  <a:cs typeface="TT Drugs Italics"/>
                  <a:sym typeface="TT Drugs Italics"/>
                </a:rPr>
                <a:t>— Paudelmar Creative House, for Yaksok.</a:t>
              </a:r>
            </a:p>
          </p:txBody>
        </p:sp>
      </p:grpSp>
      <p:grpSp>
        <p:nvGrpSpPr>
          <p:cNvPr name="Group 27" id="27"/>
          <p:cNvGrpSpPr/>
          <p:nvPr/>
        </p:nvGrpSpPr>
        <p:grpSpPr>
          <a:xfrm rot="0">
            <a:off x="13025438" y="2189798"/>
            <a:ext cx="4576953" cy="6867525"/>
            <a:chOff x="0" y="0"/>
            <a:chExt cx="6102604" cy="9156700"/>
          </a:xfrm>
        </p:grpSpPr>
        <p:sp>
          <p:nvSpPr>
            <p:cNvPr name="Freeform 28" id="28"/>
            <p:cNvSpPr/>
            <p:nvPr/>
          </p:nvSpPr>
          <p:spPr>
            <a:xfrm flipH="false" flipV="false" rot="0">
              <a:off x="0" y="0"/>
              <a:ext cx="6102604" cy="9156700"/>
            </a:xfrm>
            <a:custGeom>
              <a:avLst/>
              <a:gdLst/>
              <a:ahLst/>
              <a:cxnLst/>
              <a:rect r="r" b="b" t="t" l="l"/>
              <a:pathLst>
                <a:path h="9156700" w="6102604">
                  <a:moveTo>
                    <a:pt x="0" y="0"/>
                  </a:moveTo>
                  <a:lnTo>
                    <a:pt x="6102604" y="0"/>
                  </a:lnTo>
                  <a:lnTo>
                    <a:pt x="6102604" y="9156700"/>
                  </a:lnTo>
                  <a:lnTo>
                    <a:pt x="0" y="9156700"/>
                  </a:lnTo>
                  <a:close/>
                </a:path>
              </a:pathLst>
            </a:custGeom>
            <a:solidFill>
              <a:srgbClr val="EFEDE7"/>
            </a:solidFill>
            <a:ln w="9525" cap="sq">
              <a:solidFill>
                <a:srgbClr val="1A1A1A"/>
              </a:solidFill>
              <a:prstDash val="solid"/>
              <a:miter/>
            </a:ln>
          </p:spPr>
        </p:sp>
      </p:grpSp>
      <p:grpSp>
        <p:nvGrpSpPr>
          <p:cNvPr name="Group 29" id="29"/>
          <p:cNvGrpSpPr/>
          <p:nvPr/>
        </p:nvGrpSpPr>
        <p:grpSpPr>
          <a:xfrm rot="0">
            <a:off x="13304520" y="2537460"/>
            <a:ext cx="4114800" cy="411480"/>
            <a:chOff x="0" y="0"/>
            <a:chExt cx="5486400" cy="548640"/>
          </a:xfrm>
        </p:grpSpPr>
        <p:sp>
          <p:nvSpPr>
            <p:cNvPr name="Freeform 30" id="30"/>
            <p:cNvSpPr/>
            <p:nvPr/>
          </p:nvSpPr>
          <p:spPr>
            <a:xfrm flipH="false" flipV="false" rot="0">
              <a:off x="0" y="0"/>
              <a:ext cx="5486400" cy="548640"/>
            </a:xfrm>
            <a:custGeom>
              <a:avLst/>
              <a:gdLst/>
              <a:ahLst/>
              <a:cxnLst/>
              <a:rect r="r" b="b" t="t" l="l"/>
              <a:pathLst>
                <a:path h="548640" w="5486400">
                  <a:moveTo>
                    <a:pt x="0" y="0"/>
                  </a:moveTo>
                  <a:lnTo>
                    <a:pt x="5486400" y="0"/>
                  </a:lnTo>
                  <a:lnTo>
                    <a:pt x="5486400" y="548640"/>
                  </a:lnTo>
                  <a:lnTo>
                    <a:pt x="0" y="548640"/>
                  </a:lnTo>
                  <a:close/>
                </a:path>
              </a:pathLst>
            </a:custGeom>
            <a:blipFill>
              <a:blip r:embed="rId2">
                <a:alphaModFix amt="0"/>
              </a:blip>
              <a:stretch>
                <a:fillRect l="0" t="-144850" r="0" b="-144850"/>
              </a:stretch>
            </a:blipFill>
          </p:spPr>
        </p:sp>
        <p:sp>
          <p:nvSpPr>
            <p:cNvPr name="TextBox 31" id="31"/>
            <p:cNvSpPr txBox="true"/>
            <p:nvPr/>
          </p:nvSpPr>
          <p:spPr>
            <a:xfrm>
              <a:off x="0" y="0"/>
              <a:ext cx="5486400" cy="548640"/>
            </a:xfrm>
            <a:prstGeom prst="rect">
              <a:avLst/>
            </a:prstGeom>
          </p:spPr>
          <p:txBody>
            <a:bodyPr anchor="ctr" rtlCol="false" tIns="0" lIns="0" bIns="0" rIns="0"/>
            <a:lstStyle/>
            <a:p>
              <a:pPr algn="l">
                <a:lnSpc>
                  <a:spcPts val="1620"/>
                </a:lnSpc>
              </a:pPr>
              <a:r>
                <a:rPr lang="en-US" b="true" sz="1350" spc="450">
                  <a:solidFill>
                    <a:srgbClr val="8E5D40"/>
                  </a:solidFill>
                  <a:latin typeface="TT Drugs Bold"/>
                  <a:ea typeface="TT Drugs Bold"/>
                  <a:cs typeface="TT Drugs Bold"/>
                  <a:sym typeface="TT Drugs Bold"/>
                </a:rPr>
                <a:t>NEXT STEPS</a:t>
              </a:r>
            </a:p>
          </p:txBody>
        </p:sp>
      </p:grpSp>
      <p:grpSp>
        <p:nvGrpSpPr>
          <p:cNvPr name="Group 32" id="32"/>
          <p:cNvGrpSpPr/>
          <p:nvPr/>
        </p:nvGrpSpPr>
        <p:grpSpPr>
          <a:xfrm rot="0">
            <a:off x="13304520" y="3291840"/>
            <a:ext cx="1371600" cy="480060"/>
            <a:chOff x="0" y="0"/>
            <a:chExt cx="1828800" cy="640080"/>
          </a:xfrm>
        </p:grpSpPr>
        <p:sp>
          <p:nvSpPr>
            <p:cNvPr name="Freeform 33" id="33"/>
            <p:cNvSpPr/>
            <p:nvPr/>
          </p:nvSpPr>
          <p:spPr>
            <a:xfrm flipH="false" flipV="false" rot="0">
              <a:off x="0" y="0"/>
              <a:ext cx="1828800" cy="640080"/>
            </a:xfrm>
            <a:custGeom>
              <a:avLst/>
              <a:gdLst/>
              <a:ahLst/>
              <a:cxnLst/>
              <a:rect r="r" b="b" t="t" l="l"/>
              <a:pathLst>
                <a:path h="640080" w="1828800">
                  <a:moveTo>
                    <a:pt x="0" y="0"/>
                  </a:moveTo>
                  <a:lnTo>
                    <a:pt x="1828800" y="0"/>
                  </a:lnTo>
                  <a:lnTo>
                    <a:pt x="1828800" y="640080"/>
                  </a:lnTo>
                  <a:lnTo>
                    <a:pt x="0" y="640080"/>
                  </a:lnTo>
                  <a:close/>
                </a:path>
              </a:pathLst>
            </a:custGeom>
            <a:blipFill>
              <a:blip r:embed="rId2">
                <a:alphaModFix amt="0"/>
              </a:blip>
              <a:stretch>
                <a:fillRect l="0" t="-5671" r="0" b="-5671"/>
              </a:stretch>
            </a:blipFill>
          </p:spPr>
        </p:sp>
        <p:sp>
          <p:nvSpPr>
            <p:cNvPr name="TextBox 34" id="34"/>
            <p:cNvSpPr txBox="true"/>
            <p:nvPr/>
          </p:nvSpPr>
          <p:spPr>
            <a:xfrm>
              <a:off x="0" y="-9525"/>
              <a:ext cx="1828800" cy="649605"/>
            </a:xfrm>
            <a:prstGeom prst="rect">
              <a:avLst/>
            </a:prstGeom>
          </p:spPr>
          <p:txBody>
            <a:bodyPr anchor="ctr" rtlCol="false" tIns="0" lIns="0" bIns="0" rIns="0"/>
            <a:lstStyle/>
            <a:p>
              <a:pPr algn="l">
                <a:lnSpc>
                  <a:spcPts val="2340"/>
                </a:lnSpc>
              </a:pPr>
              <a:r>
                <a:rPr lang="en-US" sz="1950" i="true">
                  <a:solidFill>
                    <a:srgbClr val="1A1A1A"/>
                  </a:solidFill>
                  <a:latin typeface="TT Drugs Italics"/>
                  <a:ea typeface="TT Drugs Italics"/>
                  <a:cs typeface="TT Drugs Italics"/>
                  <a:sym typeface="TT Drugs Italics"/>
                </a:rPr>
                <a:t>May</a:t>
              </a:r>
            </a:p>
          </p:txBody>
        </p:sp>
      </p:grpSp>
      <p:grpSp>
        <p:nvGrpSpPr>
          <p:cNvPr name="Group 35" id="35"/>
          <p:cNvGrpSpPr/>
          <p:nvPr/>
        </p:nvGrpSpPr>
        <p:grpSpPr>
          <a:xfrm rot="0">
            <a:off x="14744700" y="3291840"/>
            <a:ext cx="2743200" cy="480060"/>
            <a:chOff x="0" y="0"/>
            <a:chExt cx="3657600" cy="640080"/>
          </a:xfrm>
        </p:grpSpPr>
        <p:sp>
          <p:nvSpPr>
            <p:cNvPr name="Freeform 36" id="36"/>
            <p:cNvSpPr/>
            <p:nvPr/>
          </p:nvSpPr>
          <p:spPr>
            <a:xfrm flipH="false" flipV="false" rot="0">
              <a:off x="0" y="0"/>
              <a:ext cx="3657600" cy="640080"/>
            </a:xfrm>
            <a:custGeom>
              <a:avLst/>
              <a:gdLst/>
              <a:ahLst/>
              <a:cxnLst/>
              <a:rect r="r" b="b" t="t" l="l"/>
              <a:pathLst>
                <a:path h="640080" w="3657600">
                  <a:moveTo>
                    <a:pt x="0" y="0"/>
                  </a:moveTo>
                  <a:lnTo>
                    <a:pt x="3657600" y="0"/>
                  </a:lnTo>
                  <a:lnTo>
                    <a:pt x="3657600" y="640080"/>
                  </a:lnTo>
                  <a:lnTo>
                    <a:pt x="0" y="640080"/>
                  </a:lnTo>
                  <a:close/>
                </a:path>
              </a:pathLst>
            </a:custGeom>
            <a:blipFill>
              <a:blip r:embed="rId2">
                <a:alphaModFix amt="0"/>
              </a:blip>
              <a:stretch>
                <a:fillRect l="0" t="-61343" r="0" b="-61343"/>
              </a:stretch>
            </a:blipFill>
          </p:spPr>
        </p:sp>
        <p:sp>
          <p:nvSpPr>
            <p:cNvPr name="TextBox 37" id="37"/>
            <p:cNvSpPr txBox="true"/>
            <p:nvPr/>
          </p:nvSpPr>
          <p:spPr>
            <a:xfrm>
              <a:off x="0" y="-9525"/>
              <a:ext cx="3657600" cy="649605"/>
            </a:xfrm>
            <a:prstGeom prst="rect">
              <a:avLst/>
            </a:prstGeom>
          </p:spPr>
          <p:txBody>
            <a:bodyPr anchor="ctr" rtlCol="false" tIns="0" lIns="0" bIns="0" rIns="0"/>
            <a:lstStyle/>
            <a:p>
              <a:pPr algn="l">
                <a:lnSpc>
                  <a:spcPts val="1709"/>
                </a:lnSpc>
              </a:pPr>
              <a:r>
                <a:rPr lang="en-US" sz="1425">
                  <a:solidFill>
                    <a:srgbClr val="4A4A4A"/>
                  </a:solidFill>
                  <a:latin typeface="TT Drugs"/>
                  <a:ea typeface="TT Drugs"/>
                  <a:cs typeface="TT Drugs"/>
                  <a:sym typeface="TT Drugs"/>
                </a:rPr>
                <a:t>Site relaunch foundation</a:t>
              </a:r>
            </a:p>
          </p:txBody>
        </p:sp>
      </p:grpSp>
      <p:grpSp>
        <p:nvGrpSpPr>
          <p:cNvPr name="Group 38" id="38"/>
          <p:cNvGrpSpPr/>
          <p:nvPr/>
        </p:nvGrpSpPr>
        <p:grpSpPr>
          <a:xfrm rot="0">
            <a:off x="13304520" y="3909060"/>
            <a:ext cx="1371600" cy="480060"/>
            <a:chOff x="0" y="0"/>
            <a:chExt cx="1828800" cy="640080"/>
          </a:xfrm>
        </p:grpSpPr>
        <p:sp>
          <p:nvSpPr>
            <p:cNvPr name="Freeform 39" id="39"/>
            <p:cNvSpPr/>
            <p:nvPr/>
          </p:nvSpPr>
          <p:spPr>
            <a:xfrm flipH="false" flipV="false" rot="0">
              <a:off x="0" y="0"/>
              <a:ext cx="1828800" cy="640080"/>
            </a:xfrm>
            <a:custGeom>
              <a:avLst/>
              <a:gdLst/>
              <a:ahLst/>
              <a:cxnLst/>
              <a:rect r="r" b="b" t="t" l="l"/>
              <a:pathLst>
                <a:path h="640080" w="1828800">
                  <a:moveTo>
                    <a:pt x="0" y="0"/>
                  </a:moveTo>
                  <a:lnTo>
                    <a:pt x="1828800" y="0"/>
                  </a:lnTo>
                  <a:lnTo>
                    <a:pt x="1828800" y="640080"/>
                  </a:lnTo>
                  <a:lnTo>
                    <a:pt x="0" y="640080"/>
                  </a:lnTo>
                  <a:close/>
                </a:path>
              </a:pathLst>
            </a:custGeom>
            <a:blipFill>
              <a:blip r:embed="rId2">
                <a:alphaModFix amt="0"/>
              </a:blip>
              <a:stretch>
                <a:fillRect l="0" t="-5671" r="0" b="-5671"/>
              </a:stretch>
            </a:blipFill>
          </p:spPr>
        </p:sp>
        <p:sp>
          <p:nvSpPr>
            <p:cNvPr name="TextBox 40" id="40"/>
            <p:cNvSpPr txBox="true"/>
            <p:nvPr/>
          </p:nvSpPr>
          <p:spPr>
            <a:xfrm>
              <a:off x="0" y="-9525"/>
              <a:ext cx="1828800" cy="649605"/>
            </a:xfrm>
            <a:prstGeom prst="rect">
              <a:avLst/>
            </a:prstGeom>
          </p:spPr>
          <p:txBody>
            <a:bodyPr anchor="ctr" rtlCol="false" tIns="0" lIns="0" bIns="0" rIns="0"/>
            <a:lstStyle/>
            <a:p>
              <a:pPr algn="l">
                <a:lnSpc>
                  <a:spcPts val="2340"/>
                </a:lnSpc>
              </a:pPr>
              <a:r>
                <a:rPr lang="en-US" sz="1950" i="true">
                  <a:solidFill>
                    <a:srgbClr val="1A1A1A"/>
                  </a:solidFill>
                  <a:latin typeface="TT Drugs Italics"/>
                  <a:ea typeface="TT Drugs Italics"/>
                  <a:cs typeface="TT Drugs Italics"/>
                  <a:sym typeface="TT Drugs Italics"/>
                </a:rPr>
                <a:t>June</a:t>
              </a:r>
            </a:p>
          </p:txBody>
        </p:sp>
      </p:grpSp>
      <p:grpSp>
        <p:nvGrpSpPr>
          <p:cNvPr name="Group 41" id="41"/>
          <p:cNvGrpSpPr/>
          <p:nvPr/>
        </p:nvGrpSpPr>
        <p:grpSpPr>
          <a:xfrm rot="0">
            <a:off x="14744700" y="3909060"/>
            <a:ext cx="2743200" cy="480060"/>
            <a:chOff x="0" y="0"/>
            <a:chExt cx="3657600" cy="640080"/>
          </a:xfrm>
        </p:grpSpPr>
        <p:sp>
          <p:nvSpPr>
            <p:cNvPr name="Freeform 42" id="42"/>
            <p:cNvSpPr/>
            <p:nvPr/>
          </p:nvSpPr>
          <p:spPr>
            <a:xfrm flipH="false" flipV="false" rot="0">
              <a:off x="0" y="0"/>
              <a:ext cx="3657600" cy="640080"/>
            </a:xfrm>
            <a:custGeom>
              <a:avLst/>
              <a:gdLst/>
              <a:ahLst/>
              <a:cxnLst/>
              <a:rect r="r" b="b" t="t" l="l"/>
              <a:pathLst>
                <a:path h="640080" w="3657600">
                  <a:moveTo>
                    <a:pt x="0" y="0"/>
                  </a:moveTo>
                  <a:lnTo>
                    <a:pt x="3657600" y="0"/>
                  </a:lnTo>
                  <a:lnTo>
                    <a:pt x="3657600" y="640080"/>
                  </a:lnTo>
                  <a:lnTo>
                    <a:pt x="0" y="640080"/>
                  </a:lnTo>
                  <a:close/>
                </a:path>
              </a:pathLst>
            </a:custGeom>
            <a:blipFill>
              <a:blip r:embed="rId2">
                <a:alphaModFix amt="0"/>
              </a:blip>
              <a:stretch>
                <a:fillRect l="0" t="-61343" r="0" b="-61343"/>
              </a:stretch>
            </a:blipFill>
          </p:spPr>
        </p:sp>
        <p:sp>
          <p:nvSpPr>
            <p:cNvPr name="TextBox 43" id="43"/>
            <p:cNvSpPr txBox="true"/>
            <p:nvPr/>
          </p:nvSpPr>
          <p:spPr>
            <a:xfrm>
              <a:off x="0" y="-9525"/>
              <a:ext cx="3657600" cy="649605"/>
            </a:xfrm>
            <a:prstGeom prst="rect">
              <a:avLst/>
            </a:prstGeom>
          </p:spPr>
          <p:txBody>
            <a:bodyPr anchor="ctr" rtlCol="false" tIns="0" lIns="0" bIns="0" rIns="0"/>
            <a:lstStyle/>
            <a:p>
              <a:pPr algn="l">
                <a:lnSpc>
                  <a:spcPts val="1709"/>
                </a:lnSpc>
              </a:pPr>
              <a:r>
                <a:rPr lang="en-US" sz="1425">
                  <a:solidFill>
                    <a:srgbClr val="4A4A4A"/>
                  </a:solidFill>
                  <a:latin typeface="TT Drugs"/>
                  <a:ea typeface="TT Drugs"/>
                  <a:cs typeface="TT Drugs"/>
                  <a:sym typeface="TT Drugs"/>
                </a:rPr>
                <a:t>Arrivals visual world live</a:t>
              </a:r>
            </a:p>
          </p:txBody>
        </p:sp>
      </p:grpSp>
      <p:grpSp>
        <p:nvGrpSpPr>
          <p:cNvPr name="Group 44" id="44"/>
          <p:cNvGrpSpPr/>
          <p:nvPr/>
        </p:nvGrpSpPr>
        <p:grpSpPr>
          <a:xfrm rot="0">
            <a:off x="13304520" y="4526280"/>
            <a:ext cx="1371600" cy="480060"/>
            <a:chOff x="0" y="0"/>
            <a:chExt cx="1828800" cy="640080"/>
          </a:xfrm>
        </p:grpSpPr>
        <p:sp>
          <p:nvSpPr>
            <p:cNvPr name="Freeform 45" id="45"/>
            <p:cNvSpPr/>
            <p:nvPr/>
          </p:nvSpPr>
          <p:spPr>
            <a:xfrm flipH="false" flipV="false" rot="0">
              <a:off x="0" y="0"/>
              <a:ext cx="1828800" cy="640080"/>
            </a:xfrm>
            <a:custGeom>
              <a:avLst/>
              <a:gdLst/>
              <a:ahLst/>
              <a:cxnLst/>
              <a:rect r="r" b="b" t="t" l="l"/>
              <a:pathLst>
                <a:path h="640080" w="1828800">
                  <a:moveTo>
                    <a:pt x="0" y="0"/>
                  </a:moveTo>
                  <a:lnTo>
                    <a:pt x="1828800" y="0"/>
                  </a:lnTo>
                  <a:lnTo>
                    <a:pt x="1828800" y="640080"/>
                  </a:lnTo>
                  <a:lnTo>
                    <a:pt x="0" y="640080"/>
                  </a:lnTo>
                  <a:close/>
                </a:path>
              </a:pathLst>
            </a:custGeom>
            <a:blipFill>
              <a:blip r:embed="rId2">
                <a:alphaModFix amt="0"/>
              </a:blip>
              <a:stretch>
                <a:fillRect l="0" t="-5671" r="0" b="-5671"/>
              </a:stretch>
            </a:blipFill>
          </p:spPr>
        </p:sp>
        <p:sp>
          <p:nvSpPr>
            <p:cNvPr name="TextBox 46" id="46"/>
            <p:cNvSpPr txBox="true"/>
            <p:nvPr/>
          </p:nvSpPr>
          <p:spPr>
            <a:xfrm>
              <a:off x="0" y="-9525"/>
              <a:ext cx="1828800" cy="649605"/>
            </a:xfrm>
            <a:prstGeom prst="rect">
              <a:avLst/>
            </a:prstGeom>
          </p:spPr>
          <p:txBody>
            <a:bodyPr anchor="ctr" rtlCol="false" tIns="0" lIns="0" bIns="0" rIns="0"/>
            <a:lstStyle/>
            <a:p>
              <a:pPr algn="l">
                <a:lnSpc>
                  <a:spcPts val="2340"/>
                </a:lnSpc>
              </a:pPr>
              <a:r>
                <a:rPr lang="en-US" sz="1950" i="true">
                  <a:solidFill>
                    <a:srgbClr val="1A1A1A"/>
                  </a:solidFill>
                  <a:latin typeface="TT Drugs Italics"/>
                  <a:ea typeface="TT Drugs Italics"/>
                  <a:cs typeface="TT Drugs Italics"/>
                  <a:sym typeface="TT Drugs Italics"/>
                </a:rPr>
                <a:t>July</a:t>
              </a:r>
            </a:p>
          </p:txBody>
        </p:sp>
      </p:grpSp>
      <p:grpSp>
        <p:nvGrpSpPr>
          <p:cNvPr name="Group 47" id="47"/>
          <p:cNvGrpSpPr/>
          <p:nvPr/>
        </p:nvGrpSpPr>
        <p:grpSpPr>
          <a:xfrm rot="0">
            <a:off x="14744700" y="4526280"/>
            <a:ext cx="2743200" cy="480060"/>
            <a:chOff x="0" y="0"/>
            <a:chExt cx="3657600" cy="640080"/>
          </a:xfrm>
        </p:grpSpPr>
        <p:sp>
          <p:nvSpPr>
            <p:cNvPr name="Freeform 48" id="48"/>
            <p:cNvSpPr/>
            <p:nvPr/>
          </p:nvSpPr>
          <p:spPr>
            <a:xfrm flipH="false" flipV="false" rot="0">
              <a:off x="0" y="0"/>
              <a:ext cx="3657600" cy="640080"/>
            </a:xfrm>
            <a:custGeom>
              <a:avLst/>
              <a:gdLst/>
              <a:ahLst/>
              <a:cxnLst/>
              <a:rect r="r" b="b" t="t" l="l"/>
              <a:pathLst>
                <a:path h="640080" w="3657600">
                  <a:moveTo>
                    <a:pt x="0" y="0"/>
                  </a:moveTo>
                  <a:lnTo>
                    <a:pt x="3657600" y="0"/>
                  </a:lnTo>
                  <a:lnTo>
                    <a:pt x="3657600" y="640080"/>
                  </a:lnTo>
                  <a:lnTo>
                    <a:pt x="0" y="640080"/>
                  </a:lnTo>
                  <a:close/>
                </a:path>
              </a:pathLst>
            </a:custGeom>
            <a:blipFill>
              <a:blip r:embed="rId2">
                <a:alphaModFix amt="0"/>
              </a:blip>
              <a:stretch>
                <a:fillRect l="0" t="-61343" r="0" b="-61343"/>
              </a:stretch>
            </a:blipFill>
          </p:spPr>
        </p:sp>
        <p:sp>
          <p:nvSpPr>
            <p:cNvPr name="TextBox 49" id="49"/>
            <p:cNvSpPr txBox="true"/>
            <p:nvPr/>
          </p:nvSpPr>
          <p:spPr>
            <a:xfrm>
              <a:off x="0" y="-9525"/>
              <a:ext cx="3657600" cy="649605"/>
            </a:xfrm>
            <a:prstGeom prst="rect">
              <a:avLst/>
            </a:prstGeom>
          </p:spPr>
          <p:txBody>
            <a:bodyPr anchor="ctr" rtlCol="false" tIns="0" lIns="0" bIns="0" rIns="0"/>
            <a:lstStyle/>
            <a:p>
              <a:pPr algn="l">
                <a:lnSpc>
                  <a:spcPts val="1709"/>
                </a:lnSpc>
              </a:pPr>
              <a:r>
                <a:rPr lang="en-US" sz="1425">
                  <a:solidFill>
                    <a:srgbClr val="4A4A4A"/>
                  </a:solidFill>
                  <a:latin typeface="TT Drugs"/>
                  <a:ea typeface="TT Drugs"/>
                  <a:cs typeface="TT Drugs"/>
                  <a:sym typeface="TT Drugs"/>
                </a:rPr>
                <a:t>Seeding wave one  ·  paid scales</a:t>
              </a:r>
            </a:p>
          </p:txBody>
        </p:sp>
      </p:grpSp>
      <p:grpSp>
        <p:nvGrpSpPr>
          <p:cNvPr name="Group 50" id="50"/>
          <p:cNvGrpSpPr/>
          <p:nvPr/>
        </p:nvGrpSpPr>
        <p:grpSpPr>
          <a:xfrm rot="0">
            <a:off x="13304520" y="5143500"/>
            <a:ext cx="1371600" cy="480060"/>
            <a:chOff x="0" y="0"/>
            <a:chExt cx="1828800" cy="640080"/>
          </a:xfrm>
        </p:grpSpPr>
        <p:sp>
          <p:nvSpPr>
            <p:cNvPr name="Freeform 51" id="51"/>
            <p:cNvSpPr/>
            <p:nvPr/>
          </p:nvSpPr>
          <p:spPr>
            <a:xfrm flipH="false" flipV="false" rot="0">
              <a:off x="0" y="0"/>
              <a:ext cx="1828800" cy="640080"/>
            </a:xfrm>
            <a:custGeom>
              <a:avLst/>
              <a:gdLst/>
              <a:ahLst/>
              <a:cxnLst/>
              <a:rect r="r" b="b" t="t" l="l"/>
              <a:pathLst>
                <a:path h="640080" w="1828800">
                  <a:moveTo>
                    <a:pt x="0" y="0"/>
                  </a:moveTo>
                  <a:lnTo>
                    <a:pt x="1828800" y="0"/>
                  </a:lnTo>
                  <a:lnTo>
                    <a:pt x="1828800" y="640080"/>
                  </a:lnTo>
                  <a:lnTo>
                    <a:pt x="0" y="640080"/>
                  </a:lnTo>
                  <a:close/>
                </a:path>
              </a:pathLst>
            </a:custGeom>
            <a:blipFill>
              <a:blip r:embed="rId2">
                <a:alphaModFix amt="0"/>
              </a:blip>
              <a:stretch>
                <a:fillRect l="0" t="-5671" r="0" b="-5671"/>
              </a:stretch>
            </a:blipFill>
          </p:spPr>
        </p:sp>
        <p:sp>
          <p:nvSpPr>
            <p:cNvPr name="TextBox 52" id="52"/>
            <p:cNvSpPr txBox="true"/>
            <p:nvPr/>
          </p:nvSpPr>
          <p:spPr>
            <a:xfrm>
              <a:off x="0" y="-9525"/>
              <a:ext cx="1828800" cy="649605"/>
            </a:xfrm>
            <a:prstGeom prst="rect">
              <a:avLst/>
            </a:prstGeom>
          </p:spPr>
          <p:txBody>
            <a:bodyPr anchor="ctr" rtlCol="false" tIns="0" lIns="0" bIns="0" rIns="0"/>
            <a:lstStyle/>
            <a:p>
              <a:pPr algn="l">
                <a:lnSpc>
                  <a:spcPts val="2340"/>
                </a:lnSpc>
              </a:pPr>
              <a:r>
                <a:rPr lang="en-US" sz="1950" i="true">
                  <a:solidFill>
                    <a:srgbClr val="1A1A1A"/>
                  </a:solidFill>
                  <a:latin typeface="TT Drugs Italics"/>
                  <a:ea typeface="TT Drugs Italics"/>
                  <a:cs typeface="TT Drugs Italics"/>
                  <a:sym typeface="TT Drugs Italics"/>
                </a:rPr>
                <a:t>August</a:t>
              </a:r>
            </a:p>
          </p:txBody>
        </p:sp>
      </p:grpSp>
      <p:grpSp>
        <p:nvGrpSpPr>
          <p:cNvPr name="Group 53" id="53"/>
          <p:cNvGrpSpPr/>
          <p:nvPr/>
        </p:nvGrpSpPr>
        <p:grpSpPr>
          <a:xfrm rot="0">
            <a:off x="14744700" y="5143500"/>
            <a:ext cx="2743200" cy="480060"/>
            <a:chOff x="0" y="0"/>
            <a:chExt cx="3657600" cy="640080"/>
          </a:xfrm>
        </p:grpSpPr>
        <p:sp>
          <p:nvSpPr>
            <p:cNvPr name="Freeform 54" id="54"/>
            <p:cNvSpPr/>
            <p:nvPr/>
          </p:nvSpPr>
          <p:spPr>
            <a:xfrm flipH="false" flipV="false" rot="0">
              <a:off x="0" y="0"/>
              <a:ext cx="3657600" cy="640080"/>
            </a:xfrm>
            <a:custGeom>
              <a:avLst/>
              <a:gdLst/>
              <a:ahLst/>
              <a:cxnLst/>
              <a:rect r="r" b="b" t="t" l="l"/>
              <a:pathLst>
                <a:path h="640080" w="3657600">
                  <a:moveTo>
                    <a:pt x="0" y="0"/>
                  </a:moveTo>
                  <a:lnTo>
                    <a:pt x="3657600" y="0"/>
                  </a:lnTo>
                  <a:lnTo>
                    <a:pt x="3657600" y="640080"/>
                  </a:lnTo>
                  <a:lnTo>
                    <a:pt x="0" y="640080"/>
                  </a:lnTo>
                  <a:close/>
                </a:path>
              </a:pathLst>
            </a:custGeom>
            <a:blipFill>
              <a:blip r:embed="rId2">
                <a:alphaModFix amt="0"/>
              </a:blip>
              <a:stretch>
                <a:fillRect l="0" t="-61343" r="0" b="-61343"/>
              </a:stretch>
            </a:blipFill>
          </p:spPr>
        </p:sp>
        <p:sp>
          <p:nvSpPr>
            <p:cNvPr name="TextBox 55" id="55"/>
            <p:cNvSpPr txBox="true"/>
            <p:nvPr/>
          </p:nvSpPr>
          <p:spPr>
            <a:xfrm>
              <a:off x="0" y="-9525"/>
              <a:ext cx="3657600" cy="649605"/>
            </a:xfrm>
            <a:prstGeom prst="rect">
              <a:avLst/>
            </a:prstGeom>
          </p:spPr>
          <p:txBody>
            <a:bodyPr anchor="ctr" rtlCol="false" tIns="0" lIns="0" bIns="0" rIns="0"/>
            <a:lstStyle/>
            <a:p>
              <a:pPr algn="l">
                <a:lnSpc>
                  <a:spcPts val="1709"/>
                </a:lnSpc>
              </a:pPr>
              <a:r>
                <a:rPr lang="en-US" sz="1425">
                  <a:solidFill>
                    <a:srgbClr val="4A4A4A"/>
                  </a:solidFill>
                  <a:latin typeface="TT Drugs"/>
                  <a:ea typeface="TT Drugs"/>
                  <a:cs typeface="TT Drugs"/>
                  <a:sym typeface="TT Drugs"/>
                </a:rPr>
                <a:t>Press dinner  ·  seeding wave two</a:t>
              </a:r>
            </a:p>
          </p:txBody>
        </p:sp>
      </p:grpSp>
      <p:grpSp>
        <p:nvGrpSpPr>
          <p:cNvPr name="Group 56" id="56"/>
          <p:cNvGrpSpPr/>
          <p:nvPr/>
        </p:nvGrpSpPr>
        <p:grpSpPr>
          <a:xfrm rot="0">
            <a:off x="13304520" y="5760720"/>
            <a:ext cx="1371600" cy="480060"/>
            <a:chOff x="0" y="0"/>
            <a:chExt cx="1828800" cy="640080"/>
          </a:xfrm>
        </p:grpSpPr>
        <p:sp>
          <p:nvSpPr>
            <p:cNvPr name="Freeform 57" id="57"/>
            <p:cNvSpPr/>
            <p:nvPr/>
          </p:nvSpPr>
          <p:spPr>
            <a:xfrm flipH="false" flipV="false" rot="0">
              <a:off x="0" y="0"/>
              <a:ext cx="1828800" cy="640080"/>
            </a:xfrm>
            <a:custGeom>
              <a:avLst/>
              <a:gdLst/>
              <a:ahLst/>
              <a:cxnLst/>
              <a:rect r="r" b="b" t="t" l="l"/>
              <a:pathLst>
                <a:path h="640080" w="1828800">
                  <a:moveTo>
                    <a:pt x="0" y="0"/>
                  </a:moveTo>
                  <a:lnTo>
                    <a:pt x="1828800" y="0"/>
                  </a:lnTo>
                  <a:lnTo>
                    <a:pt x="1828800" y="640080"/>
                  </a:lnTo>
                  <a:lnTo>
                    <a:pt x="0" y="640080"/>
                  </a:lnTo>
                  <a:close/>
                </a:path>
              </a:pathLst>
            </a:custGeom>
            <a:blipFill>
              <a:blip r:embed="rId2">
                <a:alphaModFix amt="0"/>
              </a:blip>
              <a:stretch>
                <a:fillRect l="0" t="-5671" r="0" b="-5671"/>
              </a:stretch>
            </a:blipFill>
          </p:spPr>
        </p:sp>
        <p:sp>
          <p:nvSpPr>
            <p:cNvPr name="TextBox 58" id="58"/>
            <p:cNvSpPr txBox="true"/>
            <p:nvPr/>
          </p:nvSpPr>
          <p:spPr>
            <a:xfrm>
              <a:off x="0" y="-9525"/>
              <a:ext cx="1828800" cy="649605"/>
            </a:xfrm>
            <a:prstGeom prst="rect">
              <a:avLst/>
            </a:prstGeom>
          </p:spPr>
          <p:txBody>
            <a:bodyPr anchor="ctr" rtlCol="false" tIns="0" lIns="0" bIns="0" rIns="0"/>
            <a:lstStyle/>
            <a:p>
              <a:pPr algn="l">
                <a:lnSpc>
                  <a:spcPts val="2340"/>
                </a:lnSpc>
              </a:pPr>
              <a:r>
                <a:rPr lang="en-US" sz="1950" i="true">
                  <a:solidFill>
                    <a:srgbClr val="1A1A1A"/>
                  </a:solidFill>
                  <a:latin typeface="TT Drugs Italics"/>
                  <a:ea typeface="TT Drugs Italics"/>
                  <a:cs typeface="TT Drugs Italics"/>
                  <a:sym typeface="TT Drugs Italics"/>
                </a:rPr>
                <a:t>Sept</a:t>
              </a:r>
            </a:p>
          </p:txBody>
        </p:sp>
      </p:grpSp>
      <p:grpSp>
        <p:nvGrpSpPr>
          <p:cNvPr name="Group 59" id="59"/>
          <p:cNvGrpSpPr/>
          <p:nvPr/>
        </p:nvGrpSpPr>
        <p:grpSpPr>
          <a:xfrm rot="0">
            <a:off x="14744700" y="5760720"/>
            <a:ext cx="2743200" cy="480060"/>
            <a:chOff x="0" y="0"/>
            <a:chExt cx="3657600" cy="640080"/>
          </a:xfrm>
        </p:grpSpPr>
        <p:sp>
          <p:nvSpPr>
            <p:cNvPr name="Freeform 60" id="60"/>
            <p:cNvSpPr/>
            <p:nvPr/>
          </p:nvSpPr>
          <p:spPr>
            <a:xfrm flipH="false" flipV="false" rot="0">
              <a:off x="0" y="0"/>
              <a:ext cx="3657600" cy="640080"/>
            </a:xfrm>
            <a:custGeom>
              <a:avLst/>
              <a:gdLst/>
              <a:ahLst/>
              <a:cxnLst/>
              <a:rect r="r" b="b" t="t" l="l"/>
              <a:pathLst>
                <a:path h="640080" w="3657600">
                  <a:moveTo>
                    <a:pt x="0" y="0"/>
                  </a:moveTo>
                  <a:lnTo>
                    <a:pt x="3657600" y="0"/>
                  </a:lnTo>
                  <a:lnTo>
                    <a:pt x="3657600" y="640080"/>
                  </a:lnTo>
                  <a:lnTo>
                    <a:pt x="0" y="640080"/>
                  </a:lnTo>
                  <a:close/>
                </a:path>
              </a:pathLst>
            </a:custGeom>
            <a:blipFill>
              <a:blip r:embed="rId2">
                <a:alphaModFix amt="0"/>
              </a:blip>
              <a:stretch>
                <a:fillRect l="0" t="-61343" r="0" b="-61343"/>
              </a:stretch>
            </a:blipFill>
          </p:spPr>
        </p:sp>
        <p:sp>
          <p:nvSpPr>
            <p:cNvPr name="TextBox 61" id="61"/>
            <p:cNvSpPr txBox="true"/>
            <p:nvPr/>
          </p:nvSpPr>
          <p:spPr>
            <a:xfrm>
              <a:off x="0" y="-9525"/>
              <a:ext cx="3657600" cy="649605"/>
            </a:xfrm>
            <a:prstGeom prst="rect">
              <a:avLst/>
            </a:prstGeom>
          </p:spPr>
          <p:txBody>
            <a:bodyPr anchor="ctr" rtlCol="false" tIns="0" lIns="0" bIns="0" rIns="0"/>
            <a:lstStyle/>
            <a:p>
              <a:pPr algn="l">
                <a:lnSpc>
                  <a:spcPts val="1709"/>
                </a:lnSpc>
              </a:pPr>
              <a:r>
                <a:rPr lang="en-US" sz="1425">
                  <a:solidFill>
                    <a:srgbClr val="4A4A4A"/>
                  </a:solidFill>
                  <a:latin typeface="TT Drugs"/>
                  <a:ea typeface="TT Drugs"/>
                  <a:cs typeface="TT Drugs"/>
                  <a:sym typeface="TT Drugs"/>
                </a:rPr>
                <a:t>The door opens at Enric Granados</a:t>
              </a:r>
            </a:p>
          </p:txBody>
        </p:sp>
      </p:grpSp>
      <p:grpSp>
        <p:nvGrpSpPr>
          <p:cNvPr name="Group 62" id="62"/>
          <p:cNvGrpSpPr/>
          <p:nvPr/>
        </p:nvGrpSpPr>
        <p:grpSpPr>
          <a:xfrm rot="0">
            <a:off x="13304520" y="6377940"/>
            <a:ext cx="1371600" cy="480060"/>
            <a:chOff x="0" y="0"/>
            <a:chExt cx="1828800" cy="640080"/>
          </a:xfrm>
        </p:grpSpPr>
        <p:sp>
          <p:nvSpPr>
            <p:cNvPr name="Freeform 63" id="63"/>
            <p:cNvSpPr/>
            <p:nvPr/>
          </p:nvSpPr>
          <p:spPr>
            <a:xfrm flipH="false" flipV="false" rot="0">
              <a:off x="0" y="0"/>
              <a:ext cx="1828800" cy="640080"/>
            </a:xfrm>
            <a:custGeom>
              <a:avLst/>
              <a:gdLst/>
              <a:ahLst/>
              <a:cxnLst/>
              <a:rect r="r" b="b" t="t" l="l"/>
              <a:pathLst>
                <a:path h="640080" w="1828800">
                  <a:moveTo>
                    <a:pt x="0" y="0"/>
                  </a:moveTo>
                  <a:lnTo>
                    <a:pt x="1828800" y="0"/>
                  </a:lnTo>
                  <a:lnTo>
                    <a:pt x="1828800" y="640080"/>
                  </a:lnTo>
                  <a:lnTo>
                    <a:pt x="0" y="640080"/>
                  </a:lnTo>
                  <a:close/>
                </a:path>
              </a:pathLst>
            </a:custGeom>
            <a:blipFill>
              <a:blip r:embed="rId2">
                <a:alphaModFix amt="0"/>
              </a:blip>
              <a:stretch>
                <a:fillRect l="0" t="-5671" r="0" b="-5671"/>
              </a:stretch>
            </a:blipFill>
          </p:spPr>
        </p:sp>
        <p:sp>
          <p:nvSpPr>
            <p:cNvPr name="TextBox 64" id="64"/>
            <p:cNvSpPr txBox="true"/>
            <p:nvPr/>
          </p:nvSpPr>
          <p:spPr>
            <a:xfrm>
              <a:off x="0" y="-9525"/>
              <a:ext cx="1828800" cy="649605"/>
            </a:xfrm>
            <a:prstGeom prst="rect">
              <a:avLst/>
            </a:prstGeom>
          </p:spPr>
          <p:txBody>
            <a:bodyPr anchor="ctr" rtlCol="false" tIns="0" lIns="0" bIns="0" rIns="0"/>
            <a:lstStyle/>
            <a:p>
              <a:pPr algn="l">
                <a:lnSpc>
                  <a:spcPts val="2340"/>
                </a:lnSpc>
              </a:pPr>
              <a:r>
                <a:rPr lang="en-US" sz="1950" i="true">
                  <a:solidFill>
                    <a:srgbClr val="1A1A1A"/>
                  </a:solidFill>
                  <a:latin typeface="TT Drugs Italics"/>
                  <a:ea typeface="TT Drugs Italics"/>
                  <a:cs typeface="TT Drugs Italics"/>
                  <a:sym typeface="TT Drugs Italics"/>
                </a:rPr>
                <a:t>Nov</a:t>
              </a:r>
            </a:p>
          </p:txBody>
        </p:sp>
      </p:grpSp>
      <p:grpSp>
        <p:nvGrpSpPr>
          <p:cNvPr name="Group 65" id="65"/>
          <p:cNvGrpSpPr/>
          <p:nvPr/>
        </p:nvGrpSpPr>
        <p:grpSpPr>
          <a:xfrm rot="0">
            <a:off x="14744700" y="6377940"/>
            <a:ext cx="2743200" cy="480060"/>
            <a:chOff x="0" y="0"/>
            <a:chExt cx="3657600" cy="640080"/>
          </a:xfrm>
        </p:grpSpPr>
        <p:sp>
          <p:nvSpPr>
            <p:cNvPr name="Freeform 66" id="66"/>
            <p:cNvSpPr/>
            <p:nvPr/>
          </p:nvSpPr>
          <p:spPr>
            <a:xfrm flipH="false" flipV="false" rot="0">
              <a:off x="0" y="0"/>
              <a:ext cx="3657600" cy="640080"/>
            </a:xfrm>
            <a:custGeom>
              <a:avLst/>
              <a:gdLst/>
              <a:ahLst/>
              <a:cxnLst/>
              <a:rect r="r" b="b" t="t" l="l"/>
              <a:pathLst>
                <a:path h="640080" w="3657600">
                  <a:moveTo>
                    <a:pt x="0" y="0"/>
                  </a:moveTo>
                  <a:lnTo>
                    <a:pt x="3657600" y="0"/>
                  </a:lnTo>
                  <a:lnTo>
                    <a:pt x="3657600" y="640080"/>
                  </a:lnTo>
                  <a:lnTo>
                    <a:pt x="0" y="640080"/>
                  </a:lnTo>
                  <a:close/>
                </a:path>
              </a:pathLst>
            </a:custGeom>
            <a:blipFill>
              <a:blip r:embed="rId2">
                <a:alphaModFix amt="0"/>
              </a:blip>
              <a:stretch>
                <a:fillRect l="0" t="-61343" r="0" b="-61343"/>
              </a:stretch>
            </a:blipFill>
          </p:spPr>
        </p:sp>
        <p:sp>
          <p:nvSpPr>
            <p:cNvPr name="TextBox 67" id="67"/>
            <p:cNvSpPr txBox="true"/>
            <p:nvPr/>
          </p:nvSpPr>
          <p:spPr>
            <a:xfrm>
              <a:off x="0" y="-9525"/>
              <a:ext cx="3657600" cy="649605"/>
            </a:xfrm>
            <a:prstGeom prst="rect">
              <a:avLst/>
            </a:prstGeom>
          </p:spPr>
          <p:txBody>
            <a:bodyPr anchor="ctr" rtlCol="false" tIns="0" lIns="0" bIns="0" rIns="0"/>
            <a:lstStyle/>
            <a:p>
              <a:pPr algn="l">
                <a:lnSpc>
                  <a:spcPts val="1709"/>
                </a:lnSpc>
              </a:pPr>
              <a:r>
                <a:rPr lang="en-US" sz="1425">
                  <a:solidFill>
                    <a:srgbClr val="4A4A4A"/>
                  </a:solidFill>
                  <a:latin typeface="TT Drugs"/>
                  <a:ea typeface="TT Drugs"/>
                  <a:cs typeface="TT Drugs"/>
                  <a:sym typeface="TT Drugs"/>
                </a:rPr>
                <a:t>€20k monthly revenue · checkpoint</a:t>
              </a:r>
            </a:p>
          </p:txBody>
        </p:sp>
      </p:grpSp>
      <p:grpSp>
        <p:nvGrpSpPr>
          <p:cNvPr name="Group 68" id="68"/>
          <p:cNvGrpSpPr/>
          <p:nvPr/>
        </p:nvGrpSpPr>
        <p:grpSpPr>
          <a:xfrm rot="0">
            <a:off x="13299757" y="7196138"/>
            <a:ext cx="4124325" cy="9525"/>
            <a:chOff x="0" y="0"/>
            <a:chExt cx="5499100" cy="12700"/>
          </a:xfrm>
        </p:grpSpPr>
        <p:sp>
          <p:nvSpPr>
            <p:cNvPr name="Freeform 69" id="69"/>
            <p:cNvSpPr/>
            <p:nvPr/>
          </p:nvSpPr>
          <p:spPr>
            <a:xfrm flipH="false" flipV="false" rot="0">
              <a:off x="0" y="0"/>
              <a:ext cx="5499100" cy="12700"/>
            </a:xfrm>
            <a:custGeom>
              <a:avLst/>
              <a:gdLst/>
              <a:ahLst/>
              <a:cxnLst/>
              <a:rect r="r" b="b" t="t" l="l"/>
              <a:pathLst>
                <a:path h="12700" w="5499100">
                  <a:moveTo>
                    <a:pt x="0" y="0"/>
                  </a:moveTo>
                  <a:lnTo>
                    <a:pt x="5499100" y="12700"/>
                  </a:lnTo>
                </a:path>
              </a:pathLst>
            </a:custGeom>
            <a:blipFill>
              <a:blip r:embed="rId2">
                <a:alphaModFix amt="0"/>
              </a:blip>
              <a:stretch>
                <a:fillRect l="0" t="-8387021" r="0" b="-8387021"/>
              </a:stretch>
            </a:blipFill>
            <a:ln w="9525" cap="sq">
              <a:solidFill>
                <a:srgbClr val="B5B3AE"/>
              </a:solidFill>
              <a:prstDash val="solid"/>
              <a:miter/>
            </a:ln>
          </p:spPr>
        </p:sp>
      </p:grpSp>
      <p:grpSp>
        <p:nvGrpSpPr>
          <p:cNvPr name="Group 70" id="70"/>
          <p:cNvGrpSpPr/>
          <p:nvPr/>
        </p:nvGrpSpPr>
        <p:grpSpPr>
          <a:xfrm rot="0">
            <a:off x="13304520" y="7406640"/>
            <a:ext cx="4114800" cy="411480"/>
            <a:chOff x="0" y="0"/>
            <a:chExt cx="5486400" cy="548640"/>
          </a:xfrm>
        </p:grpSpPr>
        <p:sp>
          <p:nvSpPr>
            <p:cNvPr name="Freeform 71" id="71"/>
            <p:cNvSpPr/>
            <p:nvPr/>
          </p:nvSpPr>
          <p:spPr>
            <a:xfrm flipH="false" flipV="false" rot="0">
              <a:off x="0" y="0"/>
              <a:ext cx="5486400" cy="548640"/>
            </a:xfrm>
            <a:custGeom>
              <a:avLst/>
              <a:gdLst/>
              <a:ahLst/>
              <a:cxnLst/>
              <a:rect r="r" b="b" t="t" l="l"/>
              <a:pathLst>
                <a:path h="548640" w="5486400">
                  <a:moveTo>
                    <a:pt x="0" y="0"/>
                  </a:moveTo>
                  <a:lnTo>
                    <a:pt x="5486400" y="0"/>
                  </a:lnTo>
                  <a:lnTo>
                    <a:pt x="5486400" y="548640"/>
                  </a:lnTo>
                  <a:lnTo>
                    <a:pt x="0" y="548640"/>
                  </a:lnTo>
                  <a:close/>
                </a:path>
              </a:pathLst>
            </a:custGeom>
            <a:blipFill>
              <a:blip r:embed="rId2">
                <a:alphaModFix amt="0"/>
              </a:blip>
              <a:stretch>
                <a:fillRect l="0" t="-144850" r="0" b="-144850"/>
              </a:stretch>
            </a:blipFill>
          </p:spPr>
        </p:sp>
        <p:sp>
          <p:nvSpPr>
            <p:cNvPr name="TextBox 72" id="72"/>
            <p:cNvSpPr txBox="true"/>
            <p:nvPr/>
          </p:nvSpPr>
          <p:spPr>
            <a:xfrm>
              <a:off x="0" y="0"/>
              <a:ext cx="5486400" cy="548640"/>
            </a:xfrm>
            <a:prstGeom prst="rect">
              <a:avLst/>
            </a:prstGeom>
          </p:spPr>
          <p:txBody>
            <a:bodyPr anchor="ctr" rtlCol="false" tIns="0" lIns="0" bIns="0" rIns="0"/>
            <a:lstStyle/>
            <a:p>
              <a:pPr algn="l">
                <a:lnSpc>
                  <a:spcPts val="1620"/>
                </a:lnSpc>
              </a:pPr>
              <a:r>
                <a:rPr lang="en-US" b="true" sz="1350" spc="450">
                  <a:solidFill>
                    <a:srgbClr val="8E5D40"/>
                  </a:solidFill>
                  <a:latin typeface="TT Drugs Bold"/>
                  <a:ea typeface="TT Drugs Bold"/>
                  <a:cs typeface="TT Drugs Bold"/>
                  <a:sym typeface="TT Drugs Bold"/>
                </a:rPr>
                <a:t>CONTACT</a:t>
              </a:r>
            </a:p>
          </p:txBody>
        </p:sp>
      </p:grpSp>
      <p:grpSp>
        <p:nvGrpSpPr>
          <p:cNvPr name="Group 73" id="73"/>
          <p:cNvGrpSpPr/>
          <p:nvPr/>
        </p:nvGrpSpPr>
        <p:grpSpPr>
          <a:xfrm rot="0">
            <a:off x="13304520" y="7818120"/>
            <a:ext cx="4114800" cy="411480"/>
            <a:chOff x="0" y="0"/>
            <a:chExt cx="5486400" cy="548640"/>
          </a:xfrm>
        </p:grpSpPr>
        <p:sp>
          <p:nvSpPr>
            <p:cNvPr name="Freeform 74" id="74"/>
            <p:cNvSpPr/>
            <p:nvPr/>
          </p:nvSpPr>
          <p:spPr>
            <a:xfrm flipH="false" flipV="false" rot="0">
              <a:off x="0" y="0"/>
              <a:ext cx="5486400" cy="548640"/>
            </a:xfrm>
            <a:custGeom>
              <a:avLst/>
              <a:gdLst/>
              <a:ahLst/>
              <a:cxnLst/>
              <a:rect r="r" b="b" t="t" l="l"/>
              <a:pathLst>
                <a:path h="548640" w="5486400">
                  <a:moveTo>
                    <a:pt x="0" y="0"/>
                  </a:moveTo>
                  <a:lnTo>
                    <a:pt x="5486400" y="0"/>
                  </a:lnTo>
                  <a:lnTo>
                    <a:pt x="5486400" y="548640"/>
                  </a:lnTo>
                  <a:lnTo>
                    <a:pt x="0" y="548640"/>
                  </a:lnTo>
                  <a:close/>
                </a:path>
              </a:pathLst>
            </a:custGeom>
            <a:blipFill>
              <a:blip r:embed="rId2">
                <a:alphaModFix amt="0"/>
              </a:blip>
              <a:stretch>
                <a:fillRect l="0" t="-144850" r="0" b="-144850"/>
              </a:stretch>
            </a:blipFill>
          </p:spPr>
        </p:sp>
        <p:sp>
          <p:nvSpPr>
            <p:cNvPr name="TextBox 75" id="75"/>
            <p:cNvSpPr txBox="true"/>
            <p:nvPr/>
          </p:nvSpPr>
          <p:spPr>
            <a:xfrm>
              <a:off x="0" y="0"/>
              <a:ext cx="5486400" cy="548640"/>
            </a:xfrm>
            <a:prstGeom prst="rect">
              <a:avLst/>
            </a:prstGeom>
          </p:spPr>
          <p:txBody>
            <a:bodyPr anchor="ctr" rtlCol="false" tIns="0" lIns="0" bIns="0" rIns="0"/>
            <a:lstStyle/>
            <a:p>
              <a:pPr algn="l">
                <a:lnSpc>
                  <a:spcPts val="1889"/>
                </a:lnSpc>
              </a:pPr>
              <a:r>
                <a:rPr lang="en-US" sz="1575" b="true">
                  <a:solidFill>
                    <a:srgbClr val="1A1A1A"/>
                  </a:solidFill>
                  <a:latin typeface="TT Drugs Bold"/>
                  <a:ea typeface="TT Drugs Bold"/>
                  <a:cs typeface="TT Drugs Bold"/>
                  <a:sym typeface="TT Drugs Bold"/>
                </a:rPr>
                <a:t>Paudelmar Creative House</a:t>
              </a:r>
            </a:p>
          </p:txBody>
        </p:sp>
      </p:grpSp>
      <p:grpSp>
        <p:nvGrpSpPr>
          <p:cNvPr name="Group 76" id="76"/>
          <p:cNvGrpSpPr/>
          <p:nvPr/>
        </p:nvGrpSpPr>
        <p:grpSpPr>
          <a:xfrm rot="0">
            <a:off x="13304520" y="8161020"/>
            <a:ext cx="4114800" cy="411480"/>
            <a:chOff x="0" y="0"/>
            <a:chExt cx="5486400" cy="548640"/>
          </a:xfrm>
        </p:grpSpPr>
        <p:sp>
          <p:nvSpPr>
            <p:cNvPr name="Freeform 77" id="77"/>
            <p:cNvSpPr/>
            <p:nvPr/>
          </p:nvSpPr>
          <p:spPr>
            <a:xfrm flipH="false" flipV="false" rot="0">
              <a:off x="0" y="0"/>
              <a:ext cx="5486400" cy="548640"/>
            </a:xfrm>
            <a:custGeom>
              <a:avLst/>
              <a:gdLst/>
              <a:ahLst/>
              <a:cxnLst/>
              <a:rect r="r" b="b" t="t" l="l"/>
              <a:pathLst>
                <a:path h="548640" w="5486400">
                  <a:moveTo>
                    <a:pt x="0" y="0"/>
                  </a:moveTo>
                  <a:lnTo>
                    <a:pt x="5486400" y="0"/>
                  </a:lnTo>
                  <a:lnTo>
                    <a:pt x="5486400" y="548640"/>
                  </a:lnTo>
                  <a:lnTo>
                    <a:pt x="0" y="548640"/>
                  </a:lnTo>
                  <a:close/>
                </a:path>
              </a:pathLst>
            </a:custGeom>
            <a:blipFill>
              <a:blip r:embed="rId2">
                <a:alphaModFix amt="0"/>
              </a:blip>
              <a:stretch>
                <a:fillRect l="0" t="-144850" r="0" b="-144850"/>
              </a:stretch>
            </a:blipFill>
          </p:spPr>
        </p:sp>
        <p:sp>
          <p:nvSpPr>
            <p:cNvPr name="TextBox 78" id="78"/>
            <p:cNvSpPr txBox="true"/>
            <p:nvPr/>
          </p:nvSpPr>
          <p:spPr>
            <a:xfrm>
              <a:off x="0" y="-9525"/>
              <a:ext cx="5486400" cy="558165"/>
            </a:xfrm>
            <a:prstGeom prst="rect">
              <a:avLst/>
            </a:prstGeom>
          </p:spPr>
          <p:txBody>
            <a:bodyPr anchor="ctr" rtlCol="false" tIns="0" lIns="0" bIns="0" rIns="0"/>
            <a:lstStyle/>
            <a:p>
              <a:pPr algn="l">
                <a:lnSpc>
                  <a:spcPts val="1709"/>
                </a:lnSpc>
              </a:pPr>
              <a:r>
                <a:rPr lang="en-US" sz="1425">
                  <a:solidFill>
                    <a:srgbClr val="4A4A4A"/>
                  </a:solidFill>
                  <a:latin typeface="TT Drugs"/>
                  <a:ea typeface="TT Drugs"/>
                  <a:cs typeface="TT Drugs"/>
                  <a:sym typeface="TT Drugs"/>
                </a:rPr>
                <a:t>Barcelona  ·  hi@paudelmar.com</a:t>
              </a:r>
            </a:p>
          </p:txBody>
        </p:sp>
      </p:grpSp>
      <p:grpSp>
        <p:nvGrpSpPr>
          <p:cNvPr name="Group 79" id="79"/>
          <p:cNvGrpSpPr/>
          <p:nvPr/>
        </p:nvGrpSpPr>
        <p:grpSpPr>
          <a:xfrm rot="0">
            <a:off x="13304520" y="8503920"/>
            <a:ext cx="4114800" cy="411480"/>
            <a:chOff x="0" y="0"/>
            <a:chExt cx="5486400" cy="548640"/>
          </a:xfrm>
        </p:grpSpPr>
        <p:sp>
          <p:nvSpPr>
            <p:cNvPr name="Freeform 80" id="80"/>
            <p:cNvSpPr/>
            <p:nvPr/>
          </p:nvSpPr>
          <p:spPr>
            <a:xfrm flipH="false" flipV="false" rot="0">
              <a:off x="0" y="0"/>
              <a:ext cx="5486400" cy="548640"/>
            </a:xfrm>
            <a:custGeom>
              <a:avLst/>
              <a:gdLst/>
              <a:ahLst/>
              <a:cxnLst/>
              <a:rect r="r" b="b" t="t" l="l"/>
              <a:pathLst>
                <a:path h="548640" w="5486400">
                  <a:moveTo>
                    <a:pt x="0" y="0"/>
                  </a:moveTo>
                  <a:lnTo>
                    <a:pt x="5486400" y="0"/>
                  </a:lnTo>
                  <a:lnTo>
                    <a:pt x="5486400" y="548640"/>
                  </a:lnTo>
                  <a:lnTo>
                    <a:pt x="0" y="548640"/>
                  </a:lnTo>
                  <a:close/>
                </a:path>
              </a:pathLst>
            </a:custGeom>
            <a:blipFill>
              <a:blip r:embed="rId2">
                <a:alphaModFix amt="0"/>
              </a:blip>
              <a:stretch>
                <a:fillRect l="0" t="-144850" r="0" b="-144850"/>
              </a:stretch>
            </a:blipFill>
          </p:spPr>
        </p:sp>
        <p:sp>
          <p:nvSpPr>
            <p:cNvPr name="TextBox 81" id="81"/>
            <p:cNvSpPr txBox="true"/>
            <p:nvPr/>
          </p:nvSpPr>
          <p:spPr>
            <a:xfrm>
              <a:off x="0" y="-9525"/>
              <a:ext cx="5486400" cy="558165"/>
            </a:xfrm>
            <a:prstGeom prst="rect">
              <a:avLst/>
            </a:prstGeom>
          </p:spPr>
          <p:txBody>
            <a:bodyPr anchor="ctr" rtlCol="false" tIns="0" lIns="0" bIns="0" rIns="0"/>
            <a:lstStyle/>
            <a:p>
              <a:pPr algn="l">
                <a:lnSpc>
                  <a:spcPts val="1709"/>
                </a:lnSpc>
              </a:pPr>
              <a:r>
                <a:rPr lang="en-US" sz="1425" i="true">
                  <a:solidFill>
                    <a:srgbClr val="4A4A4A"/>
                  </a:solidFill>
                  <a:latin typeface="TT Drugs Italics"/>
                  <a:ea typeface="TT Drugs Italics"/>
                  <a:cs typeface="TT Drugs Italics"/>
                  <a:sym typeface="TT Drugs Italics"/>
                </a:rPr>
                <a:t>yaksokcosmetics.com</a:t>
              </a:r>
            </a:p>
          </p:txBody>
        </p:sp>
      </p:grpSp>
      <p:grpSp>
        <p:nvGrpSpPr>
          <p:cNvPr name="Group 82" id="82"/>
          <p:cNvGrpSpPr/>
          <p:nvPr/>
        </p:nvGrpSpPr>
        <p:grpSpPr>
          <a:xfrm rot="0">
            <a:off x="685800" y="9669780"/>
            <a:ext cx="6858000" cy="411480"/>
            <a:chOff x="0" y="0"/>
            <a:chExt cx="9144000" cy="548640"/>
          </a:xfrm>
        </p:grpSpPr>
        <p:sp>
          <p:nvSpPr>
            <p:cNvPr name="Freeform 83" id="83"/>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84" id="84"/>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iii  ·  Closing</a:t>
              </a:r>
            </a:p>
          </p:txBody>
        </p:sp>
      </p:grpSp>
      <p:grpSp>
        <p:nvGrpSpPr>
          <p:cNvPr name="Group 85" id="85"/>
          <p:cNvGrpSpPr/>
          <p:nvPr/>
        </p:nvGrpSpPr>
        <p:grpSpPr>
          <a:xfrm rot="0">
            <a:off x="10743743" y="9669780"/>
            <a:ext cx="6858000" cy="411480"/>
            <a:chOff x="0" y="0"/>
            <a:chExt cx="9144000" cy="548640"/>
          </a:xfrm>
        </p:grpSpPr>
        <p:sp>
          <p:nvSpPr>
            <p:cNvPr name="Freeform 86" id="86"/>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87" id="87"/>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A kept word.</a:t>
              </a:r>
            </a:p>
          </p:txBody>
        </p:sp>
      </p:gr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645920"/>
            <a:ext cx="16915943" cy="2097786"/>
            <a:chOff x="0" y="0"/>
            <a:chExt cx="22554590" cy="2797048"/>
          </a:xfrm>
        </p:grpSpPr>
        <p:sp>
          <p:nvSpPr>
            <p:cNvPr name="Freeform 18" id="18"/>
            <p:cNvSpPr/>
            <p:nvPr/>
          </p:nvSpPr>
          <p:spPr>
            <a:xfrm flipH="false" flipV="false" rot="0">
              <a:off x="0" y="0"/>
              <a:ext cx="22554591" cy="2797048"/>
            </a:xfrm>
            <a:custGeom>
              <a:avLst/>
              <a:gdLst/>
              <a:ahLst/>
              <a:cxnLst/>
              <a:rect r="r" b="b" t="t" l="l"/>
              <a:pathLst>
                <a:path h="2797048" w="22554591">
                  <a:moveTo>
                    <a:pt x="0" y="0"/>
                  </a:moveTo>
                  <a:lnTo>
                    <a:pt x="22554591" y="0"/>
                  </a:lnTo>
                  <a:lnTo>
                    <a:pt x="22554591" y="2797048"/>
                  </a:lnTo>
                  <a:lnTo>
                    <a:pt x="0" y="2797048"/>
                  </a:lnTo>
                  <a:close/>
                </a:path>
              </a:pathLst>
            </a:custGeom>
            <a:blipFill>
              <a:blip r:embed="rId2">
                <a:alphaModFix amt="0"/>
              </a:blip>
              <a:stretch>
                <a:fillRect l="0" t="-114622" r="0" b="-99620"/>
              </a:stretch>
            </a:blipFill>
          </p:spPr>
        </p:sp>
        <p:sp>
          <p:nvSpPr>
            <p:cNvPr name="TextBox 19" id="19"/>
            <p:cNvSpPr txBox="true"/>
            <p:nvPr/>
          </p:nvSpPr>
          <p:spPr>
            <a:xfrm>
              <a:off x="0" y="-9525"/>
              <a:ext cx="22554590" cy="2806573"/>
            </a:xfrm>
            <a:prstGeom prst="rect">
              <a:avLst/>
            </a:prstGeom>
          </p:spPr>
          <p:txBody>
            <a:bodyPr anchor="ctr" rtlCol="false" tIns="0" lIns="0" bIns="0" rIns="0"/>
            <a:lstStyle/>
            <a:p>
              <a:pPr algn="ctr">
                <a:lnSpc>
                  <a:spcPts val="12960"/>
                </a:lnSpc>
              </a:pPr>
              <a:r>
                <a:rPr lang="en-US" sz="10800" spc="-225">
                  <a:solidFill>
                    <a:srgbClr val="1A1A1A"/>
                  </a:solidFill>
                  <a:latin typeface="TT Drugs"/>
                  <a:ea typeface="TT Drugs"/>
                  <a:cs typeface="TT Drugs"/>
                  <a:sym typeface="TT Drugs"/>
                </a:rPr>
                <a:t>Brand Purpose</a:t>
              </a:r>
            </a:p>
          </p:txBody>
        </p:sp>
      </p:grpSp>
      <p:grpSp>
        <p:nvGrpSpPr>
          <p:cNvPr name="Group 20" id="20"/>
          <p:cNvGrpSpPr/>
          <p:nvPr/>
        </p:nvGrpSpPr>
        <p:grpSpPr>
          <a:xfrm rot="0">
            <a:off x="2459355" y="4379595"/>
            <a:ext cx="3036570" cy="773430"/>
            <a:chOff x="0" y="0"/>
            <a:chExt cx="4048760" cy="1031240"/>
          </a:xfrm>
        </p:grpSpPr>
        <p:sp>
          <p:nvSpPr>
            <p:cNvPr name="Freeform 21" id="21"/>
            <p:cNvSpPr/>
            <p:nvPr/>
          </p:nvSpPr>
          <p:spPr>
            <a:xfrm flipH="false" flipV="false" rot="0">
              <a:off x="0" y="0"/>
              <a:ext cx="4048760" cy="1031240"/>
            </a:xfrm>
            <a:custGeom>
              <a:avLst/>
              <a:gdLst/>
              <a:ahLst/>
              <a:cxnLst/>
              <a:rect r="r" b="b" t="t" l="l"/>
              <a:pathLst>
                <a:path h="1031240" w="4048760">
                  <a:moveTo>
                    <a:pt x="0" y="515620"/>
                  </a:moveTo>
                  <a:cubicBezTo>
                    <a:pt x="0" y="230886"/>
                    <a:pt x="230886" y="0"/>
                    <a:pt x="515620" y="0"/>
                  </a:cubicBezTo>
                  <a:lnTo>
                    <a:pt x="3533140" y="0"/>
                  </a:lnTo>
                  <a:cubicBezTo>
                    <a:pt x="3817874" y="0"/>
                    <a:pt x="4048760" y="230886"/>
                    <a:pt x="4048760" y="515620"/>
                  </a:cubicBezTo>
                  <a:cubicBezTo>
                    <a:pt x="4048760" y="800354"/>
                    <a:pt x="3817874" y="1031240"/>
                    <a:pt x="3533140" y="1031240"/>
                  </a:cubicBezTo>
                  <a:lnTo>
                    <a:pt x="515620" y="1031240"/>
                  </a:lnTo>
                  <a:cubicBezTo>
                    <a:pt x="230886" y="1031240"/>
                    <a:pt x="0" y="800354"/>
                    <a:pt x="0" y="515620"/>
                  </a:cubicBezTo>
                  <a:close/>
                </a:path>
              </a:pathLst>
            </a:custGeom>
            <a:solidFill>
              <a:srgbClr val="E8E6E1"/>
            </a:solidFill>
            <a:ln w="19050" cap="sq">
              <a:solidFill>
                <a:srgbClr val="1A1A1A"/>
              </a:solidFill>
              <a:prstDash val="solid"/>
              <a:miter/>
            </a:ln>
          </p:spPr>
        </p:sp>
      </p:grpSp>
      <p:grpSp>
        <p:nvGrpSpPr>
          <p:cNvPr name="Group 22" id="22"/>
          <p:cNvGrpSpPr/>
          <p:nvPr/>
        </p:nvGrpSpPr>
        <p:grpSpPr>
          <a:xfrm rot="0">
            <a:off x="2468880" y="4389120"/>
            <a:ext cx="3017520" cy="754380"/>
            <a:chOff x="0" y="0"/>
            <a:chExt cx="4023360" cy="1005840"/>
          </a:xfrm>
        </p:grpSpPr>
        <p:sp>
          <p:nvSpPr>
            <p:cNvPr name="Freeform 23" id="23"/>
            <p:cNvSpPr/>
            <p:nvPr/>
          </p:nvSpPr>
          <p:spPr>
            <a:xfrm flipH="false" flipV="false" rot="0">
              <a:off x="0" y="0"/>
              <a:ext cx="4023360" cy="1005840"/>
            </a:xfrm>
            <a:custGeom>
              <a:avLst/>
              <a:gdLst/>
              <a:ahLst/>
              <a:cxnLst/>
              <a:rect r="r" b="b" t="t" l="l"/>
              <a:pathLst>
                <a:path h="1005840" w="4023360">
                  <a:moveTo>
                    <a:pt x="0" y="0"/>
                  </a:moveTo>
                  <a:lnTo>
                    <a:pt x="4023360" y="0"/>
                  </a:lnTo>
                  <a:lnTo>
                    <a:pt x="4023360" y="1005840"/>
                  </a:lnTo>
                  <a:lnTo>
                    <a:pt x="0" y="1005840"/>
                  </a:lnTo>
                  <a:close/>
                </a:path>
              </a:pathLst>
            </a:custGeom>
            <a:blipFill>
              <a:blip r:embed="rId2">
                <a:alphaModFix amt="0"/>
              </a:blip>
              <a:stretch>
                <a:fillRect l="0" t="-27940" r="0" b="-27940"/>
              </a:stretch>
            </a:blipFill>
          </p:spPr>
        </p:sp>
        <p:sp>
          <p:nvSpPr>
            <p:cNvPr name="TextBox 24" id="24"/>
            <p:cNvSpPr txBox="true"/>
            <p:nvPr/>
          </p:nvSpPr>
          <p:spPr>
            <a:xfrm>
              <a:off x="0" y="-9525"/>
              <a:ext cx="4023360" cy="1015365"/>
            </a:xfrm>
            <a:prstGeom prst="rect">
              <a:avLst/>
            </a:prstGeom>
          </p:spPr>
          <p:txBody>
            <a:bodyPr anchor="ctr" rtlCol="false" tIns="0" lIns="0" bIns="0" rIns="0"/>
            <a:lstStyle/>
            <a:p>
              <a:pPr algn="ctr">
                <a:lnSpc>
                  <a:spcPts val="2700"/>
                </a:lnSpc>
              </a:pPr>
              <a:r>
                <a:rPr lang="en-US" sz="2250">
                  <a:solidFill>
                    <a:srgbClr val="1A1A1A"/>
                  </a:solidFill>
                  <a:latin typeface="TT Drugs"/>
                  <a:ea typeface="TT Drugs"/>
                  <a:cs typeface="TT Drugs"/>
                  <a:sym typeface="TT Drugs"/>
                </a:rPr>
                <a:t>Mission</a:t>
              </a:r>
            </a:p>
          </p:txBody>
        </p:sp>
      </p:grpSp>
      <p:sp>
        <p:nvSpPr>
          <p:cNvPr name="TextBox 25" id="25"/>
          <p:cNvSpPr txBox="true"/>
          <p:nvPr/>
        </p:nvSpPr>
        <p:spPr>
          <a:xfrm rot="0">
            <a:off x="1463040" y="5514975"/>
            <a:ext cx="6675120" cy="1581912"/>
          </a:xfrm>
          <a:prstGeom prst="rect">
            <a:avLst/>
          </a:prstGeom>
        </p:spPr>
        <p:txBody>
          <a:bodyPr anchor="t" rtlCol="false" tIns="0" lIns="0" bIns="0" rIns="0">
            <a:spAutoFit/>
          </a:bodyPr>
          <a:lstStyle/>
          <a:p>
            <a:pPr algn="just">
              <a:lnSpc>
                <a:spcPts val="3159"/>
              </a:lnSpc>
            </a:pPr>
            <a:r>
              <a:rPr lang="en-US" sz="1950">
                <a:solidFill>
                  <a:srgbClr val="1A1A1A"/>
                </a:solidFill>
                <a:latin typeface="TT Drugs"/>
                <a:ea typeface="TT Drugs"/>
                <a:cs typeface="TT Drugs"/>
                <a:sym typeface="TT Drugs"/>
              </a:rPr>
              <a:t>To be the Barcelona house where the woman who has built her shelf intelligently can finally trust someone to bring her Korean skincare worth adding. Editorial in voice, additive in advice, slow on purpose.</a:t>
            </a:r>
          </a:p>
        </p:txBody>
      </p:sp>
      <p:grpSp>
        <p:nvGrpSpPr>
          <p:cNvPr name="Group 26" id="26"/>
          <p:cNvGrpSpPr/>
          <p:nvPr/>
        </p:nvGrpSpPr>
        <p:grpSpPr>
          <a:xfrm rot="0">
            <a:off x="11374755" y="4379595"/>
            <a:ext cx="3036570" cy="773430"/>
            <a:chOff x="0" y="0"/>
            <a:chExt cx="4048760" cy="1031240"/>
          </a:xfrm>
        </p:grpSpPr>
        <p:sp>
          <p:nvSpPr>
            <p:cNvPr name="Freeform 27" id="27"/>
            <p:cNvSpPr/>
            <p:nvPr/>
          </p:nvSpPr>
          <p:spPr>
            <a:xfrm flipH="false" flipV="false" rot="0">
              <a:off x="0" y="0"/>
              <a:ext cx="4048760" cy="1031240"/>
            </a:xfrm>
            <a:custGeom>
              <a:avLst/>
              <a:gdLst/>
              <a:ahLst/>
              <a:cxnLst/>
              <a:rect r="r" b="b" t="t" l="l"/>
              <a:pathLst>
                <a:path h="1031240" w="4048760">
                  <a:moveTo>
                    <a:pt x="0" y="515620"/>
                  </a:moveTo>
                  <a:cubicBezTo>
                    <a:pt x="0" y="230886"/>
                    <a:pt x="230886" y="0"/>
                    <a:pt x="515620" y="0"/>
                  </a:cubicBezTo>
                  <a:lnTo>
                    <a:pt x="3533140" y="0"/>
                  </a:lnTo>
                  <a:cubicBezTo>
                    <a:pt x="3817874" y="0"/>
                    <a:pt x="4048760" y="230886"/>
                    <a:pt x="4048760" y="515620"/>
                  </a:cubicBezTo>
                  <a:cubicBezTo>
                    <a:pt x="4048760" y="800354"/>
                    <a:pt x="3817874" y="1031240"/>
                    <a:pt x="3533140" y="1031240"/>
                  </a:cubicBezTo>
                  <a:lnTo>
                    <a:pt x="515620" y="1031240"/>
                  </a:lnTo>
                  <a:cubicBezTo>
                    <a:pt x="230886" y="1031240"/>
                    <a:pt x="0" y="800354"/>
                    <a:pt x="0" y="515620"/>
                  </a:cubicBezTo>
                  <a:close/>
                </a:path>
              </a:pathLst>
            </a:custGeom>
            <a:solidFill>
              <a:srgbClr val="E8E6E1"/>
            </a:solidFill>
            <a:ln w="19050" cap="sq">
              <a:solidFill>
                <a:srgbClr val="1A1A1A"/>
              </a:solidFill>
              <a:prstDash val="solid"/>
              <a:miter/>
            </a:ln>
          </p:spPr>
        </p:sp>
      </p:grpSp>
      <p:grpSp>
        <p:nvGrpSpPr>
          <p:cNvPr name="Group 28" id="28"/>
          <p:cNvGrpSpPr/>
          <p:nvPr/>
        </p:nvGrpSpPr>
        <p:grpSpPr>
          <a:xfrm rot="0">
            <a:off x="11384280" y="4389120"/>
            <a:ext cx="3017520" cy="754380"/>
            <a:chOff x="0" y="0"/>
            <a:chExt cx="4023360" cy="1005840"/>
          </a:xfrm>
        </p:grpSpPr>
        <p:sp>
          <p:nvSpPr>
            <p:cNvPr name="Freeform 29" id="29"/>
            <p:cNvSpPr/>
            <p:nvPr/>
          </p:nvSpPr>
          <p:spPr>
            <a:xfrm flipH="false" flipV="false" rot="0">
              <a:off x="0" y="0"/>
              <a:ext cx="4023360" cy="1005840"/>
            </a:xfrm>
            <a:custGeom>
              <a:avLst/>
              <a:gdLst/>
              <a:ahLst/>
              <a:cxnLst/>
              <a:rect r="r" b="b" t="t" l="l"/>
              <a:pathLst>
                <a:path h="1005840" w="4023360">
                  <a:moveTo>
                    <a:pt x="0" y="0"/>
                  </a:moveTo>
                  <a:lnTo>
                    <a:pt x="4023360" y="0"/>
                  </a:lnTo>
                  <a:lnTo>
                    <a:pt x="4023360" y="1005840"/>
                  </a:lnTo>
                  <a:lnTo>
                    <a:pt x="0" y="1005840"/>
                  </a:lnTo>
                  <a:close/>
                </a:path>
              </a:pathLst>
            </a:custGeom>
            <a:blipFill>
              <a:blip r:embed="rId2">
                <a:alphaModFix amt="0"/>
              </a:blip>
              <a:stretch>
                <a:fillRect l="0" t="-27940" r="0" b="-27940"/>
              </a:stretch>
            </a:blipFill>
          </p:spPr>
        </p:sp>
        <p:sp>
          <p:nvSpPr>
            <p:cNvPr name="TextBox 30" id="30"/>
            <p:cNvSpPr txBox="true"/>
            <p:nvPr/>
          </p:nvSpPr>
          <p:spPr>
            <a:xfrm>
              <a:off x="0" y="-9525"/>
              <a:ext cx="4023360" cy="1015365"/>
            </a:xfrm>
            <a:prstGeom prst="rect">
              <a:avLst/>
            </a:prstGeom>
          </p:spPr>
          <p:txBody>
            <a:bodyPr anchor="ctr" rtlCol="false" tIns="0" lIns="0" bIns="0" rIns="0"/>
            <a:lstStyle/>
            <a:p>
              <a:pPr algn="ctr">
                <a:lnSpc>
                  <a:spcPts val="2700"/>
                </a:lnSpc>
              </a:pPr>
              <a:r>
                <a:rPr lang="en-US" sz="2250">
                  <a:solidFill>
                    <a:srgbClr val="1A1A1A"/>
                  </a:solidFill>
                  <a:latin typeface="TT Drugs"/>
                  <a:ea typeface="TT Drugs"/>
                  <a:cs typeface="TT Drugs"/>
                  <a:sym typeface="TT Drugs"/>
                </a:rPr>
                <a:t>Vision</a:t>
              </a:r>
            </a:p>
          </p:txBody>
        </p:sp>
      </p:grpSp>
      <p:sp>
        <p:nvSpPr>
          <p:cNvPr name="TextBox 31" id="31"/>
          <p:cNvSpPr txBox="true"/>
          <p:nvPr/>
        </p:nvSpPr>
        <p:spPr>
          <a:xfrm rot="0">
            <a:off x="10378440" y="5514975"/>
            <a:ext cx="6675120" cy="1981962"/>
          </a:xfrm>
          <a:prstGeom prst="rect">
            <a:avLst/>
          </a:prstGeom>
        </p:spPr>
        <p:txBody>
          <a:bodyPr anchor="t" rtlCol="false" tIns="0" lIns="0" bIns="0" rIns="0">
            <a:spAutoFit/>
          </a:bodyPr>
          <a:lstStyle/>
          <a:p>
            <a:pPr algn="just">
              <a:lnSpc>
                <a:spcPts val="3159"/>
              </a:lnSpc>
            </a:pPr>
            <a:r>
              <a:rPr lang="en-US" sz="1950">
                <a:solidFill>
                  <a:srgbClr val="1A1A1A"/>
                </a:solidFill>
                <a:latin typeface="TT Drugs"/>
                <a:ea typeface="TT Drugs"/>
                <a:cs typeface="TT Drugs"/>
                <a:sym typeface="TT Drugs"/>
              </a:rPr>
              <a:t>To become the European reference for editorial Korean skincare — the house serious shelves come to grow. By 2030, the brand European editors mention first when the conversation turns to Korean skincare in the considered register.</a:t>
            </a:r>
          </a:p>
        </p:txBody>
      </p:sp>
      <p:grpSp>
        <p:nvGrpSpPr>
          <p:cNvPr name="Group 32" id="32"/>
          <p:cNvGrpSpPr/>
          <p:nvPr/>
        </p:nvGrpSpPr>
        <p:grpSpPr>
          <a:xfrm rot="0">
            <a:off x="9139695" y="5481638"/>
            <a:ext cx="9525" cy="2752725"/>
            <a:chOff x="0" y="0"/>
            <a:chExt cx="12700" cy="3670300"/>
          </a:xfrm>
        </p:grpSpPr>
        <p:sp>
          <p:nvSpPr>
            <p:cNvPr name="Freeform 33" id="33"/>
            <p:cNvSpPr/>
            <p:nvPr/>
          </p:nvSpPr>
          <p:spPr>
            <a:xfrm flipH="false" flipV="false" rot="0">
              <a:off x="0" y="0"/>
              <a:ext cx="12700" cy="3670300"/>
            </a:xfrm>
            <a:custGeom>
              <a:avLst/>
              <a:gdLst/>
              <a:ahLst/>
              <a:cxnLst/>
              <a:rect r="r" b="b" t="t" l="l"/>
              <a:pathLst>
                <a:path h="3670300" w="12700">
                  <a:moveTo>
                    <a:pt x="0" y="0"/>
                  </a:moveTo>
                  <a:lnTo>
                    <a:pt x="12700" y="3670300"/>
                  </a:lnTo>
                </a:path>
              </a:pathLst>
            </a:custGeom>
            <a:blipFill>
              <a:blip r:embed="rId2">
                <a:alphaModFix amt="0"/>
              </a:blip>
              <a:stretch>
                <a:fillRect l="-37029732" t="0" r="-37029732" b="0"/>
              </a:stretch>
            </a:blipFill>
            <a:ln w="9525" cap="sq">
              <a:solidFill>
                <a:srgbClr val="B5B3AE"/>
              </a:solidFill>
              <a:prstDash val="solid"/>
              <a:miter/>
            </a:ln>
          </p:spPr>
        </p:sp>
      </p:grpSp>
      <p:grpSp>
        <p:nvGrpSpPr>
          <p:cNvPr name="Group 34" id="34"/>
          <p:cNvGrpSpPr/>
          <p:nvPr/>
        </p:nvGrpSpPr>
        <p:grpSpPr>
          <a:xfrm rot="0">
            <a:off x="685800" y="9669780"/>
            <a:ext cx="6858000" cy="411480"/>
            <a:chOff x="0" y="0"/>
            <a:chExt cx="9144000" cy="548640"/>
          </a:xfrm>
        </p:grpSpPr>
        <p:sp>
          <p:nvSpPr>
            <p:cNvPr name="Freeform 35" id="35"/>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36" id="36"/>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01  ·  Brand Purpose</a:t>
              </a:r>
            </a:p>
          </p:txBody>
        </p:sp>
      </p:grpSp>
      <p:grpSp>
        <p:nvGrpSpPr>
          <p:cNvPr name="Group 37" id="37"/>
          <p:cNvGrpSpPr/>
          <p:nvPr/>
        </p:nvGrpSpPr>
        <p:grpSpPr>
          <a:xfrm rot="0">
            <a:off x="10743743" y="9669780"/>
            <a:ext cx="6858000" cy="411480"/>
            <a:chOff x="0" y="0"/>
            <a:chExt cx="9144000" cy="548640"/>
          </a:xfrm>
        </p:grpSpPr>
        <p:sp>
          <p:nvSpPr>
            <p:cNvPr name="Freeform 38" id="38"/>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39" id="39"/>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Mission &amp; Vision</a:t>
              </a:r>
            </a:p>
          </p:txBody>
        </p:sp>
      </p:gr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71600"/>
            <a:ext cx="16915943" cy="1462088"/>
            <a:chOff x="0" y="0"/>
            <a:chExt cx="22554590" cy="1949450"/>
          </a:xfrm>
        </p:grpSpPr>
        <p:sp>
          <p:nvSpPr>
            <p:cNvPr name="Freeform 18" id="18"/>
            <p:cNvSpPr/>
            <p:nvPr/>
          </p:nvSpPr>
          <p:spPr>
            <a:xfrm flipH="false" flipV="false" rot="0">
              <a:off x="0" y="0"/>
              <a:ext cx="22554591" cy="1949450"/>
            </a:xfrm>
            <a:custGeom>
              <a:avLst/>
              <a:gdLst/>
              <a:ahLst/>
              <a:cxnLst/>
              <a:rect r="r" b="b" t="t" l="l"/>
              <a:pathLst>
                <a:path h="1949450" w="22554591">
                  <a:moveTo>
                    <a:pt x="0" y="0"/>
                  </a:moveTo>
                  <a:lnTo>
                    <a:pt x="22554591" y="0"/>
                  </a:lnTo>
                  <a:lnTo>
                    <a:pt x="22554591" y="1949450"/>
                  </a:lnTo>
                  <a:lnTo>
                    <a:pt x="0" y="1949450"/>
                  </a:lnTo>
                  <a:close/>
                </a:path>
              </a:pathLst>
            </a:custGeom>
            <a:blipFill>
              <a:blip r:embed="rId2">
                <a:alphaModFix amt="0"/>
              </a:blip>
              <a:stretch>
                <a:fillRect l="0" t="-178530" r="0" b="-172341"/>
              </a:stretch>
            </a:blipFill>
          </p:spPr>
        </p:sp>
        <p:sp>
          <p:nvSpPr>
            <p:cNvPr name="TextBox 19" id="19"/>
            <p:cNvSpPr txBox="true"/>
            <p:nvPr/>
          </p:nvSpPr>
          <p:spPr>
            <a:xfrm>
              <a:off x="0" y="-9525"/>
              <a:ext cx="22554590" cy="1958975"/>
            </a:xfrm>
            <a:prstGeom prst="rect">
              <a:avLst/>
            </a:prstGeom>
          </p:spPr>
          <p:txBody>
            <a:bodyPr anchor="ctr" rtlCol="false" tIns="0" lIns="0" bIns="0" rIns="0"/>
            <a:lstStyle/>
            <a:p>
              <a:pPr algn="ctr">
                <a:lnSpc>
                  <a:spcPts val="9000"/>
                </a:lnSpc>
              </a:pPr>
              <a:r>
                <a:rPr lang="en-US" sz="7500" spc="-150">
                  <a:solidFill>
                    <a:srgbClr val="1A1A1A"/>
                  </a:solidFill>
                  <a:latin typeface="TT Drugs"/>
                  <a:ea typeface="TT Drugs"/>
                  <a:cs typeface="TT Drugs"/>
                  <a:sym typeface="TT Drugs"/>
                </a:rPr>
                <a:t>Market Landscape</a:t>
              </a:r>
            </a:p>
          </p:txBody>
        </p:sp>
      </p:grpSp>
      <p:grpSp>
        <p:nvGrpSpPr>
          <p:cNvPr name="Group 20" id="20"/>
          <p:cNvGrpSpPr/>
          <p:nvPr/>
        </p:nvGrpSpPr>
        <p:grpSpPr>
          <a:xfrm rot="0">
            <a:off x="685800" y="2674620"/>
            <a:ext cx="16915943" cy="548640"/>
            <a:chOff x="0" y="0"/>
            <a:chExt cx="22554590" cy="731520"/>
          </a:xfrm>
        </p:grpSpPr>
        <p:sp>
          <p:nvSpPr>
            <p:cNvPr name="Freeform 21" id="21"/>
            <p:cNvSpPr/>
            <p:nvPr/>
          </p:nvSpPr>
          <p:spPr>
            <a:xfrm flipH="false" flipV="false" rot="0">
              <a:off x="0" y="0"/>
              <a:ext cx="22554591" cy="731520"/>
            </a:xfrm>
            <a:custGeom>
              <a:avLst/>
              <a:gdLst/>
              <a:ahLst/>
              <a:cxnLst/>
              <a:rect r="r" b="b" t="t" l="l"/>
              <a:pathLst>
                <a:path h="731520" w="22554591">
                  <a:moveTo>
                    <a:pt x="0" y="0"/>
                  </a:moveTo>
                  <a:lnTo>
                    <a:pt x="22554591" y="0"/>
                  </a:lnTo>
                  <a:lnTo>
                    <a:pt x="22554591" y="731520"/>
                  </a:lnTo>
                  <a:lnTo>
                    <a:pt x="0" y="731520"/>
                  </a:lnTo>
                  <a:close/>
                </a:path>
              </a:pathLst>
            </a:custGeom>
            <a:blipFill>
              <a:blip r:embed="rId2">
                <a:alphaModFix amt="0"/>
              </a:blip>
              <a:stretch>
                <a:fillRect l="0" t="-550772" r="0" b="-550772"/>
              </a:stretch>
            </a:blipFill>
          </p:spPr>
        </p:sp>
        <p:sp>
          <p:nvSpPr>
            <p:cNvPr name="TextBox 22" id="22"/>
            <p:cNvSpPr txBox="true"/>
            <p:nvPr/>
          </p:nvSpPr>
          <p:spPr>
            <a:xfrm>
              <a:off x="0" y="-9525"/>
              <a:ext cx="22554590" cy="741045"/>
            </a:xfrm>
            <a:prstGeom prst="rect">
              <a:avLst/>
            </a:prstGeom>
          </p:spPr>
          <p:txBody>
            <a:bodyPr anchor="ctr" rtlCol="false" tIns="0" lIns="0" bIns="0" rIns="0"/>
            <a:lstStyle/>
            <a:p>
              <a:pPr algn="ctr">
                <a:lnSpc>
                  <a:spcPts val="2700"/>
                </a:lnSpc>
              </a:pPr>
              <a:r>
                <a:rPr lang="en-US" sz="2250" i="true">
                  <a:solidFill>
                    <a:srgbClr val="8E5D40"/>
                  </a:solidFill>
                  <a:latin typeface="TT Drugs Italics"/>
                  <a:ea typeface="TT Drugs Italics"/>
                  <a:cs typeface="TT Drugs Italics"/>
                  <a:sym typeface="TT Drugs Italics"/>
                </a:rPr>
                <a:t>Two windows. One brand to take both.</a:t>
              </a:r>
            </a:p>
          </p:txBody>
        </p:sp>
      </p:grpSp>
      <p:grpSp>
        <p:nvGrpSpPr>
          <p:cNvPr name="Group 23" id="23"/>
          <p:cNvGrpSpPr/>
          <p:nvPr/>
        </p:nvGrpSpPr>
        <p:grpSpPr>
          <a:xfrm rot="0">
            <a:off x="676275" y="3625215"/>
            <a:ext cx="8454390" cy="5574030"/>
            <a:chOff x="0" y="0"/>
            <a:chExt cx="11272520" cy="7432040"/>
          </a:xfrm>
        </p:grpSpPr>
        <p:sp>
          <p:nvSpPr>
            <p:cNvPr name="Freeform 24" id="24"/>
            <p:cNvSpPr/>
            <p:nvPr/>
          </p:nvSpPr>
          <p:spPr>
            <a:xfrm flipH="false" flipV="false" rot="0">
              <a:off x="0" y="0"/>
              <a:ext cx="11272520" cy="7432040"/>
            </a:xfrm>
            <a:custGeom>
              <a:avLst/>
              <a:gdLst/>
              <a:ahLst/>
              <a:cxnLst/>
              <a:rect r="r" b="b" t="t" l="l"/>
              <a:pathLst>
                <a:path h="7432040" w="11272520">
                  <a:moveTo>
                    <a:pt x="0" y="0"/>
                  </a:moveTo>
                  <a:lnTo>
                    <a:pt x="11272520" y="0"/>
                  </a:lnTo>
                  <a:lnTo>
                    <a:pt x="11272520" y="7432040"/>
                  </a:lnTo>
                  <a:lnTo>
                    <a:pt x="0" y="7432040"/>
                  </a:lnTo>
                  <a:close/>
                </a:path>
              </a:pathLst>
            </a:custGeom>
            <a:solidFill>
              <a:srgbClr val="1A1A1A"/>
            </a:solidFill>
            <a:ln w="19050" cap="sq">
              <a:solidFill>
                <a:srgbClr val="1A1A1A"/>
              </a:solidFill>
              <a:prstDash val="solid"/>
              <a:miter/>
            </a:ln>
          </p:spPr>
        </p:sp>
      </p:grpSp>
      <p:grpSp>
        <p:nvGrpSpPr>
          <p:cNvPr name="Group 25" id="25"/>
          <p:cNvGrpSpPr/>
          <p:nvPr/>
        </p:nvGrpSpPr>
        <p:grpSpPr>
          <a:xfrm rot="0">
            <a:off x="1028700" y="3909060"/>
            <a:ext cx="7749540" cy="411480"/>
            <a:chOff x="0" y="0"/>
            <a:chExt cx="10332720" cy="548640"/>
          </a:xfrm>
        </p:grpSpPr>
        <p:sp>
          <p:nvSpPr>
            <p:cNvPr name="Freeform 26" id="26"/>
            <p:cNvSpPr/>
            <p:nvPr/>
          </p:nvSpPr>
          <p:spPr>
            <a:xfrm flipH="false" flipV="false" rot="0">
              <a:off x="0" y="0"/>
              <a:ext cx="10332720" cy="548640"/>
            </a:xfrm>
            <a:custGeom>
              <a:avLst/>
              <a:gdLst/>
              <a:ahLst/>
              <a:cxnLst/>
              <a:rect r="r" b="b" t="t" l="l"/>
              <a:pathLst>
                <a:path h="548640" w="10332720">
                  <a:moveTo>
                    <a:pt x="0" y="0"/>
                  </a:moveTo>
                  <a:lnTo>
                    <a:pt x="10332720" y="0"/>
                  </a:lnTo>
                  <a:lnTo>
                    <a:pt x="10332720" y="548640"/>
                  </a:lnTo>
                  <a:lnTo>
                    <a:pt x="0" y="548640"/>
                  </a:lnTo>
                  <a:close/>
                </a:path>
              </a:pathLst>
            </a:custGeom>
            <a:blipFill>
              <a:blip r:embed="rId2">
                <a:alphaModFix amt="0"/>
              </a:blip>
              <a:stretch>
                <a:fillRect l="0" t="-316968" r="0" b="-316968"/>
              </a:stretch>
            </a:blipFill>
          </p:spPr>
        </p:sp>
        <p:sp>
          <p:nvSpPr>
            <p:cNvPr name="TextBox 27" id="27"/>
            <p:cNvSpPr txBox="true"/>
            <p:nvPr/>
          </p:nvSpPr>
          <p:spPr>
            <a:xfrm>
              <a:off x="0" y="0"/>
              <a:ext cx="10332720" cy="548640"/>
            </a:xfrm>
            <a:prstGeom prst="rect">
              <a:avLst/>
            </a:prstGeom>
          </p:spPr>
          <p:txBody>
            <a:bodyPr anchor="ctr" rtlCol="false" tIns="0" lIns="0" bIns="0" rIns="0"/>
            <a:lstStyle/>
            <a:p>
              <a:pPr algn="l">
                <a:lnSpc>
                  <a:spcPts val="1620"/>
                </a:lnSpc>
              </a:pPr>
              <a:r>
                <a:rPr lang="en-US" b="true" sz="1350" spc="450">
                  <a:solidFill>
                    <a:srgbClr val="B07A5A"/>
                  </a:solidFill>
                  <a:latin typeface="TT Drugs Bold"/>
                  <a:ea typeface="TT Drugs Bold"/>
                  <a:cs typeface="TT Drugs Bold"/>
                  <a:sym typeface="TT Drugs Bold"/>
                </a:rPr>
                <a:t>EUROPE  ·  THE CURATOR POSITION</a:t>
              </a:r>
            </a:p>
          </p:txBody>
        </p:sp>
      </p:grpSp>
      <p:grpSp>
        <p:nvGrpSpPr>
          <p:cNvPr name="Group 28" id="28"/>
          <p:cNvGrpSpPr/>
          <p:nvPr/>
        </p:nvGrpSpPr>
        <p:grpSpPr>
          <a:xfrm rot="0">
            <a:off x="1019175" y="4114800"/>
            <a:ext cx="7749540" cy="1754505"/>
            <a:chOff x="0" y="0"/>
            <a:chExt cx="10332720" cy="2339340"/>
          </a:xfrm>
        </p:grpSpPr>
        <p:sp>
          <p:nvSpPr>
            <p:cNvPr name="Freeform 29" id="29"/>
            <p:cNvSpPr/>
            <p:nvPr/>
          </p:nvSpPr>
          <p:spPr>
            <a:xfrm flipH="false" flipV="false" rot="0">
              <a:off x="0" y="0"/>
              <a:ext cx="10332720" cy="2339340"/>
            </a:xfrm>
            <a:custGeom>
              <a:avLst/>
              <a:gdLst/>
              <a:ahLst/>
              <a:cxnLst/>
              <a:rect r="r" b="b" t="t" l="l"/>
              <a:pathLst>
                <a:path h="2339340" w="10332720">
                  <a:moveTo>
                    <a:pt x="0" y="0"/>
                  </a:moveTo>
                  <a:lnTo>
                    <a:pt x="10332720" y="0"/>
                  </a:lnTo>
                  <a:lnTo>
                    <a:pt x="10332720" y="2339340"/>
                  </a:lnTo>
                  <a:lnTo>
                    <a:pt x="0" y="2339340"/>
                  </a:lnTo>
                  <a:close/>
                </a:path>
              </a:pathLst>
            </a:custGeom>
            <a:blipFill>
              <a:blip r:embed="rId2">
                <a:alphaModFix amt="0"/>
              </a:blip>
              <a:stretch>
                <a:fillRect l="0" t="-52839" r="0" b="-19288"/>
              </a:stretch>
            </a:blipFill>
          </p:spPr>
        </p:sp>
        <p:sp>
          <p:nvSpPr>
            <p:cNvPr name="TextBox 30" id="30"/>
            <p:cNvSpPr txBox="true"/>
            <p:nvPr/>
          </p:nvSpPr>
          <p:spPr>
            <a:xfrm>
              <a:off x="0" y="-9525"/>
              <a:ext cx="10332720" cy="2348865"/>
            </a:xfrm>
            <a:prstGeom prst="rect">
              <a:avLst/>
            </a:prstGeom>
          </p:spPr>
          <p:txBody>
            <a:bodyPr anchor="ctr" rtlCol="false" tIns="0" lIns="0" bIns="0" rIns="0"/>
            <a:lstStyle/>
            <a:p>
              <a:pPr algn="l">
                <a:lnSpc>
                  <a:spcPts val="10800"/>
                </a:lnSpc>
              </a:pPr>
              <a:r>
                <a:rPr lang="en-US" sz="9000" spc="-300">
                  <a:solidFill>
                    <a:srgbClr val="FFFFFF"/>
                  </a:solidFill>
                  <a:latin typeface="TT Drugs"/>
                  <a:ea typeface="TT Drugs"/>
                  <a:cs typeface="TT Drugs"/>
                  <a:sym typeface="TT Drugs"/>
                </a:rPr>
                <a:t>$2.7B</a:t>
              </a:r>
            </a:p>
          </p:txBody>
        </p:sp>
      </p:grpSp>
      <p:sp>
        <p:nvSpPr>
          <p:cNvPr name="TextBox 31" id="31"/>
          <p:cNvSpPr txBox="true"/>
          <p:nvPr/>
        </p:nvSpPr>
        <p:spPr>
          <a:xfrm rot="0">
            <a:off x="1120140" y="5593080"/>
            <a:ext cx="7566660" cy="749046"/>
          </a:xfrm>
          <a:prstGeom prst="rect">
            <a:avLst/>
          </a:prstGeom>
        </p:spPr>
        <p:txBody>
          <a:bodyPr anchor="t" rtlCol="false" tIns="0" lIns="0" bIns="0" rIns="0">
            <a:spAutoFit/>
          </a:bodyPr>
          <a:lstStyle/>
          <a:p>
            <a:pPr algn="l">
              <a:lnSpc>
                <a:spcPts val="3042"/>
              </a:lnSpc>
            </a:pPr>
            <a:r>
              <a:rPr lang="en-US" sz="1950" i="true">
                <a:solidFill>
                  <a:srgbClr val="B07A5A"/>
                </a:solidFill>
                <a:latin typeface="TT Drugs Italics"/>
                <a:ea typeface="TT Drugs Italics"/>
                <a:cs typeface="TT Drugs Italics"/>
                <a:sym typeface="TT Drugs Italics"/>
              </a:rPr>
              <a:t>European K-beauty market, 2025. Growing 9.6% CAGR through 2032.</a:t>
            </a:r>
          </a:p>
        </p:txBody>
      </p:sp>
      <p:grpSp>
        <p:nvGrpSpPr>
          <p:cNvPr name="Group 32" id="32"/>
          <p:cNvGrpSpPr/>
          <p:nvPr/>
        </p:nvGrpSpPr>
        <p:grpSpPr>
          <a:xfrm rot="0">
            <a:off x="1019175" y="6642735"/>
            <a:ext cx="842010" cy="19050"/>
            <a:chOff x="0" y="0"/>
            <a:chExt cx="1122680" cy="25400"/>
          </a:xfrm>
        </p:grpSpPr>
        <p:sp>
          <p:nvSpPr>
            <p:cNvPr name="Freeform 33" id="33"/>
            <p:cNvSpPr/>
            <p:nvPr/>
          </p:nvSpPr>
          <p:spPr>
            <a:xfrm flipH="false" flipV="false" rot="0">
              <a:off x="0" y="0"/>
              <a:ext cx="1122680" cy="25400"/>
            </a:xfrm>
            <a:custGeom>
              <a:avLst/>
              <a:gdLst/>
              <a:ahLst/>
              <a:cxnLst/>
              <a:rect r="r" b="b" t="t" l="l"/>
              <a:pathLst>
                <a:path h="25400" w="1122680">
                  <a:moveTo>
                    <a:pt x="0" y="0"/>
                  </a:moveTo>
                  <a:lnTo>
                    <a:pt x="1122680" y="25400"/>
                  </a:lnTo>
                </a:path>
              </a:pathLst>
            </a:custGeom>
            <a:blipFill>
              <a:blip r:embed="rId2">
                <a:alphaModFix amt="0"/>
              </a:blip>
              <a:stretch>
                <a:fillRect l="0" t="-811238" r="0" b="-811238"/>
              </a:stretch>
            </a:blipFill>
            <a:ln w="19050" cap="sq">
              <a:solidFill>
                <a:srgbClr val="B07A5A"/>
              </a:solidFill>
              <a:prstDash val="solid"/>
              <a:miter/>
            </a:ln>
          </p:spPr>
        </p:sp>
      </p:grpSp>
      <p:sp>
        <p:nvSpPr>
          <p:cNvPr name="TextBox 34" id="34"/>
          <p:cNvSpPr txBox="true"/>
          <p:nvPr/>
        </p:nvSpPr>
        <p:spPr>
          <a:xfrm rot="0">
            <a:off x="1120140" y="6817995"/>
            <a:ext cx="7566660" cy="1058418"/>
          </a:xfrm>
          <a:prstGeom prst="rect">
            <a:avLst/>
          </a:prstGeom>
        </p:spPr>
        <p:txBody>
          <a:bodyPr anchor="t" rtlCol="false" tIns="0" lIns="0" bIns="0" rIns="0">
            <a:spAutoFit/>
          </a:bodyPr>
          <a:lstStyle/>
          <a:p>
            <a:pPr algn="l">
              <a:lnSpc>
                <a:spcPts val="2871"/>
              </a:lnSpc>
            </a:pPr>
            <a:r>
              <a:rPr lang="en-US" sz="1650">
                <a:solidFill>
                  <a:srgbClr val="DDDBD6"/>
                </a:solidFill>
                <a:latin typeface="TT Drugs"/>
                <a:ea typeface="TT Drugs"/>
                <a:cs typeface="TT Drugs"/>
                <a:sym typeface="TT Drugs"/>
              </a:rPr>
              <a:t>The category is fragmented. Olive Young is not in Europe. Sephora discounts. The premium curator position — the editorial house that earns its shelf — is sitting open.</a:t>
            </a:r>
          </a:p>
        </p:txBody>
      </p:sp>
      <p:grpSp>
        <p:nvGrpSpPr>
          <p:cNvPr name="Group 35" id="35"/>
          <p:cNvGrpSpPr/>
          <p:nvPr/>
        </p:nvGrpSpPr>
        <p:grpSpPr>
          <a:xfrm rot="0">
            <a:off x="1028700" y="8435340"/>
            <a:ext cx="7749540" cy="609981"/>
            <a:chOff x="0" y="0"/>
            <a:chExt cx="10332720" cy="813308"/>
          </a:xfrm>
        </p:grpSpPr>
        <p:sp>
          <p:nvSpPr>
            <p:cNvPr name="Freeform 36" id="36"/>
            <p:cNvSpPr/>
            <p:nvPr/>
          </p:nvSpPr>
          <p:spPr>
            <a:xfrm flipH="false" flipV="false" rot="0">
              <a:off x="0" y="0"/>
              <a:ext cx="10332720" cy="813308"/>
            </a:xfrm>
            <a:custGeom>
              <a:avLst/>
              <a:gdLst/>
              <a:ahLst/>
              <a:cxnLst/>
              <a:rect r="r" b="b" t="t" l="l"/>
              <a:pathLst>
                <a:path h="813308" w="10332720">
                  <a:moveTo>
                    <a:pt x="0" y="0"/>
                  </a:moveTo>
                  <a:lnTo>
                    <a:pt x="10332720" y="0"/>
                  </a:lnTo>
                  <a:lnTo>
                    <a:pt x="10332720" y="813308"/>
                  </a:lnTo>
                  <a:lnTo>
                    <a:pt x="0" y="813308"/>
                  </a:lnTo>
                  <a:close/>
                </a:path>
              </a:pathLst>
            </a:custGeom>
            <a:blipFill>
              <a:blip r:embed="rId2">
                <a:alphaModFix amt="0"/>
              </a:blip>
              <a:stretch>
                <a:fillRect l="0" t="-202576" r="0" b="-192520"/>
              </a:stretch>
            </a:blipFill>
          </p:spPr>
        </p:sp>
        <p:sp>
          <p:nvSpPr>
            <p:cNvPr name="TextBox 37" id="37"/>
            <p:cNvSpPr txBox="true"/>
            <p:nvPr/>
          </p:nvSpPr>
          <p:spPr>
            <a:xfrm>
              <a:off x="0" y="0"/>
              <a:ext cx="10332720" cy="813308"/>
            </a:xfrm>
            <a:prstGeom prst="rect">
              <a:avLst/>
            </a:prstGeom>
          </p:spPr>
          <p:txBody>
            <a:bodyPr anchor="ctr" rtlCol="false" tIns="0" lIns="0" bIns="0" rIns="0"/>
            <a:lstStyle/>
            <a:p>
              <a:pPr algn="l">
                <a:lnSpc>
                  <a:spcPts val="2160"/>
                </a:lnSpc>
              </a:pPr>
              <a:r>
                <a:rPr lang="en-US" sz="1800" i="true">
                  <a:solidFill>
                    <a:srgbClr val="FFFFFF"/>
                  </a:solidFill>
                  <a:latin typeface="TT Drugs Italics"/>
                  <a:ea typeface="TT Drugs Italics"/>
                  <a:cs typeface="TT Drugs Italics"/>
                  <a:sym typeface="TT Drugs Italics"/>
                </a:rPr>
                <a:t>If Yaksok takes 2% of European premium K-beauty by 2030 → ~€40M annual revenue.</a:t>
              </a:r>
            </a:p>
          </p:txBody>
        </p:sp>
      </p:grpSp>
      <p:grpSp>
        <p:nvGrpSpPr>
          <p:cNvPr name="Group 38" id="38"/>
          <p:cNvGrpSpPr/>
          <p:nvPr/>
        </p:nvGrpSpPr>
        <p:grpSpPr>
          <a:xfrm rot="0">
            <a:off x="9390698" y="3629978"/>
            <a:ext cx="8211693" cy="5564505"/>
            <a:chOff x="0" y="0"/>
            <a:chExt cx="10948924" cy="7419340"/>
          </a:xfrm>
        </p:grpSpPr>
        <p:sp>
          <p:nvSpPr>
            <p:cNvPr name="Freeform 39" id="39"/>
            <p:cNvSpPr/>
            <p:nvPr/>
          </p:nvSpPr>
          <p:spPr>
            <a:xfrm flipH="false" flipV="false" rot="0">
              <a:off x="0" y="0"/>
              <a:ext cx="10948924" cy="7419340"/>
            </a:xfrm>
            <a:custGeom>
              <a:avLst/>
              <a:gdLst/>
              <a:ahLst/>
              <a:cxnLst/>
              <a:rect r="r" b="b" t="t" l="l"/>
              <a:pathLst>
                <a:path h="7419340" w="10948924">
                  <a:moveTo>
                    <a:pt x="0" y="0"/>
                  </a:moveTo>
                  <a:lnTo>
                    <a:pt x="10948924" y="0"/>
                  </a:lnTo>
                  <a:lnTo>
                    <a:pt x="10948924" y="7419340"/>
                  </a:lnTo>
                  <a:lnTo>
                    <a:pt x="0" y="7419340"/>
                  </a:lnTo>
                  <a:close/>
                </a:path>
              </a:pathLst>
            </a:custGeom>
            <a:solidFill>
              <a:srgbClr val="EFEDE7"/>
            </a:solidFill>
            <a:ln w="9525" cap="sq">
              <a:solidFill>
                <a:srgbClr val="1A1A1A"/>
              </a:solidFill>
              <a:prstDash val="solid"/>
              <a:miter/>
            </a:ln>
          </p:spPr>
        </p:sp>
      </p:grpSp>
      <p:grpSp>
        <p:nvGrpSpPr>
          <p:cNvPr name="Group 40" id="40"/>
          <p:cNvGrpSpPr/>
          <p:nvPr/>
        </p:nvGrpSpPr>
        <p:grpSpPr>
          <a:xfrm rot="0">
            <a:off x="9738360" y="3909060"/>
            <a:ext cx="7516368" cy="411480"/>
            <a:chOff x="0" y="0"/>
            <a:chExt cx="10021824" cy="548640"/>
          </a:xfrm>
        </p:grpSpPr>
        <p:sp>
          <p:nvSpPr>
            <p:cNvPr name="Freeform 41" id="41"/>
            <p:cNvSpPr/>
            <p:nvPr/>
          </p:nvSpPr>
          <p:spPr>
            <a:xfrm flipH="false" flipV="false" rot="0">
              <a:off x="0" y="0"/>
              <a:ext cx="10021824" cy="548640"/>
            </a:xfrm>
            <a:custGeom>
              <a:avLst/>
              <a:gdLst/>
              <a:ahLst/>
              <a:cxnLst/>
              <a:rect r="r" b="b" t="t" l="l"/>
              <a:pathLst>
                <a:path h="548640" w="10021824">
                  <a:moveTo>
                    <a:pt x="0" y="0"/>
                  </a:moveTo>
                  <a:lnTo>
                    <a:pt x="10021824" y="0"/>
                  </a:lnTo>
                  <a:lnTo>
                    <a:pt x="10021824" y="548640"/>
                  </a:lnTo>
                  <a:lnTo>
                    <a:pt x="0" y="548640"/>
                  </a:lnTo>
                  <a:close/>
                </a:path>
              </a:pathLst>
            </a:custGeom>
            <a:blipFill>
              <a:blip r:embed="rId2">
                <a:alphaModFix amt="0"/>
              </a:blip>
              <a:stretch>
                <a:fillRect l="0" t="-305926" r="0" b="-305926"/>
              </a:stretch>
            </a:blipFill>
          </p:spPr>
        </p:sp>
        <p:sp>
          <p:nvSpPr>
            <p:cNvPr name="TextBox 42" id="42"/>
            <p:cNvSpPr txBox="true"/>
            <p:nvPr/>
          </p:nvSpPr>
          <p:spPr>
            <a:xfrm>
              <a:off x="0" y="0"/>
              <a:ext cx="10021824" cy="548640"/>
            </a:xfrm>
            <a:prstGeom prst="rect">
              <a:avLst/>
            </a:prstGeom>
          </p:spPr>
          <p:txBody>
            <a:bodyPr anchor="ctr" rtlCol="false" tIns="0" lIns="0" bIns="0" rIns="0"/>
            <a:lstStyle/>
            <a:p>
              <a:pPr algn="l">
                <a:lnSpc>
                  <a:spcPts val="1620"/>
                </a:lnSpc>
              </a:pPr>
              <a:r>
                <a:rPr lang="en-US" b="true" sz="1350" spc="450">
                  <a:solidFill>
                    <a:srgbClr val="8E5D40"/>
                  </a:solidFill>
                  <a:latin typeface="TT Drugs Bold"/>
                  <a:ea typeface="TT Drugs Bold"/>
                  <a:cs typeface="TT Drugs Bold"/>
                  <a:sym typeface="TT Drugs Bold"/>
                </a:rPr>
                <a:t>US  ·  THE WINDOW BEFORE OLIVE YOUNG</a:t>
              </a:r>
            </a:p>
          </p:txBody>
        </p:sp>
      </p:grpSp>
      <p:grpSp>
        <p:nvGrpSpPr>
          <p:cNvPr name="Group 43" id="43"/>
          <p:cNvGrpSpPr/>
          <p:nvPr/>
        </p:nvGrpSpPr>
        <p:grpSpPr>
          <a:xfrm rot="0">
            <a:off x="9738360" y="4389120"/>
            <a:ext cx="7516368" cy="1754505"/>
            <a:chOff x="0" y="0"/>
            <a:chExt cx="10021824" cy="2339340"/>
          </a:xfrm>
        </p:grpSpPr>
        <p:sp>
          <p:nvSpPr>
            <p:cNvPr name="Freeform 44" id="44"/>
            <p:cNvSpPr/>
            <p:nvPr/>
          </p:nvSpPr>
          <p:spPr>
            <a:xfrm flipH="false" flipV="false" rot="0">
              <a:off x="0" y="0"/>
              <a:ext cx="10021824" cy="2339340"/>
            </a:xfrm>
            <a:custGeom>
              <a:avLst/>
              <a:gdLst/>
              <a:ahLst/>
              <a:cxnLst/>
              <a:rect r="r" b="b" t="t" l="l"/>
              <a:pathLst>
                <a:path h="2339340" w="10021824">
                  <a:moveTo>
                    <a:pt x="0" y="0"/>
                  </a:moveTo>
                  <a:lnTo>
                    <a:pt x="10021824" y="0"/>
                  </a:lnTo>
                  <a:lnTo>
                    <a:pt x="10021824" y="2339340"/>
                  </a:lnTo>
                  <a:lnTo>
                    <a:pt x="0" y="2339340"/>
                  </a:lnTo>
                  <a:close/>
                </a:path>
              </a:pathLst>
            </a:custGeom>
            <a:blipFill>
              <a:blip r:embed="rId2">
                <a:alphaModFix amt="0"/>
              </a:blip>
              <a:stretch>
                <a:fillRect l="0" t="-50249" r="0" b="-16699"/>
              </a:stretch>
            </a:blipFill>
          </p:spPr>
        </p:sp>
        <p:sp>
          <p:nvSpPr>
            <p:cNvPr name="TextBox 45" id="45"/>
            <p:cNvSpPr txBox="true"/>
            <p:nvPr/>
          </p:nvSpPr>
          <p:spPr>
            <a:xfrm>
              <a:off x="0" y="-9525"/>
              <a:ext cx="10021824" cy="2348865"/>
            </a:xfrm>
            <a:prstGeom prst="rect">
              <a:avLst/>
            </a:prstGeom>
          </p:spPr>
          <p:txBody>
            <a:bodyPr anchor="ctr" rtlCol="false" tIns="0" lIns="0" bIns="0" rIns="0"/>
            <a:lstStyle/>
            <a:p>
              <a:pPr algn="l">
                <a:lnSpc>
                  <a:spcPts val="10800"/>
                </a:lnSpc>
              </a:pPr>
              <a:r>
                <a:rPr lang="en-US" sz="9000" spc="-300">
                  <a:solidFill>
                    <a:srgbClr val="1A1A1A"/>
                  </a:solidFill>
                  <a:latin typeface="TT Drugs"/>
                  <a:ea typeface="TT Drugs"/>
                  <a:cs typeface="TT Drugs"/>
                  <a:sym typeface="TT Drugs"/>
                </a:rPr>
                <a:t>18–24</a:t>
              </a:r>
            </a:p>
          </p:txBody>
        </p:sp>
      </p:grpSp>
      <p:sp>
        <p:nvSpPr>
          <p:cNvPr name="TextBox 46" id="46"/>
          <p:cNvSpPr txBox="true"/>
          <p:nvPr/>
        </p:nvSpPr>
        <p:spPr>
          <a:xfrm rot="0">
            <a:off x="9829800" y="5593080"/>
            <a:ext cx="7333488" cy="749046"/>
          </a:xfrm>
          <a:prstGeom prst="rect">
            <a:avLst/>
          </a:prstGeom>
        </p:spPr>
        <p:txBody>
          <a:bodyPr anchor="t" rtlCol="false" tIns="0" lIns="0" bIns="0" rIns="0">
            <a:spAutoFit/>
          </a:bodyPr>
          <a:lstStyle/>
          <a:p>
            <a:pPr algn="l">
              <a:lnSpc>
                <a:spcPts val="3042"/>
              </a:lnSpc>
            </a:pPr>
            <a:r>
              <a:rPr lang="en-US" sz="1950" i="true">
                <a:solidFill>
                  <a:srgbClr val="8E5D40"/>
                </a:solidFill>
                <a:latin typeface="TT Drugs Italics"/>
                <a:ea typeface="TT Drugs Italics"/>
                <a:cs typeface="TT Drugs Italics"/>
                <a:sym typeface="TT Drugs Italics"/>
              </a:rPr>
              <a:t>months. The window before Olive Young establishes its US flagship strategy at scale.</a:t>
            </a:r>
          </a:p>
        </p:txBody>
      </p:sp>
      <p:grpSp>
        <p:nvGrpSpPr>
          <p:cNvPr name="Group 47" id="47"/>
          <p:cNvGrpSpPr/>
          <p:nvPr/>
        </p:nvGrpSpPr>
        <p:grpSpPr>
          <a:xfrm rot="0">
            <a:off x="9728835" y="6642735"/>
            <a:ext cx="842010" cy="19050"/>
            <a:chOff x="0" y="0"/>
            <a:chExt cx="1122680" cy="25400"/>
          </a:xfrm>
        </p:grpSpPr>
        <p:sp>
          <p:nvSpPr>
            <p:cNvPr name="Freeform 48" id="48"/>
            <p:cNvSpPr/>
            <p:nvPr/>
          </p:nvSpPr>
          <p:spPr>
            <a:xfrm flipH="false" flipV="false" rot="0">
              <a:off x="0" y="0"/>
              <a:ext cx="1122680" cy="25400"/>
            </a:xfrm>
            <a:custGeom>
              <a:avLst/>
              <a:gdLst/>
              <a:ahLst/>
              <a:cxnLst/>
              <a:rect r="r" b="b" t="t" l="l"/>
              <a:pathLst>
                <a:path h="25400" w="1122680">
                  <a:moveTo>
                    <a:pt x="0" y="0"/>
                  </a:moveTo>
                  <a:lnTo>
                    <a:pt x="1122680" y="25400"/>
                  </a:lnTo>
                </a:path>
              </a:pathLst>
            </a:custGeom>
            <a:blipFill>
              <a:blip r:embed="rId2">
                <a:alphaModFix amt="0"/>
              </a:blip>
              <a:stretch>
                <a:fillRect l="0" t="-811238" r="0" b="-811238"/>
              </a:stretch>
            </a:blipFill>
            <a:ln w="19050" cap="sq">
              <a:solidFill>
                <a:srgbClr val="8E5D40"/>
              </a:solidFill>
              <a:prstDash val="solid"/>
              <a:miter/>
            </a:ln>
          </p:spPr>
        </p:sp>
      </p:grpSp>
      <p:sp>
        <p:nvSpPr>
          <p:cNvPr name="TextBox 49" id="49"/>
          <p:cNvSpPr txBox="true"/>
          <p:nvPr/>
        </p:nvSpPr>
        <p:spPr>
          <a:xfrm rot="0">
            <a:off x="9829800" y="6817995"/>
            <a:ext cx="7333488" cy="1058418"/>
          </a:xfrm>
          <a:prstGeom prst="rect">
            <a:avLst/>
          </a:prstGeom>
        </p:spPr>
        <p:txBody>
          <a:bodyPr anchor="t" rtlCol="false" tIns="0" lIns="0" bIns="0" rIns="0">
            <a:spAutoFit/>
          </a:bodyPr>
          <a:lstStyle/>
          <a:p>
            <a:pPr algn="l">
              <a:lnSpc>
                <a:spcPts val="2871"/>
              </a:lnSpc>
            </a:pPr>
            <a:r>
              <a:rPr lang="en-US" sz="1650">
                <a:solidFill>
                  <a:srgbClr val="4A4A4A"/>
                </a:solidFill>
                <a:latin typeface="TT Drugs"/>
                <a:ea typeface="TT Drugs"/>
                <a:cs typeface="TT Drugs"/>
                <a:sym typeface="TT Drugs"/>
              </a:rPr>
              <a:t>Olive Young's UK expansion is the inflection point an inflection point.The premium-curator position is open right now, and a European house that arrives in the US already authored gets to define the lane.</a:t>
            </a:r>
          </a:p>
        </p:txBody>
      </p:sp>
      <p:grpSp>
        <p:nvGrpSpPr>
          <p:cNvPr name="Group 50" id="50"/>
          <p:cNvGrpSpPr/>
          <p:nvPr/>
        </p:nvGrpSpPr>
        <p:grpSpPr>
          <a:xfrm rot="0">
            <a:off x="685800" y="9395460"/>
            <a:ext cx="16915943" cy="411480"/>
            <a:chOff x="0" y="0"/>
            <a:chExt cx="22554590" cy="548640"/>
          </a:xfrm>
        </p:grpSpPr>
        <p:sp>
          <p:nvSpPr>
            <p:cNvPr name="Freeform 51" id="51"/>
            <p:cNvSpPr/>
            <p:nvPr/>
          </p:nvSpPr>
          <p:spPr>
            <a:xfrm flipH="false" flipV="false" rot="0">
              <a:off x="0" y="0"/>
              <a:ext cx="22554591" cy="548640"/>
            </a:xfrm>
            <a:custGeom>
              <a:avLst/>
              <a:gdLst/>
              <a:ahLst/>
              <a:cxnLst/>
              <a:rect r="r" b="b" t="t" l="l"/>
              <a:pathLst>
                <a:path h="548640" w="22554591">
                  <a:moveTo>
                    <a:pt x="0" y="0"/>
                  </a:moveTo>
                  <a:lnTo>
                    <a:pt x="22554591" y="0"/>
                  </a:lnTo>
                  <a:lnTo>
                    <a:pt x="22554591" y="548640"/>
                  </a:lnTo>
                  <a:lnTo>
                    <a:pt x="0" y="548640"/>
                  </a:lnTo>
                  <a:close/>
                </a:path>
              </a:pathLst>
            </a:custGeom>
            <a:blipFill>
              <a:blip r:embed="rId2">
                <a:alphaModFix amt="0"/>
              </a:blip>
              <a:stretch>
                <a:fillRect l="0" t="-751029" r="0" b="-751029"/>
              </a:stretch>
            </a:blipFill>
          </p:spPr>
        </p:sp>
        <p:sp>
          <p:nvSpPr>
            <p:cNvPr name="TextBox 52" id="52"/>
            <p:cNvSpPr txBox="true"/>
            <p:nvPr/>
          </p:nvSpPr>
          <p:spPr>
            <a:xfrm>
              <a:off x="0" y="0"/>
              <a:ext cx="22554590" cy="548640"/>
            </a:xfrm>
            <a:prstGeom prst="rect">
              <a:avLst/>
            </a:prstGeom>
          </p:spPr>
          <p:txBody>
            <a:bodyPr anchor="ctr" rtlCol="false" tIns="0" lIns="0" bIns="0" rIns="0"/>
            <a:lstStyle/>
            <a:p>
              <a:pPr algn="ctr">
                <a:lnSpc>
                  <a:spcPts val="2160"/>
                </a:lnSpc>
              </a:pPr>
              <a:r>
                <a:rPr lang="en-US" sz="1800" i="true">
                  <a:solidFill>
                    <a:srgbClr val="8E5D40"/>
                  </a:solidFill>
                  <a:latin typeface="TT Drugs Italics"/>
                  <a:ea typeface="TT Drugs Italics"/>
                  <a:cs typeface="TT Drugs Italics"/>
                  <a:sym typeface="TT Drugs Italics"/>
                </a:rPr>
                <a:t>The brand that steps in now with a clear point of view becomes the reference point for the decade ahead.</a:t>
              </a:r>
            </a:p>
          </p:txBody>
        </p:sp>
      </p:grpSp>
      <p:grpSp>
        <p:nvGrpSpPr>
          <p:cNvPr name="Group 53" id="53"/>
          <p:cNvGrpSpPr/>
          <p:nvPr/>
        </p:nvGrpSpPr>
        <p:grpSpPr>
          <a:xfrm rot="0">
            <a:off x="685800" y="9669780"/>
            <a:ext cx="6858000" cy="411480"/>
            <a:chOff x="0" y="0"/>
            <a:chExt cx="9144000" cy="548640"/>
          </a:xfrm>
        </p:grpSpPr>
        <p:sp>
          <p:nvSpPr>
            <p:cNvPr name="Freeform 54" id="54"/>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5" id="55"/>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03  ·  Market Landscape</a:t>
              </a:r>
            </a:p>
          </p:txBody>
        </p:sp>
      </p:grpSp>
      <p:grpSp>
        <p:nvGrpSpPr>
          <p:cNvPr name="Group 56" id="56"/>
          <p:cNvGrpSpPr/>
          <p:nvPr/>
        </p:nvGrpSpPr>
        <p:grpSpPr>
          <a:xfrm rot="0">
            <a:off x="10743743" y="9669780"/>
            <a:ext cx="6858000" cy="411480"/>
            <a:chOff x="0" y="0"/>
            <a:chExt cx="9144000" cy="548640"/>
          </a:xfrm>
        </p:grpSpPr>
        <p:sp>
          <p:nvSpPr>
            <p:cNvPr name="Freeform 57" id="57"/>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8" id="58"/>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Europe to define  ·  US window still open</a:t>
              </a:r>
            </a:p>
          </p:txBody>
        </p:sp>
      </p:gr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71600"/>
            <a:ext cx="16915943" cy="1341310"/>
            <a:chOff x="0" y="0"/>
            <a:chExt cx="22554590" cy="1788414"/>
          </a:xfrm>
        </p:grpSpPr>
        <p:sp>
          <p:nvSpPr>
            <p:cNvPr name="Freeform 18" id="18"/>
            <p:cNvSpPr/>
            <p:nvPr/>
          </p:nvSpPr>
          <p:spPr>
            <a:xfrm flipH="false" flipV="false" rot="0">
              <a:off x="0" y="0"/>
              <a:ext cx="22554591" cy="1788414"/>
            </a:xfrm>
            <a:custGeom>
              <a:avLst/>
              <a:gdLst/>
              <a:ahLst/>
              <a:cxnLst/>
              <a:rect r="r" b="b" t="t" l="l"/>
              <a:pathLst>
                <a:path h="1788414" w="22554591">
                  <a:moveTo>
                    <a:pt x="0" y="0"/>
                  </a:moveTo>
                  <a:lnTo>
                    <a:pt x="22554591" y="0"/>
                  </a:lnTo>
                  <a:lnTo>
                    <a:pt x="22554591" y="1788414"/>
                  </a:lnTo>
                  <a:lnTo>
                    <a:pt x="0" y="1788414"/>
                  </a:lnTo>
                  <a:close/>
                </a:path>
              </a:pathLst>
            </a:custGeom>
            <a:blipFill>
              <a:blip r:embed="rId2">
                <a:alphaModFix amt="0"/>
              </a:blip>
              <a:stretch>
                <a:fillRect l="0" t="-197162" r="0" b="-194308"/>
              </a:stretch>
            </a:blipFill>
          </p:spPr>
        </p:sp>
        <p:sp>
          <p:nvSpPr>
            <p:cNvPr name="TextBox 19" id="19"/>
            <p:cNvSpPr txBox="true"/>
            <p:nvPr/>
          </p:nvSpPr>
          <p:spPr>
            <a:xfrm>
              <a:off x="0" y="-9525"/>
              <a:ext cx="22554590" cy="1797939"/>
            </a:xfrm>
            <a:prstGeom prst="rect">
              <a:avLst/>
            </a:prstGeom>
          </p:spPr>
          <p:txBody>
            <a:bodyPr anchor="ctr" rtlCol="false" tIns="0" lIns="0" bIns="0" rIns="0"/>
            <a:lstStyle/>
            <a:p>
              <a:pPr algn="ctr">
                <a:lnSpc>
                  <a:spcPts val="8280"/>
                </a:lnSpc>
              </a:pPr>
              <a:r>
                <a:rPr lang="en-US" sz="6900" spc="-150">
                  <a:solidFill>
                    <a:srgbClr val="1A1A1A"/>
                  </a:solidFill>
                  <a:latin typeface="TT Drugs"/>
                  <a:ea typeface="TT Drugs"/>
                  <a:cs typeface="TT Drugs"/>
                  <a:sym typeface="TT Drugs"/>
                </a:rPr>
                <a:t>Target Audience</a:t>
              </a:r>
            </a:p>
          </p:txBody>
        </p:sp>
      </p:grpSp>
      <p:sp>
        <p:nvSpPr>
          <p:cNvPr name="TextBox 20" id="20"/>
          <p:cNvSpPr txBox="true"/>
          <p:nvPr/>
        </p:nvSpPr>
        <p:spPr>
          <a:xfrm rot="0">
            <a:off x="2148840" y="2634615"/>
            <a:ext cx="13989863" cy="771525"/>
          </a:xfrm>
          <a:prstGeom prst="rect">
            <a:avLst/>
          </a:prstGeom>
        </p:spPr>
        <p:txBody>
          <a:bodyPr anchor="t" rtlCol="false" tIns="0" lIns="0" bIns="0" rIns="0">
            <a:spAutoFit/>
          </a:bodyPr>
          <a:lstStyle/>
          <a:p>
            <a:pPr algn="ctr">
              <a:lnSpc>
                <a:spcPts val="3150"/>
              </a:lnSpc>
            </a:pPr>
            <a:r>
              <a:rPr lang="en-US" sz="1875" i="true">
                <a:solidFill>
                  <a:srgbClr val="4A4A4A"/>
                </a:solidFill>
                <a:latin typeface="TT Drugs Italics"/>
                <a:ea typeface="TT Drugs Italics"/>
                <a:cs typeface="TT Drugs Italics"/>
                <a:sym typeface="TT Drugs Italics"/>
              </a:rPr>
              <a:t>Three doors into one psychographic substrate. She is 30–55, professionally established, household income €50–130K, lives in a major European city. The benchmark is not other K-beauty retailers — it is the brand whose email she actually opens.</a:t>
            </a:r>
          </a:p>
        </p:txBody>
      </p:sp>
      <p:grpSp>
        <p:nvGrpSpPr>
          <p:cNvPr name="Group 21" id="21"/>
          <p:cNvGrpSpPr/>
          <p:nvPr/>
        </p:nvGrpSpPr>
        <p:grpSpPr>
          <a:xfrm rot="0">
            <a:off x="497929" y="4041458"/>
            <a:ext cx="5633085" cy="5564505"/>
            <a:chOff x="0" y="0"/>
            <a:chExt cx="7510780" cy="7419340"/>
          </a:xfrm>
        </p:grpSpPr>
        <p:sp>
          <p:nvSpPr>
            <p:cNvPr name="Freeform 22" id="22"/>
            <p:cNvSpPr/>
            <p:nvPr/>
          </p:nvSpPr>
          <p:spPr>
            <a:xfrm flipH="false" flipV="false" rot="0">
              <a:off x="0" y="0"/>
              <a:ext cx="7510780" cy="7419340"/>
            </a:xfrm>
            <a:custGeom>
              <a:avLst/>
              <a:gdLst/>
              <a:ahLst/>
              <a:cxnLst/>
              <a:rect r="r" b="b" t="t" l="l"/>
              <a:pathLst>
                <a:path h="7419340" w="7510780">
                  <a:moveTo>
                    <a:pt x="0" y="0"/>
                  </a:moveTo>
                  <a:lnTo>
                    <a:pt x="7510780" y="0"/>
                  </a:lnTo>
                  <a:lnTo>
                    <a:pt x="7510780" y="7419340"/>
                  </a:lnTo>
                  <a:lnTo>
                    <a:pt x="0" y="7419340"/>
                  </a:lnTo>
                  <a:close/>
                </a:path>
              </a:pathLst>
            </a:custGeom>
            <a:solidFill>
              <a:srgbClr val="EFEDE7"/>
            </a:solidFill>
            <a:ln w="9525" cap="sq">
              <a:solidFill>
                <a:srgbClr val="1A1A1A"/>
              </a:solidFill>
              <a:prstDash val="solid"/>
              <a:miter/>
            </a:ln>
          </p:spPr>
        </p:sp>
      </p:grpSp>
      <p:sp>
        <p:nvSpPr>
          <p:cNvPr name="TextBox 23" id="23"/>
          <p:cNvSpPr txBox="true"/>
          <p:nvPr/>
        </p:nvSpPr>
        <p:spPr>
          <a:xfrm rot="0">
            <a:off x="845591" y="4311015"/>
            <a:ext cx="754380" cy="323850"/>
          </a:xfrm>
          <a:prstGeom prst="rect">
            <a:avLst/>
          </a:prstGeom>
        </p:spPr>
        <p:txBody>
          <a:bodyPr anchor="t" rtlCol="false" tIns="0" lIns="0" bIns="0" rIns="0">
            <a:spAutoFit/>
          </a:bodyPr>
          <a:lstStyle/>
          <a:p>
            <a:pPr algn="l">
              <a:lnSpc>
                <a:spcPts val="2520"/>
              </a:lnSpc>
            </a:pPr>
            <a:r>
              <a:rPr lang="en-US" sz="2100" i="true">
                <a:solidFill>
                  <a:srgbClr val="8E5D40"/>
                </a:solidFill>
                <a:latin typeface="TT Drugs Italics"/>
                <a:ea typeface="TT Drugs Italics"/>
                <a:cs typeface="TT Drugs Italics"/>
                <a:sym typeface="TT Drugs Italics"/>
              </a:rPr>
              <a:t>i.</a:t>
            </a:r>
          </a:p>
        </p:txBody>
      </p:sp>
      <p:grpSp>
        <p:nvGrpSpPr>
          <p:cNvPr name="Group 24" id="24"/>
          <p:cNvGrpSpPr/>
          <p:nvPr/>
        </p:nvGrpSpPr>
        <p:grpSpPr>
          <a:xfrm rot="0">
            <a:off x="4206011" y="4347972"/>
            <a:ext cx="1645920" cy="384048"/>
            <a:chOff x="0" y="0"/>
            <a:chExt cx="2194560" cy="512064"/>
          </a:xfrm>
        </p:grpSpPr>
        <p:sp>
          <p:nvSpPr>
            <p:cNvPr name="Freeform 25" id="25"/>
            <p:cNvSpPr/>
            <p:nvPr/>
          </p:nvSpPr>
          <p:spPr>
            <a:xfrm flipH="false" flipV="false" rot="0">
              <a:off x="0" y="0"/>
              <a:ext cx="2194560" cy="512064"/>
            </a:xfrm>
            <a:custGeom>
              <a:avLst/>
              <a:gdLst/>
              <a:ahLst/>
              <a:cxnLst/>
              <a:rect r="r" b="b" t="t" l="l"/>
              <a:pathLst>
                <a:path h="512064" w="2194560">
                  <a:moveTo>
                    <a:pt x="0" y="0"/>
                  </a:moveTo>
                  <a:lnTo>
                    <a:pt x="2194560" y="0"/>
                  </a:lnTo>
                  <a:lnTo>
                    <a:pt x="2194560" y="512064"/>
                  </a:lnTo>
                  <a:lnTo>
                    <a:pt x="0" y="512064"/>
                  </a:lnTo>
                  <a:close/>
                </a:path>
              </a:pathLst>
            </a:custGeom>
            <a:blipFill>
              <a:blip r:embed="rId2">
                <a:alphaModFix amt="0"/>
              </a:blip>
              <a:stretch>
                <a:fillRect l="0" t="-33507" r="0" b="-33507"/>
              </a:stretch>
            </a:blipFill>
          </p:spPr>
        </p:sp>
        <p:sp>
          <p:nvSpPr>
            <p:cNvPr name="TextBox 26" id="26"/>
            <p:cNvSpPr txBox="true"/>
            <p:nvPr/>
          </p:nvSpPr>
          <p:spPr>
            <a:xfrm>
              <a:off x="0" y="0"/>
              <a:ext cx="2194560" cy="512064"/>
            </a:xfrm>
            <a:prstGeom prst="rect">
              <a:avLst/>
            </a:prstGeom>
          </p:spPr>
          <p:txBody>
            <a:bodyPr anchor="ctr" rtlCol="false" tIns="0" lIns="0" bIns="0" rIns="0"/>
            <a:lstStyle/>
            <a:p>
              <a:pPr algn="r">
                <a:lnSpc>
                  <a:spcPts val="1620"/>
                </a:lnSpc>
              </a:pPr>
              <a:r>
                <a:rPr lang="en-US" sz="1350" i="true" spc="150">
                  <a:solidFill>
                    <a:srgbClr val="8A8A8A"/>
                  </a:solidFill>
                  <a:latin typeface="TT Drugs Italics"/>
                  <a:ea typeface="TT Drugs Italics"/>
                  <a:cs typeface="TT Drugs Italics"/>
                  <a:sym typeface="TT Drugs Italics"/>
                </a:rPr>
                <a:t>38 – 55</a:t>
              </a:r>
            </a:p>
          </p:txBody>
        </p:sp>
      </p:grpSp>
      <p:sp>
        <p:nvSpPr>
          <p:cNvPr name="TextBox 27" id="27"/>
          <p:cNvSpPr txBox="true"/>
          <p:nvPr/>
        </p:nvSpPr>
        <p:spPr>
          <a:xfrm rot="0">
            <a:off x="845591" y="4772025"/>
            <a:ext cx="4937760" cy="409194"/>
          </a:xfrm>
          <a:prstGeom prst="rect">
            <a:avLst/>
          </a:prstGeom>
        </p:spPr>
        <p:txBody>
          <a:bodyPr anchor="t" rtlCol="false" tIns="0" lIns="0" bIns="0" rIns="0">
            <a:spAutoFit/>
          </a:bodyPr>
          <a:lstStyle/>
          <a:p>
            <a:pPr algn="l">
              <a:lnSpc>
                <a:spcPts val="3213"/>
              </a:lnSpc>
            </a:pPr>
            <a:r>
              <a:rPr lang="en-US" sz="2550" spc="-45">
                <a:solidFill>
                  <a:srgbClr val="1A1A1A"/>
                </a:solidFill>
                <a:latin typeface="TT Drugs"/>
                <a:ea typeface="TT Drugs"/>
                <a:cs typeface="TT Drugs"/>
                <a:sym typeface="TT Drugs"/>
              </a:rPr>
              <a:t>The Returning Sophisticate</a:t>
            </a:r>
          </a:p>
        </p:txBody>
      </p:sp>
      <p:grpSp>
        <p:nvGrpSpPr>
          <p:cNvPr name="Group 28" id="28"/>
          <p:cNvGrpSpPr/>
          <p:nvPr/>
        </p:nvGrpSpPr>
        <p:grpSpPr>
          <a:xfrm rot="0">
            <a:off x="836066" y="5888355"/>
            <a:ext cx="704850" cy="19050"/>
            <a:chOff x="0" y="0"/>
            <a:chExt cx="939800" cy="25400"/>
          </a:xfrm>
        </p:grpSpPr>
        <p:sp>
          <p:nvSpPr>
            <p:cNvPr name="Freeform 29" id="29"/>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30" id="30"/>
          <p:cNvSpPr txBox="true"/>
          <p:nvPr/>
        </p:nvSpPr>
        <p:spPr>
          <a:xfrm rot="0">
            <a:off x="845591" y="6036945"/>
            <a:ext cx="4937760" cy="689229"/>
          </a:xfrm>
          <a:prstGeom prst="rect">
            <a:avLst/>
          </a:prstGeom>
        </p:spPr>
        <p:txBody>
          <a:bodyPr anchor="t" rtlCol="false" tIns="0" lIns="0" bIns="0" rIns="0">
            <a:spAutoFit/>
          </a:bodyPr>
          <a:lstStyle/>
          <a:p>
            <a:pPr algn="l">
              <a:lnSpc>
                <a:spcPts val="2808"/>
              </a:lnSpc>
            </a:pPr>
            <a:r>
              <a:rPr lang="en-US" sz="1800" i="true">
                <a:solidFill>
                  <a:srgbClr val="8E5D40"/>
                </a:solidFill>
                <a:latin typeface="TT Drugs Italics"/>
                <a:ea typeface="TT Drugs Italics"/>
                <a:cs typeface="TT Drugs Italics"/>
                <a:sym typeface="TT Drugs Italics"/>
              </a:rPr>
              <a:t>"Restraint is the standard I have already chosen."</a:t>
            </a:r>
          </a:p>
        </p:txBody>
      </p:sp>
      <p:sp>
        <p:nvSpPr>
          <p:cNvPr name="TextBox 31" id="31"/>
          <p:cNvSpPr txBox="true"/>
          <p:nvPr/>
        </p:nvSpPr>
        <p:spPr>
          <a:xfrm rot="0">
            <a:off x="845591" y="6850380"/>
            <a:ext cx="4937760" cy="613410"/>
          </a:xfrm>
          <a:prstGeom prst="rect">
            <a:avLst/>
          </a:prstGeom>
        </p:spPr>
        <p:txBody>
          <a:bodyPr anchor="t" rtlCol="false" tIns="0" lIns="0" bIns="0" rIns="0">
            <a:spAutoFit/>
          </a:bodyPr>
          <a:lstStyle/>
          <a:p>
            <a:pPr algn="l">
              <a:lnSpc>
                <a:spcPts val="2520"/>
              </a:lnSpc>
            </a:pPr>
            <a:r>
              <a:rPr lang="en-US" sz="1500">
                <a:solidFill>
                  <a:srgbClr val="1A1A1A"/>
                </a:solidFill>
                <a:latin typeface="TT Drugs"/>
                <a:ea typeface="TT Drugs"/>
                <a:cs typeface="TT Drugs"/>
                <a:sym typeface="TT Drugs"/>
              </a:rPr>
              <a:t>She has been a beauty buyer for two decades. She has done the actives, the brands, the procedures.</a:t>
            </a:r>
          </a:p>
        </p:txBody>
      </p:sp>
      <p:sp>
        <p:nvSpPr>
          <p:cNvPr name="TextBox 32" id="32"/>
          <p:cNvSpPr txBox="true"/>
          <p:nvPr/>
        </p:nvSpPr>
        <p:spPr>
          <a:xfrm rot="0">
            <a:off x="845591" y="7907655"/>
            <a:ext cx="4937760" cy="519303"/>
          </a:xfrm>
          <a:prstGeom prst="rect">
            <a:avLst/>
          </a:prstGeom>
        </p:spPr>
        <p:txBody>
          <a:bodyPr anchor="t" rtlCol="false" tIns="0" lIns="0" bIns="0" rIns="0">
            <a:spAutoFit/>
          </a:bodyPr>
          <a:lstStyle/>
          <a:p>
            <a:pPr algn="l">
              <a:lnSpc>
                <a:spcPts val="2106"/>
              </a:lnSpc>
            </a:pPr>
            <a:r>
              <a:rPr lang="en-US" sz="1350" b="true">
                <a:solidFill>
                  <a:srgbClr val="8E5D40"/>
                </a:solidFill>
                <a:latin typeface="TT Drugs Bold"/>
                <a:ea typeface="TT Drugs Bold"/>
                <a:cs typeface="TT Drugs Bold"/>
                <a:sym typeface="TT Drugs Bold"/>
              </a:rPr>
              <a:t>Wants: </a:t>
            </a:r>
            <a:r>
              <a:rPr lang="en-US" sz="1350" i="true">
                <a:solidFill>
                  <a:srgbClr val="4A4A4A"/>
                </a:solidFill>
                <a:latin typeface="TT Drugs Italics"/>
                <a:ea typeface="TT Drugs Italics"/>
                <a:cs typeface="TT Drugs Italics"/>
                <a:sym typeface="TT Drugs Italics"/>
              </a:rPr>
              <a:t>A Korean source that knows what her shelf already looks like. Editorial restraint. The why before the what.</a:t>
            </a:r>
          </a:p>
        </p:txBody>
      </p:sp>
      <p:sp>
        <p:nvSpPr>
          <p:cNvPr name="TextBox 33" id="33"/>
          <p:cNvSpPr txBox="true"/>
          <p:nvPr/>
        </p:nvSpPr>
        <p:spPr>
          <a:xfrm rot="0">
            <a:off x="845591" y="8730615"/>
            <a:ext cx="4937760" cy="519303"/>
          </a:xfrm>
          <a:prstGeom prst="rect">
            <a:avLst/>
          </a:prstGeom>
        </p:spPr>
        <p:txBody>
          <a:bodyPr anchor="t" rtlCol="false" tIns="0" lIns="0" bIns="0" rIns="0">
            <a:spAutoFit/>
          </a:bodyPr>
          <a:lstStyle/>
          <a:p>
            <a:pPr algn="l">
              <a:lnSpc>
                <a:spcPts val="2106"/>
              </a:lnSpc>
            </a:pPr>
            <a:r>
              <a:rPr lang="en-US" sz="1350" b="true">
                <a:solidFill>
                  <a:srgbClr val="8E5D40"/>
                </a:solidFill>
                <a:latin typeface="TT Drugs Bold"/>
                <a:ea typeface="TT Drugs Bold"/>
                <a:cs typeface="TT Drugs Bold"/>
                <a:sym typeface="TT Drugs Bold"/>
              </a:rPr>
              <a:t>Rejects: </a:t>
            </a:r>
            <a:r>
              <a:rPr lang="en-US" sz="1350" i="true">
                <a:solidFill>
                  <a:srgbClr val="4A4A4A"/>
                </a:solidFill>
                <a:latin typeface="TT Drugs Italics"/>
                <a:ea typeface="TT Drugs Italics"/>
                <a:cs typeface="TT Drugs Italics"/>
                <a:sym typeface="TT Drugs Italics"/>
              </a:rPr>
              <a:t>Anti-aging vocabulary. Full-routine pushes. Brands that explain the basics back to her.</a:t>
            </a:r>
          </a:p>
        </p:txBody>
      </p:sp>
      <p:grpSp>
        <p:nvGrpSpPr>
          <p:cNvPr name="Group 34" id="34"/>
          <p:cNvGrpSpPr/>
          <p:nvPr/>
        </p:nvGrpSpPr>
        <p:grpSpPr>
          <a:xfrm rot="0">
            <a:off x="6327229" y="4041458"/>
            <a:ext cx="5633085" cy="5564505"/>
            <a:chOff x="0" y="0"/>
            <a:chExt cx="7510780" cy="7419340"/>
          </a:xfrm>
        </p:grpSpPr>
        <p:sp>
          <p:nvSpPr>
            <p:cNvPr name="Freeform 35" id="35"/>
            <p:cNvSpPr/>
            <p:nvPr/>
          </p:nvSpPr>
          <p:spPr>
            <a:xfrm flipH="false" flipV="false" rot="0">
              <a:off x="0" y="0"/>
              <a:ext cx="7510780" cy="7419340"/>
            </a:xfrm>
            <a:custGeom>
              <a:avLst/>
              <a:gdLst/>
              <a:ahLst/>
              <a:cxnLst/>
              <a:rect r="r" b="b" t="t" l="l"/>
              <a:pathLst>
                <a:path h="7419340" w="7510780">
                  <a:moveTo>
                    <a:pt x="0" y="0"/>
                  </a:moveTo>
                  <a:lnTo>
                    <a:pt x="7510780" y="0"/>
                  </a:lnTo>
                  <a:lnTo>
                    <a:pt x="7510780" y="7419340"/>
                  </a:lnTo>
                  <a:lnTo>
                    <a:pt x="0" y="7419340"/>
                  </a:lnTo>
                  <a:close/>
                </a:path>
              </a:pathLst>
            </a:custGeom>
            <a:solidFill>
              <a:srgbClr val="EFEDE7"/>
            </a:solidFill>
            <a:ln w="9525" cap="sq">
              <a:solidFill>
                <a:srgbClr val="1A1A1A"/>
              </a:solidFill>
              <a:prstDash val="solid"/>
              <a:miter/>
            </a:ln>
          </p:spPr>
        </p:sp>
      </p:grpSp>
      <p:sp>
        <p:nvSpPr>
          <p:cNvPr name="TextBox 36" id="36"/>
          <p:cNvSpPr txBox="true"/>
          <p:nvPr/>
        </p:nvSpPr>
        <p:spPr>
          <a:xfrm rot="0">
            <a:off x="6674891" y="4311015"/>
            <a:ext cx="754380" cy="323850"/>
          </a:xfrm>
          <a:prstGeom prst="rect">
            <a:avLst/>
          </a:prstGeom>
        </p:spPr>
        <p:txBody>
          <a:bodyPr anchor="t" rtlCol="false" tIns="0" lIns="0" bIns="0" rIns="0">
            <a:spAutoFit/>
          </a:bodyPr>
          <a:lstStyle/>
          <a:p>
            <a:pPr algn="l">
              <a:lnSpc>
                <a:spcPts val="2520"/>
              </a:lnSpc>
            </a:pPr>
            <a:r>
              <a:rPr lang="en-US" sz="2100" i="true">
                <a:solidFill>
                  <a:srgbClr val="8E5D40"/>
                </a:solidFill>
                <a:latin typeface="TT Drugs Italics"/>
                <a:ea typeface="TT Drugs Italics"/>
                <a:cs typeface="TT Drugs Italics"/>
                <a:sym typeface="TT Drugs Italics"/>
              </a:rPr>
              <a:t>ii.</a:t>
            </a:r>
          </a:p>
        </p:txBody>
      </p:sp>
      <p:grpSp>
        <p:nvGrpSpPr>
          <p:cNvPr name="Group 37" id="37"/>
          <p:cNvGrpSpPr/>
          <p:nvPr/>
        </p:nvGrpSpPr>
        <p:grpSpPr>
          <a:xfrm rot="0">
            <a:off x="10035311" y="4347972"/>
            <a:ext cx="1645920" cy="384048"/>
            <a:chOff x="0" y="0"/>
            <a:chExt cx="2194560" cy="512064"/>
          </a:xfrm>
        </p:grpSpPr>
        <p:sp>
          <p:nvSpPr>
            <p:cNvPr name="Freeform 38" id="38"/>
            <p:cNvSpPr/>
            <p:nvPr/>
          </p:nvSpPr>
          <p:spPr>
            <a:xfrm flipH="false" flipV="false" rot="0">
              <a:off x="0" y="0"/>
              <a:ext cx="2194560" cy="512064"/>
            </a:xfrm>
            <a:custGeom>
              <a:avLst/>
              <a:gdLst/>
              <a:ahLst/>
              <a:cxnLst/>
              <a:rect r="r" b="b" t="t" l="l"/>
              <a:pathLst>
                <a:path h="512064" w="2194560">
                  <a:moveTo>
                    <a:pt x="0" y="0"/>
                  </a:moveTo>
                  <a:lnTo>
                    <a:pt x="2194560" y="0"/>
                  </a:lnTo>
                  <a:lnTo>
                    <a:pt x="2194560" y="512064"/>
                  </a:lnTo>
                  <a:lnTo>
                    <a:pt x="0" y="512064"/>
                  </a:lnTo>
                  <a:close/>
                </a:path>
              </a:pathLst>
            </a:custGeom>
            <a:blipFill>
              <a:blip r:embed="rId2">
                <a:alphaModFix amt="0"/>
              </a:blip>
              <a:stretch>
                <a:fillRect l="0" t="-33507" r="0" b="-33507"/>
              </a:stretch>
            </a:blipFill>
          </p:spPr>
        </p:sp>
        <p:sp>
          <p:nvSpPr>
            <p:cNvPr name="TextBox 39" id="39"/>
            <p:cNvSpPr txBox="true"/>
            <p:nvPr/>
          </p:nvSpPr>
          <p:spPr>
            <a:xfrm>
              <a:off x="0" y="0"/>
              <a:ext cx="2194560" cy="512064"/>
            </a:xfrm>
            <a:prstGeom prst="rect">
              <a:avLst/>
            </a:prstGeom>
          </p:spPr>
          <p:txBody>
            <a:bodyPr anchor="ctr" rtlCol="false" tIns="0" lIns="0" bIns="0" rIns="0"/>
            <a:lstStyle/>
            <a:p>
              <a:pPr algn="r">
                <a:lnSpc>
                  <a:spcPts val="1620"/>
                </a:lnSpc>
              </a:pPr>
              <a:r>
                <a:rPr lang="en-US" sz="1350" i="true" spc="150">
                  <a:solidFill>
                    <a:srgbClr val="8A8A8A"/>
                  </a:solidFill>
                  <a:latin typeface="TT Drugs Italics"/>
                  <a:ea typeface="TT Drugs Italics"/>
                  <a:cs typeface="TT Drugs Italics"/>
                  <a:sym typeface="TT Drugs Italics"/>
                </a:rPr>
                <a:t>32 – 48</a:t>
              </a:r>
            </a:p>
          </p:txBody>
        </p:sp>
      </p:grpSp>
      <p:sp>
        <p:nvSpPr>
          <p:cNvPr name="TextBox 40" id="40"/>
          <p:cNvSpPr txBox="true"/>
          <p:nvPr/>
        </p:nvSpPr>
        <p:spPr>
          <a:xfrm rot="0">
            <a:off x="6674891" y="4772025"/>
            <a:ext cx="4937760" cy="409194"/>
          </a:xfrm>
          <a:prstGeom prst="rect">
            <a:avLst/>
          </a:prstGeom>
        </p:spPr>
        <p:txBody>
          <a:bodyPr anchor="t" rtlCol="false" tIns="0" lIns="0" bIns="0" rIns="0">
            <a:spAutoFit/>
          </a:bodyPr>
          <a:lstStyle/>
          <a:p>
            <a:pPr algn="l">
              <a:lnSpc>
                <a:spcPts val="3213"/>
              </a:lnSpc>
            </a:pPr>
            <a:r>
              <a:rPr lang="en-US" sz="2550" spc="-45">
                <a:solidFill>
                  <a:srgbClr val="1A1A1A"/>
                </a:solidFill>
                <a:latin typeface="TT Drugs"/>
                <a:ea typeface="TT Drugs"/>
                <a:cs typeface="TT Drugs"/>
                <a:sym typeface="TT Drugs"/>
              </a:rPr>
              <a:t>The Considered Restorationist</a:t>
            </a:r>
          </a:p>
        </p:txBody>
      </p:sp>
      <p:grpSp>
        <p:nvGrpSpPr>
          <p:cNvPr name="Group 41" id="41"/>
          <p:cNvGrpSpPr/>
          <p:nvPr/>
        </p:nvGrpSpPr>
        <p:grpSpPr>
          <a:xfrm rot="0">
            <a:off x="6665366" y="5888355"/>
            <a:ext cx="704850" cy="19050"/>
            <a:chOff x="0" y="0"/>
            <a:chExt cx="939800" cy="25400"/>
          </a:xfrm>
        </p:grpSpPr>
        <p:sp>
          <p:nvSpPr>
            <p:cNvPr name="Freeform 42" id="42"/>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43" id="43"/>
          <p:cNvSpPr txBox="true"/>
          <p:nvPr/>
        </p:nvSpPr>
        <p:spPr>
          <a:xfrm rot="0">
            <a:off x="6674891" y="6036945"/>
            <a:ext cx="4937760" cy="336804"/>
          </a:xfrm>
          <a:prstGeom prst="rect">
            <a:avLst/>
          </a:prstGeom>
        </p:spPr>
        <p:txBody>
          <a:bodyPr anchor="t" rtlCol="false" tIns="0" lIns="0" bIns="0" rIns="0">
            <a:spAutoFit/>
          </a:bodyPr>
          <a:lstStyle/>
          <a:p>
            <a:pPr algn="l">
              <a:lnSpc>
                <a:spcPts val="2808"/>
              </a:lnSpc>
            </a:pPr>
            <a:r>
              <a:rPr lang="en-US" sz="1800" i="true">
                <a:solidFill>
                  <a:srgbClr val="8E5D40"/>
                </a:solidFill>
                <a:latin typeface="TT Drugs Italics"/>
                <a:ea typeface="TT Drugs Italics"/>
                <a:cs typeface="TT Drugs Italics"/>
                <a:sym typeface="TT Drugs Italics"/>
              </a:rPr>
              <a:t>"Someone who finally tells me to slow down."</a:t>
            </a:r>
          </a:p>
        </p:txBody>
      </p:sp>
      <p:sp>
        <p:nvSpPr>
          <p:cNvPr name="TextBox 44" id="44"/>
          <p:cNvSpPr txBox="true"/>
          <p:nvPr/>
        </p:nvSpPr>
        <p:spPr>
          <a:xfrm rot="0">
            <a:off x="6674891" y="6850380"/>
            <a:ext cx="4937760" cy="613410"/>
          </a:xfrm>
          <a:prstGeom prst="rect">
            <a:avLst/>
          </a:prstGeom>
        </p:spPr>
        <p:txBody>
          <a:bodyPr anchor="t" rtlCol="false" tIns="0" lIns="0" bIns="0" rIns="0">
            <a:spAutoFit/>
          </a:bodyPr>
          <a:lstStyle/>
          <a:p>
            <a:pPr algn="l">
              <a:lnSpc>
                <a:spcPts val="2520"/>
              </a:lnSpc>
            </a:pPr>
            <a:r>
              <a:rPr lang="en-US" sz="1500">
                <a:solidFill>
                  <a:srgbClr val="1A1A1A"/>
                </a:solidFill>
                <a:latin typeface="TT Drugs"/>
                <a:ea typeface="TT Drugs"/>
                <a:cs typeface="TT Drugs"/>
                <a:sym typeface="TT Drugs"/>
              </a:rPr>
              <a:t>Her skin is sensitised, post-procedure, perimenopausal, or rebuilding. The barrier is the brief.</a:t>
            </a:r>
          </a:p>
        </p:txBody>
      </p:sp>
      <p:sp>
        <p:nvSpPr>
          <p:cNvPr name="TextBox 45" id="45"/>
          <p:cNvSpPr txBox="true"/>
          <p:nvPr/>
        </p:nvSpPr>
        <p:spPr>
          <a:xfrm rot="0">
            <a:off x="6674891" y="7907655"/>
            <a:ext cx="4937760" cy="519303"/>
          </a:xfrm>
          <a:prstGeom prst="rect">
            <a:avLst/>
          </a:prstGeom>
        </p:spPr>
        <p:txBody>
          <a:bodyPr anchor="t" rtlCol="false" tIns="0" lIns="0" bIns="0" rIns="0">
            <a:spAutoFit/>
          </a:bodyPr>
          <a:lstStyle/>
          <a:p>
            <a:pPr algn="l">
              <a:lnSpc>
                <a:spcPts val="2106"/>
              </a:lnSpc>
            </a:pPr>
            <a:r>
              <a:rPr lang="en-US" sz="1350" b="true">
                <a:solidFill>
                  <a:srgbClr val="8E5D40"/>
                </a:solidFill>
                <a:latin typeface="TT Drugs Bold"/>
                <a:ea typeface="TT Drugs Bold"/>
                <a:cs typeface="TT Drugs Bold"/>
                <a:sym typeface="TT Drugs Bold"/>
              </a:rPr>
              <a:t>Wants: </a:t>
            </a:r>
            <a:r>
              <a:rPr lang="en-US" sz="1350" i="true">
                <a:solidFill>
                  <a:srgbClr val="4A4A4A"/>
                </a:solidFill>
                <a:latin typeface="TT Drugs Italics"/>
                <a:ea typeface="TT Drugs Italics"/>
                <a:cs typeface="TT Drugs Italics"/>
                <a:sym typeface="TT Drugs Italics"/>
              </a:rPr>
              <a:t>Full INCI, pH, patch-test results before she buys. An advisor who will tell her to wait, or to stop a piece.</a:t>
            </a:r>
          </a:p>
        </p:txBody>
      </p:sp>
      <p:sp>
        <p:nvSpPr>
          <p:cNvPr name="TextBox 46" id="46"/>
          <p:cNvSpPr txBox="true"/>
          <p:nvPr/>
        </p:nvSpPr>
        <p:spPr>
          <a:xfrm rot="0">
            <a:off x="6674891" y="8730615"/>
            <a:ext cx="4937760" cy="519303"/>
          </a:xfrm>
          <a:prstGeom prst="rect">
            <a:avLst/>
          </a:prstGeom>
        </p:spPr>
        <p:txBody>
          <a:bodyPr anchor="t" rtlCol="false" tIns="0" lIns="0" bIns="0" rIns="0">
            <a:spAutoFit/>
          </a:bodyPr>
          <a:lstStyle/>
          <a:p>
            <a:pPr algn="l">
              <a:lnSpc>
                <a:spcPts val="2106"/>
              </a:lnSpc>
            </a:pPr>
            <a:r>
              <a:rPr lang="en-US" sz="1350" b="true">
                <a:solidFill>
                  <a:srgbClr val="8E5D40"/>
                </a:solidFill>
                <a:latin typeface="TT Drugs Bold"/>
                <a:ea typeface="TT Drugs Bold"/>
                <a:cs typeface="TT Drugs Bold"/>
                <a:sym typeface="TT Drugs Bold"/>
              </a:rPr>
              <a:t>Rejects: </a:t>
            </a:r>
            <a:r>
              <a:rPr lang="en-US" sz="1350" i="true">
                <a:solidFill>
                  <a:srgbClr val="4A4A4A"/>
                </a:solidFill>
                <a:latin typeface="TT Drugs Italics"/>
                <a:ea typeface="TT Drugs Italics"/>
                <a:cs typeface="TT Drugs Italics"/>
                <a:sym typeface="TT Drugs Italics"/>
              </a:rPr>
              <a:t>Aggressive actives. Urgency. Brands that won't tell her something is wrong for her stage.</a:t>
            </a:r>
          </a:p>
        </p:txBody>
      </p:sp>
      <p:grpSp>
        <p:nvGrpSpPr>
          <p:cNvPr name="Group 47" id="47"/>
          <p:cNvGrpSpPr/>
          <p:nvPr/>
        </p:nvGrpSpPr>
        <p:grpSpPr>
          <a:xfrm rot="0">
            <a:off x="12156529" y="4041458"/>
            <a:ext cx="5633085" cy="5564505"/>
            <a:chOff x="0" y="0"/>
            <a:chExt cx="7510780" cy="7419340"/>
          </a:xfrm>
        </p:grpSpPr>
        <p:sp>
          <p:nvSpPr>
            <p:cNvPr name="Freeform 48" id="48"/>
            <p:cNvSpPr/>
            <p:nvPr/>
          </p:nvSpPr>
          <p:spPr>
            <a:xfrm flipH="false" flipV="false" rot="0">
              <a:off x="0" y="0"/>
              <a:ext cx="7510780" cy="7419340"/>
            </a:xfrm>
            <a:custGeom>
              <a:avLst/>
              <a:gdLst/>
              <a:ahLst/>
              <a:cxnLst/>
              <a:rect r="r" b="b" t="t" l="l"/>
              <a:pathLst>
                <a:path h="7419340" w="7510780">
                  <a:moveTo>
                    <a:pt x="0" y="0"/>
                  </a:moveTo>
                  <a:lnTo>
                    <a:pt x="7510780" y="0"/>
                  </a:lnTo>
                  <a:lnTo>
                    <a:pt x="7510780" y="7419340"/>
                  </a:lnTo>
                  <a:lnTo>
                    <a:pt x="0" y="7419340"/>
                  </a:lnTo>
                  <a:close/>
                </a:path>
              </a:pathLst>
            </a:custGeom>
            <a:solidFill>
              <a:srgbClr val="EFEDE7"/>
            </a:solidFill>
            <a:ln w="9525" cap="sq">
              <a:solidFill>
                <a:srgbClr val="1A1A1A"/>
              </a:solidFill>
              <a:prstDash val="solid"/>
              <a:miter/>
            </a:ln>
          </p:spPr>
        </p:sp>
      </p:grpSp>
      <p:sp>
        <p:nvSpPr>
          <p:cNvPr name="TextBox 49" id="49"/>
          <p:cNvSpPr txBox="true"/>
          <p:nvPr/>
        </p:nvSpPr>
        <p:spPr>
          <a:xfrm rot="0">
            <a:off x="12504191" y="4311015"/>
            <a:ext cx="754380" cy="323850"/>
          </a:xfrm>
          <a:prstGeom prst="rect">
            <a:avLst/>
          </a:prstGeom>
        </p:spPr>
        <p:txBody>
          <a:bodyPr anchor="t" rtlCol="false" tIns="0" lIns="0" bIns="0" rIns="0">
            <a:spAutoFit/>
          </a:bodyPr>
          <a:lstStyle/>
          <a:p>
            <a:pPr algn="l">
              <a:lnSpc>
                <a:spcPts val="2520"/>
              </a:lnSpc>
            </a:pPr>
            <a:r>
              <a:rPr lang="en-US" sz="2100" i="true">
                <a:solidFill>
                  <a:srgbClr val="8E5D40"/>
                </a:solidFill>
                <a:latin typeface="TT Drugs Italics"/>
                <a:ea typeface="TT Drugs Italics"/>
                <a:cs typeface="TT Drugs Italics"/>
                <a:sym typeface="TT Drugs Italics"/>
              </a:rPr>
              <a:t>iii.</a:t>
            </a:r>
          </a:p>
        </p:txBody>
      </p:sp>
      <p:grpSp>
        <p:nvGrpSpPr>
          <p:cNvPr name="Group 50" id="50"/>
          <p:cNvGrpSpPr/>
          <p:nvPr/>
        </p:nvGrpSpPr>
        <p:grpSpPr>
          <a:xfrm rot="0">
            <a:off x="15864611" y="4347972"/>
            <a:ext cx="1645920" cy="384048"/>
            <a:chOff x="0" y="0"/>
            <a:chExt cx="2194560" cy="512064"/>
          </a:xfrm>
        </p:grpSpPr>
        <p:sp>
          <p:nvSpPr>
            <p:cNvPr name="Freeform 51" id="51"/>
            <p:cNvSpPr/>
            <p:nvPr/>
          </p:nvSpPr>
          <p:spPr>
            <a:xfrm flipH="false" flipV="false" rot="0">
              <a:off x="0" y="0"/>
              <a:ext cx="2194560" cy="512064"/>
            </a:xfrm>
            <a:custGeom>
              <a:avLst/>
              <a:gdLst/>
              <a:ahLst/>
              <a:cxnLst/>
              <a:rect r="r" b="b" t="t" l="l"/>
              <a:pathLst>
                <a:path h="512064" w="2194560">
                  <a:moveTo>
                    <a:pt x="0" y="0"/>
                  </a:moveTo>
                  <a:lnTo>
                    <a:pt x="2194560" y="0"/>
                  </a:lnTo>
                  <a:lnTo>
                    <a:pt x="2194560" y="512064"/>
                  </a:lnTo>
                  <a:lnTo>
                    <a:pt x="0" y="512064"/>
                  </a:lnTo>
                  <a:close/>
                </a:path>
              </a:pathLst>
            </a:custGeom>
            <a:blipFill>
              <a:blip r:embed="rId2">
                <a:alphaModFix amt="0"/>
              </a:blip>
              <a:stretch>
                <a:fillRect l="0" t="-33507" r="0" b="-33507"/>
              </a:stretch>
            </a:blipFill>
          </p:spPr>
        </p:sp>
        <p:sp>
          <p:nvSpPr>
            <p:cNvPr name="TextBox 52" id="52"/>
            <p:cNvSpPr txBox="true"/>
            <p:nvPr/>
          </p:nvSpPr>
          <p:spPr>
            <a:xfrm>
              <a:off x="0" y="0"/>
              <a:ext cx="2194560" cy="512064"/>
            </a:xfrm>
            <a:prstGeom prst="rect">
              <a:avLst/>
            </a:prstGeom>
          </p:spPr>
          <p:txBody>
            <a:bodyPr anchor="ctr" rtlCol="false" tIns="0" lIns="0" bIns="0" rIns="0"/>
            <a:lstStyle/>
            <a:p>
              <a:pPr algn="r">
                <a:lnSpc>
                  <a:spcPts val="1620"/>
                </a:lnSpc>
              </a:pPr>
              <a:r>
                <a:rPr lang="en-US" sz="1350" i="true" spc="150">
                  <a:solidFill>
                    <a:srgbClr val="8A8A8A"/>
                  </a:solidFill>
                  <a:latin typeface="TT Drugs Italics"/>
                  <a:ea typeface="TT Drugs Italics"/>
                  <a:cs typeface="TT Drugs Italics"/>
                  <a:sym typeface="TT Drugs Italics"/>
                </a:rPr>
                <a:t>28 – 45</a:t>
              </a:r>
            </a:p>
          </p:txBody>
        </p:sp>
      </p:grpSp>
      <p:sp>
        <p:nvSpPr>
          <p:cNvPr name="TextBox 53" id="53"/>
          <p:cNvSpPr txBox="true"/>
          <p:nvPr/>
        </p:nvSpPr>
        <p:spPr>
          <a:xfrm rot="0">
            <a:off x="12504191" y="4772025"/>
            <a:ext cx="4937760" cy="409194"/>
          </a:xfrm>
          <a:prstGeom prst="rect">
            <a:avLst/>
          </a:prstGeom>
        </p:spPr>
        <p:txBody>
          <a:bodyPr anchor="t" rtlCol="false" tIns="0" lIns="0" bIns="0" rIns="0">
            <a:spAutoFit/>
          </a:bodyPr>
          <a:lstStyle/>
          <a:p>
            <a:pPr algn="l">
              <a:lnSpc>
                <a:spcPts val="3213"/>
              </a:lnSpc>
            </a:pPr>
            <a:r>
              <a:rPr lang="en-US" sz="2550" spc="-45">
                <a:solidFill>
                  <a:srgbClr val="1A1A1A"/>
                </a:solidFill>
                <a:latin typeface="TT Drugs"/>
                <a:ea typeface="TT Drugs"/>
                <a:cs typeface="TT Drugs"/>
                <a:sym typeface="TT Drugs"/>
              </a:rPr>
              <a:t>The Cultural Connoisseur</a:t>
            </a:r>
          </a:p>
        </p:txBody>
      </p:sp>
      <p:grpSp>
        <p:nvGrpSpPr>
          <p:cNvPr name="Group 54" id="54"/>
          <p:cNvGrpSpPr/>
          <p:nvPr/>
        </p:nvGrpSpPr>
        <p:grpSpPr>
          <a:xfrm rot="0">
            <a:off x="12494666" y="5888355"/>
            <a:ext cx="704850" cy="19050"/>
            <a:chOff x="0" y="0"/>
            <a:chExt cx="939800" cy="25400"/>
          </a:xfrm>
        </p:grpSpPr>
        <p:sp>
          <p:nvSpPr>
            <p:cNvPr name="Freeform 55" id="55"/>
            <p:cNvSpPr/>
            <p:nvPr/>
          </p:nvSpPr>
          <p:spPr>
            <a:xfrm flipH="false" flipV="false" rot="0">
              <a:off x="0" y="0"/>
              <a:ext cx="939800" cy="25400"/>
            </a:xfrm>
            <a:custGeom>
              <a:avLst/>
              <a:gdLst/>
              <a:ahLst/>
              <a:cxnLst/>
              <a:rect r="r" b="b" t="t" l="l"/>
              <a:pathLst>
                <a:path h="25400" w="939800">
                  <a:moveTo>
                    <a:pt x="0" y="0"/>
                  </a:moveTo>
                  <a:lnTo>
                    <a:pt x="939800" y="25400"/>
                  </a:lnTo>
                </a:path>
              </a:pathLst>
            </a:custGeom>
            <a:blipFill>
              <a:blip r:embed="rId2">
                <a:alphaModFix amt="0"/>
              </a:blip>
              <a:stretch>
                <a:fillRect l="0" t="-670946" r="0" b="-670946"/>
              </a:stretch>
            </a:blipFill>
            <a:ln w="19050" cap="sq">
              <a:solidFill>
                <a:srgbClr val="8E5D40"/>
              </a:solidFill>
              <a:prstDash val="solid"/>
              <a:miter/>
            </a:ln>
          </p:spPr>
        </p:sp>
      </p:grpSp>
      <p:sp>
        <p:nvSpPr>
          <p:cNvPr name="TextBox 56" id="56"/>
          <p:cNvSpPr txBox="true"/>
          <p:nvPr/>
        </p:nvSpPr>
        <p:spPr>
          <a:xfrm rot="0">
            <a:off x="12504191" y="6036945"/>
            <a:ext cx="4937760" cy="689229"/>
          </a:xfrm>
          <a:prstGeom prst="rect">
            <a:avLst/>
          </a:prstGeom>
        </p:spPr>
        <p:txBody>
          <a:bodyPr anchor="t" rtlCol="false" tIns="0" lIns="0" bIns="0" rIns="0">
            <a:spAutoFit/>
          </a:bodyPr>
          <a:lstStyle/>
          <a:p>
            <a:pPr algn="l">
              <a:lnSpc>
                <a:spcPts val="2808"/>
              </a:lnSpc>
            </a:pPr>
            <a:r>
              <a:rPr lang="en-US" sz="1800" i="true">
                <a:solidFill>
                  <a:srgbClr val="8E5D40"/>
                </a:solidFill>
                <a:latin typeface="TT Drugs Italics"/>
                <a:ea typeface="TT Drugs Italics"/>
                <a:cs typeface="TT Drugs Italics"/>
                <a:sym typeface="TT Drugs Italics"/>
              </a:rPr>
              <a:t>"A cultural project that happens to also sell skincare."</a:t>
            </a:r>
          </a:p>
        </p:txBody>
      </p:sp>
      <p:sp>
        <p:nvSpPr>
          <p:cNvPr name="TextBox 57" id="57"/>
          <p:cNvSpPr txBox="true"/>
          <p:nvPr/>
        </p:nvSpPr>
        <p:spPr>
          <a:xfrm rot="0">
            <a:off x="12504191" y="6850380"/>
            <a:ext cx="4937760" cy="613410"/>
          </a:xfrm>
          <a:prstGeom prst="rect">
            <a:avLst/>
          </a:prstGeom>
        </p:spPr>
        <p:txBody>
          <a:bodyPr anchor="t" rtlCol="false" tIns="0" lIns="0" bIns="0" rIns="0">
            <a:spAutoFit/>
          </a:bodyPr>
          <a:lstStyle/>
          <a:p>
            <a:pPr algn="l">
              <a:lnSpc>
                <a:spcPts val="2520"/>
              </a:lnSpc>
            </a:pPr>
            <a:r>
              <a:rPr lang="en-US" sz="1500">
                <a:solidFill>
                  <a:srgbClr val="1A1A1A"/>
                </a:solidFill>
                <a:latin typeface="TT Drugs"/>
                <a:ea typeface="TT Drugs"/>
                <a:cs typeface="TT Drugs"/>
                <a:sym typeface="TT Drugs"/>
              </a:rPr>
              <a:t>She reads long-form. She knows K-beauty in Europe has been the wrong conversation for a decade.</a:t>
            </a:r>
          </a:p>
        </p:txBody>
      </p:sp>
      <p:sp>
        <p:nvSpPr>
          <p:cNvPr name="TextBox 58" id="58"/>
          <p:cNvSpPr txBox="true"/>
          <p:nvPr/>
        </p:nvSpPr>
        <p:spPr>
          <a:xfrm rot="0">
            <a:off x="12504191" y="7907655"/>
            <a:ext cx="4937760" cy="519303"/>
          </a:xfrm>
          <a:prstGeom prst="rect">
            <a:avLst/>
          </a:prstGeom>
        </p:spPr>
        <p:txBody>
          <a:bodyPr anchor="t" rtlCol="false" tIns="0" lIns="0" bIns="0" rIns="0">
            <a:spAutoFit/>
          </a:bodyPr>
          <a:lstStyle/>
          <a:p>
            <a:pPr algn="l">
              <a:lnSpc>
                <a:spcPts val="2106"/>
              </a:lnSpc>
            </a:pPr>
            <a:r>
              <a:rPr lang="en-US" sz="1350" b="true">
                <a:solidFill>
                  <a:srgbClr val="8E5D40"/>
                </a:solidFill>
                <a:latin typeface="TT Drugs Bold"/>
                <a:ea typeface="TT Drugs Bold"/>
                <a:cs typeface="TT Drugs Bold"/>
                <a:sym typeface="TT Drugs Bold"/>
              </a:rPr>
              <a:t>Wants: </a:t>
            </a:r>
            <a:r>
              <a:rPr lang="en-US" sz="1350" i="true">
                <a:solidFill>
                  <a:srgbClr val="4A4A4A"/>
                </a:solidFill>
                <a:latin typeface="TT Drugs Italics"/>
                <a:ea typeface="TT Drugs Italics"/>
                <a:cs typeface="TT Drugs Italics"/>
                <a:sym typeface="TT Drugs Italics"/>
              </a:rPr>
              <a:t>Research bibliography. Bilingual founder interviews. 10,000-word Notebook pieces with zero product links.</a:t>
            </a:r>
          </a:p>
        </p:txBody>
      </p:sp>
      <p:sp>
        <p:nvSpPr>
          <p:cNvPr name="TextBox 59" id="59"/>
          <p:cNvSpPr txBox="true"/>
          <p:nvPr/>
        </p:nvSpPr>
        <p:spPr>
          <a:xfrm rot="0">
            <a:off x="12504191" y="8730615"/>
            <a:ext cx="4937760" cy="519303"/>
          </a:xfrm>
          <a:prstGeom prst="rect">
            <a:avLst/>
          </a:prstGeom>
        </p:spPr>
        <p:txBody>
          <a:bodyPr anchor="t" rtlCol="false" tIns="0" lIns="0" bIns="0" rIns="0">
            <a:spAutoFit/>
          </a:bodyPr>
          <a:lstStyle/>
          <a:p>
            <a:pPr algn="l">
              <a:lnSpc>
                <a:spcPts val="2106"/>
              </a:lnSpc>
            </a:pPr>
            <a:r>
              <a:rPr lang="en-US" sz="1350" b="true">
                <a:solidFill>
                  <a:srgbClr val="8E5D40"/>
                </a:solidFill>
                <a:latin typeface="TT Drugs Bold"/>
                <a:ea typeface="TT Drugs Bold"/>
                <a:cs typeface="TT Drugs Bold"/>
                <a:sym typeface="TT Drugs Bold"/>
              </a:rPr>
              <a:t>Rejects: </a:t>
            </a:r>
            <a:r>
              <a:rPr lang="en-US" sz="1350" i="true">
                <a:solidFill>
                  <a:srgbClr val="4A4A4A"/>
                </a:solidFill>
                <a:latin typeface="TT Drugs Italics"/>
                <a:ea typeface="TT Drugs Italics"/>
                <a:cs typeface="TT Drugs Italics"/>
                <a:sym typeface="TT Drugs Italics"/>
              </a:rPr>
              <a:t>Listicles. Influencer round-ups. Anything that treats her as a buyer first and a reader second.</a:t>
            </a:r>
          </a:p>
        </p:txBody>
      </p:sp>
      <p:grpSp>
        <p:nvGrpSpPr>
          <p:cNvPr name="Group 60" id="60"/>
          <p:cNvGrpSpPr/>
          <p:nvPr/>
        </p:nvGrpSpPr>
        <p:grpSpPr>
          <a:xfrm rot="0">
            <a:off x="685800" y="9669780"/>
            <a:ext cx="6858000" cy="411480"/>
            <a:chOff x="0" y="0"/>
            <a:chExt cx="9144000" cy="548640"/>
          </a:xfrm>
        </p:grpSpPr>
        <p:sp>
          <p:nvSpPr>
            <p:cNvPr name="Freeform 61" id="61"/>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2" id="62"/>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04  ·  Target Audience</a:t>
              </a:r>
            </a:p>
          </p:txBody>
        </p:sp>
      </p:grpSp>
      <p:grpSp>
        <p:nvGrpSpPr>
          <p:cNvPr name="Group 63" id="63"/>
          <p:cNvGrpSpPr/>
          <p:nvPr/>
        </p:nvGrpSpPr>
        <p:grpSpPr>
          <a:xfrm rot="0">
            <a:off x="10743743" y="9669780"/>
            <a:ext cx="6858000" cy="411480"/>
            <a:chOff x="0" y="0"/>
            <a:chExt cx="9144000" cy="548640"/>
          </a:xfrm>
        </p:grpSpPr>
        <p:sp>
          <p:nvSpPr>
            <p:cNvPr name="Freeform 64" id="64"/>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5" id="65"/>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Three doors  ·  one substrate</a:t>
              </a:r>
            </a:p>
          </p:txBody>
        </p:sp>
      </p:gr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303020"/>
            <a:ext cx="16915943" cy="1341310"/>
            <a:chOff x="0" y="0"/>
            <a:chExt cx="22554590" cy="1788414"/>
          </a:xfrm>
        </p:grpSpPr>
        <p:sp>
          <p:nvSpPr>
            <p:cNvPr name="Freeform 18" id="18"/>
            <p:cNvSpPr/>
            <p:nvPr/>
          </p:nvSpPr>
          <p:spPr>
            <a:xfrm flipH="false" flipV="false" rot="0">
              <a:off x="0" y="0"/>
              <a:ext cx="22554591" cy="1788414"/>
            </a:xfrm>
            <a:custGeom>
              <a:avLst/>
              <a:gdLst/>
              <a:ahLst/>
              <a:cxnLst/>
              <a:rect r="r" b="b" t="t" l="l"/>
              <a:pathLst>
                <a:path h="1788414" w="22554591">
                  <a:moveTo>
                    <a:pt x="0" y="0"/>
                  </a:moveTo>
                  <a:lnTo>
                    <a:pt x="22554591" y="0"/>
                  </a:lnTo>
                  <a:lnTo>
                    <a:pt x="22554591" y="1788414"/>
                  </a:lnTo>
                  <a:lnTo>
                    <a:pt x="0" y="1788414"/>
                  </a:lnTo>
                  <a:close/>
                </a:path>
              </a:pathLst>
            </a:custGeom>
            <a:blipFill>
              <a:blip r:embed="rId2">
                <a:alphaModFix amt="0"/>
              </a:blip>
              <a:stretch>
                <a:fillRect l="0" t="-204832" r="0" b="-186638"/>
              </a:stretch>
            </a:blipFill>
          </p:spPr>
        </p:sp>
        <p:sp>
          <p:nvSpPr>
            <p:cNvPr name="TextBox 19" id="19"/>
            <p:cNvSpPr txBox="true"/>
            <p:nvPr/>
          </p:nvSpPr>
          <p:spPr>
            <a:xfrm>
              <a:off x="0" y="-9525"/>
              <a:ext cx="22554590" cy="1797939"/>
            </a:xfrm>
            <a:prstGeom prst="rect">
              <a:avLst/>
            </a:prstGeom>
          </p:spPr>
          <p:txBody>
            <a:bodyPr anchor="ctr" rtlCol="false" tIns="0" lIns="0" bIns="0" rIns="0"/>
            <a:lstStyle/>
            <a:p>
              <a:pPr algn="ctr">
                <a:lnSpc>
                  <a:spcPts val="8280"/>
                </a:lnSpc>
              </a:pPr>
              <a:r>
                <a:rPr lang="en-US" sz="6900" spc="-150">
                  <a:solidFill>
                    <a:srgbClr val="1A1A1A"/>
                  </a:solidFill>
                  <a:latin typeface="TT Drugs"/>
                  <a:ea typeface="TT Drugs"/>
                  <a:cs typeface="TT Drugs"/>
                  <a:sym typeface="TT Drugs"/>
                </a:rPr>
                <a:t>The Psychographic</a:t>
              </a:r>
            </a:p>
          </p:txBody>
        </p:sp>
      </p:grpSp>
      <p:grpSp>
        <p:nvGrpSpPr>
          <p:cNvPr name="Group 20" id="20"/>
          <p:cNvGrpSpPr/>
          <p:nvPr/>
        </p:nvGrpSpPr>
        <p:grpSpPr>
          <a:xfrm rot="0">
            <a:off x="685800" y="2331720"/>
            <a:ext cx="16915943" cy="1341310"/>
            <a:chOff x="0" y="0"/>
            <a:chExt cx="22554590" cy="1788414"/>
          </a:xfrm>
        </p:grpSpPr>
        <p:sp>
          <p:nvSpPr>
            <p:cNvPr name="Freeform 21" id="21"/>
            <p:cNvSpPr/>
            <p:nvPr/>
          </p:nvSpPr>
          <p:spPr>
            <a:xfrm flipH="false" flipV="false" rot="0">
              <a:off x="0" y="0"/>
              <a:ext cx="22554591" cy="1788414"/>
            </a:xfrm>
            <a:custGeom>
              <a:avLst/>
              <a:gdLst/>
              <a:ahLst/>
              <a:cxnLst/>
              <a:rect r="r" b="b" t="t" l="l"/>
              <a:pathLst>
                <a:path h="1788414" w="22554591">
                  <a:moveTo>
                    <a:pt x="0" y="0"/>
                  </a:moveTo>
                  <a:lnTo>
                    <a:pt x="22554591" y="0"/>
                  </a:lnTo>
                  <a:lnTo>
                    <a:pt x="22554591" y="1788414"/>
                  </a:lnTo>
                  <a:lnTo>
                    <a:pt x="0" y="1788414"/>
                  </a:lnTo>
                  <a:close/>
                </a:path>
              </a:pathLst>
            </a:custGeom>
            <a:blipFill>
              <a:blip r:embed="rId2">
                <a:alphaModFix amt="0"/>
              </a:blip>
              <a:stretch>
                <a:fillRect l="0" t="-204832" r="0" b="-186638"/>
              </a:stretch>
            </a:blipFill>
          </p:spPr>
        </p:sp>
        <p:sp>
          <p:nvSpPr>
            <p:cNvPr name="TextBox 22" id="22"/>
            <p:cNvSpPr txBox="true"/>
            <p:nvPr/>
          </p:nvSpPr>
          <p:spPr>
            <a:xfrm>
              <a:off x="0" y="-9525"/>
              <a:ext cx="22554590" cy="1797939"/>
            </a:xfrm>
            <a:prstGeom prst="rect">
              <a:avLst/>
            </a:prstGeom>
          </p:spPr>
          <p:txBody>
            <a:bodyPr anchor="ctr" rtlCol="false" tIns="0" lIns="0" bIns="0" rIns="0"/>
            <a:lstStyle/>
            <a:p>
              <a:pPr algn="ctr">
                <a:lnSpc>
                  <a:spcPts val="8280"/>
                </a:lnSpc>
              </a:pPr>
              <a:r>
                <a:rPr lang="en-US" sz="6900" spc="-150">
                  <a:solidFill>
                    <a:srgbClr val="1A1A1A"/>
                  </a:solidFill>
                  <a:latin typeface="TT Drugs"/>
                  <a:ea typeface="TT Drugs"/>
                  <a:cs typeface="TT Drugs"/>
                  <a:sym typeface="TT Drugs"/>
                </a:rPr>
                <a:t>Substrate</a:t>
              </a:r>
            </a:p>
          </p:txBody>
        </p:sp>
      </p:grpSp>
      <p:grpSp>
        <p:nvGrpSpPr>
          <p:cNvPr name="Group 23" id="23"/>
          <p:cNvGrpSpPr/>
          <p:nvPr/>
        </p:nvGrpSpPr>
        <p:grpSpPr>
          <a:xfrm rot="0">
            <a:off x="685800" y="3634740"/>
            <a:ext cx="16915943" cy="673513"/>
            <a:chOff x="0" y="0"/>
            <a:chExt cx="22554590" cy="898017"/>
          </a:xfrm>
        </p:grpSpPr>
        <p:sp>
          <p:nvSpPr>
            <p:cNvPr name="Freeform 24" id="24"/>
            <p:cNvSpPr/>
            <p:nvPr/>
          </p:nvSpPr>
          <p:spPr>
            <a:xfrm flipH="false" flipV="false" rot="0">
              <a:off x="0" y="0"/>
              <a:ext cx="22554591" cy="898017"/>
            </a:xfrm>
            <a:custGeom>
              <a:avLst/>
              <a:gdLst/>
              <a:ahLst/>
              <a:cxnLst/>
              <a:rect r="r" b="b" t="t" l="l"/>
              <a:pathLst>
                <a:path h="898017" w="22554591">
                  <a:moveTo>
                    <a:pt x="0" y="0"/>
                  </a:moveTo>
                  <a:lnTo>
                    <a:pt x="22554591" y="0"/>
                  </a:lnTo>
                  <a:lnTo>
                    <a:pt x="22554591" y="898017"/>
                  </a:lnTo>
                  <a:lnTo>
                    <a:pt x="0" y="898017"/>
                  </a:lnTo>
                  <a:close/>
                </a:path>
              </a:pathLst>
            </a:custGeom>
            <a:blipFill>
              <a:blip r:embed="rId2">
                <a:alphaModFix amt="0"/>
              </a:blip>
              <a:stretch>
                <a:fillRect l="0" t="-448656" r="0" b="-430115"/>
              </a:stretch>
            </a:blipFill>
          </p:spPr>
        </p:sp>
        <p:sp>
          <p:nvSpPr>
            <p:cNvPr name="TextBox 25" id="25"/>
            <p:cNvSpPr txBox="true"/>
            <p:nvPr/>
          </p:nvSpPr>
          <p:spPr>
            <a:xfrm>
              <a:off x="0" y="-9525"/>
              <a:ext cx="22554590" cy="907542"/>
            </a:xfrm>
            <a:prstGeom prst="rect">
              <a:avLst/>
            </a:prstGeom>
          </p:spPr>
          <p:txBody>
            <a:bodyPr anchor="ctr" rtlCol="false" tIns="0" lIns="0" bIns="0" rIns="0"/>
            <a:lstStyle/>
            <a:p>
              <a:pPr algn="ctr">
                <a:lnSpc>
                  <a:spcPts val="2340"/>
                </a:lnSpc>
              </a:pPr>
              <a:r>
                <a:rPr lang="en-US" sz="1950" i="true">
                  <a:solidFill>
                    <a:srgbClr val="4A4A4A"/>
                  </a:solidFill>
                  <a:latin typeface="TT Drugs Italics"/>
                  <a:ea typeface="TT Drugs Italics"/>
                  <a:cs typeface="TT Drugs Italics"/>
                  <a:sym typeface="TT Drugs Italics"/>
                </a:rPr>
                <a:t>Four things are true about her that drive every design decision. Not a profile she fits into — the orientation she brings to every brand interaction.</a:t>
              </a:r>
            </a:p>
          </p:txBody>
        </p:sp>
      </p:grpSp>
      <p:grpSp>
        <p:nvGrpSpPr>
          <p:cNvPr name="Group 26" id="26"/>
          <p:cNvGrpSpPr/>
          <p:nvPr/>
        </p:nvGrpSpPr>
        <p:grpSpPr>
          <a:xfrm rot="0">
            <a:off x="875119" y="4384358"/>
            <a:ext cx="8170545" cy="2684145"/>
            <a:chOff x="0" y="0"/>
            <a:chExt cx="10894060" cy="3578860"/>
          </a:xfrm>
        </p:grpSpPr>
        <p:sp>
          <p:nvSpPr>
            <p:cNvPr name="Freeform 27" id="27"/>
            <p:cNvSpPr/>
            <p:nvPr/>
          </p:nvSpPr>
          <p:spPr>
            <a:xfrm flipH="false" flipV="false" rot="0">
              <a:off x="0" y="0"/>
              <a:ext cx="10894060" cy="3578860"/>
            </a:xfrm>
            <a:custGeom>
              <a:avLst/>
              <a:gdLst/>
              <a:ahLst/>
              <a:cxnLst/>
              <a:rect r="r" b="b" t="t" l="l"/>
              <a:pathLst>
                <a:path h="3578860" w="10894060">
                  <a:moveTo>
                    <a:pt x="0" y="0"/>
                  </a:moveTo>
                  <a:lnTo>
                    <a:pt x="10894060" y="0"/>
                  </a:lnTo>
                  <a:lnTo>
                    <a:pt x="10894060" y="3578860"/>
                  </a:lnTo>
                  <a:lnTo>
                    <a:pt x="0" y="3578860"/>
                  </a:lnTo>
                  <a:close/>
                </a:path>
              </a:pathLst>
            </a:custGeom>
            <a:solidFill>
              <a:srgbClr val="EFEDE7"/>
            </a:solidFill>
            <a:ln w="9525" cap="sq">
              <a:solidFill>
                <a:srgbClr val="1A1A1A"/>
              </a:solidFill>
              <a:prstDash val="solid"/>
              <a:miter/>
            </a:ln>
          </p:spPr>
        </p:sp>
      </p:grpSp>
      <p:sp>
        <p:nvSpPr>
          <p:cNvPr name="TextBox 28" id="28"/>
          <p:cNvSpPr txBox="true"/>
          <p:nvPr/>
        </p:nvSpPr>
        <p:spPr>
          <a:xfrm rot="0">
            <a:off x="1291361" y="4626483"/>
            <a:ext cx="548640"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a:t>
            </a:r>
          </a:p>
        </p:txBody>
      </p:sp>
      <p:sp>
        <p:nvSpPr>
          <p:cNvPr name="TextBox 29" id="29"/>
          <p:cNvSpPr txBox="true"/>
          <p:nvPr/>
        </p:nvSpPr>
        <p:spPr>
          <a:xfrm rot="0">
            <a:off x="1908581" y="4599051"/>
            <a:ext cx="6789420" cy="390525"/>
          </a:xfrm>
          <a:prstGeom prst="rect">
            <a:avLst/>
          </a:prstGeom>
        </p:spPr>
        <p:txBody>
          <a:bodyPr anchor="t" rtlCol="false" tIns="0" lIns="0" bIns="0" rIns="0">
            <a:spAutoFit/>
          </a:bodyPr>
          <a:lstStyle/>
          <a:p>
            <a:pPr algn="l">
              <a:lnSpc>
                <a:spcPts val="3060"/>
              </a:lnSpc>
            </a:pPr>
            <a:r>
              <a:rPr lang="en-US" sz="2550" spc="-45">
                <a:solidFill>
                  <a:srgbClr val="1A1A1A"/>
                </a:solidFill>
                <a:latin typeface="TT Drugs"/>
                <a:ea typeface="TT Drugs"/>
                <a:cs typeface="TT Drugs"/>
                <a:sym typeface="TT Drugs"/>
              </a:rPr>
              <a:t>Recovery</a:t>
            </a:r>
          </a:p>
        </p:txBody>
      </p:sp>
      <p:sp>
        <p:nvSpPr>
          <p:cNvPr name="TextBox 30" id="30"/>
          <p:cNvSpPr txBox="true"/>
          <p:nvPr/>
        </p:nvSpPr>
        <p:spPr>
          <a:xfrm rot="0">
            <a:off x="1291361" y="5164455"/>
            <a:ext cx="7338060" cy="623697"/>
          </a:xfrm>
          <a:prstGeom prst="rect">
            <a:avLst/>
          </a:prstGeom>
        </p:spPr>
        <p:txBody>
          <a:bodyPr anchor="t" rtlCol="false" tIns="0" lIns="0" bIns="0" rIns="0">
            <a:spAutoFit/>
          </a:bodyPr>
          <a:lstStyle/>
          <a:p>
            <a:pPr algn="l">
              <a:lnSpc>
                <a:spcPts val="2484"/>
              </a:lnSpc>
            </a:pPr>
            <a:r>
              <a:rPr lang="en-US" sz="1725" i="true">
                <a:solidFill>
                  <a:srgbClr val="1A1A1A"/>
                </a:solidFill>
                <a:latin typeface="TT Drugs Italics"/>
                <a:ea typeface="TT Drugs Italics"/>
                <a:cs typeface="TT Drugs Italics"/>
                <a:sym typeface="TT Drugs Italics"/>
              </a:rPr>
              <a:t>She has been hurt by Western beauty culture and is recovering from it.</a:t>
            </a:r>
          </a:p>
        </p:txBody>
      </p:sp>
      <p:sp>
        <p:nvSpPr>
          <p:cNvPr name="TextBox 31" id="31"/>
          <p:cNvSpPr txBox="true"/>
          <p:nvPr/>
        </p:nvSpPr>
        <p:spPr>
          <a:xfrm rot="0">
            <a:off x="1291361" y="5740527"/>
            <a:ext cx="7338060" cy="786003"/>
          </a:xfrm>
          <a:prstGeom prst="rect">
            <a:avLst/>
          </a:prstGeom>
        </p:spPr>
        <p:txBody>
          <a:bodyPr anchor="t" rtlCol="false" tIns="0" lIns="0" bIns="0" rIns="0">
            <a:spAutoFit/>
          </a:bodyPr>
          <a:lstStyle/>
          <a:p>
            <a:pPr algn="l">
              <a:lnSpc>
                <a:spcPts val="2106"/>
              </a:lnSpc>
            </a:pPr>
            <a:r>
              <a:rPr lang="en-US" sz="1350">
                <a:solidFill>
                  <a:srgbClr val="4A4A4A"/>
                </a:solidFill>
                <a:latin typeface="TT Drugs"/>
                <a:ea typeface="TT Drugs"/>
                <a:cs typeface="TT Drugs"/>
                <a:sym typeface="TT Drugs"/>
              </a:rPr>
              <a:t>The anti-aging regime, the "fix this" register, the implication that her natural face was the problem. K-beauty appeals because she perceives it as the alternative — a brand that imports the same vocabulary back disqualifies itself instantly.</a:t>
            </a:r>
          </a:p>
        </p:txBody>
      </p:sp>
      <p:grpSp>
        <p:nvGrpSpPr>
          <p:cNvPr name="Group 32" id="32"/>
          <p:cNvGrpSpPr/>
          <p:nvPr/>
        </p:nvGrpSpPr>
        <p:grpSpPr>
          <a:xfrm rot="0">
            <a:off x="9241879" y="4384358"/>
            <a:ext cx="8170545" cy="2684145"/>
            <a:chOff x="0" y="0"/>
            <a:chExt cx="10894060" cy="3578860"/>
          </a:xfrm>
        </p:grpSpPr>
        <p:sp>
          <p:nvSpPr>
            <p:cNvPr name="Freeform 33" id="33"/>
            <p:cNvSpPr/>
            <p:nvPr/>
          </p:nvSpPr>
          <p:spPr>
            <a:xfrm flipH="false" flipV="false" rot="0">
              <a:off x="0" y="0"/>
              <a:ext cx="10894060" cy="3578860"/>
            </a:xfrm>
            <a:custGeom>
              <a:avLst/>
              <a:gdLst/>
              <a:ahLst/>
              <a:cxnLst/>
              <a:rect r="r" b="b" t="t" l="l"/>
              <a:pathLst>
                <a:path h="3578860" w="10894060">
                  <a:moveTo>
                    <a:pt x="0" y="0"/>
                  </a:moveTo>
                  <a:lnTo>
                    <a:pt x="10894060" y="0"/>
                  </a:lnTo>
                  <a:lnTo>
                    <a:pt x="10894060" y="3578860"/>
                  </a:lnTo>
                  <a:lnTo>
                    <a:pt x="0" y="3578860"/>
                  </a:lnTo>
                  <a:close/>
                </a:path>
              </a:pathLst>
            </a:custGeom>
            <a:solidFill>
              <a:srgbClr val="EFEDE7"/>
            </a:solidFill>
            <a:ln w="9525" cap="sq">
              <a:solidFill>
                <a:srgbClr val="1A1A1A"/>
              </a:solidFill>
              <a:prstDash val="solid"/>
              <a:miter/>
            </a:ln>
          </p:spPr>
        </p:sp>
      </p:grpSp>
      <p:sp>
        <p:nvSpPr>
          <p:cNvPr name="TextBox 34" id="34"/>
          <p:cNvSpPr txBox="true"/>
          <p:nvPr/>
        </p:nvSpPr>
        <p:spPr>
          <a:xfrm rot="0">
            <a:off x="9658121" y="4626483"/>
            <a:ext cx="548640"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ii.</a:t>
            </a:r>
          </a:p>
        </p:txBody>
      </p:sp>
      <p:sp>
        <p:nvSpPr>
          <p:cNvPr name="TextBox 35" id="35"/>
          <p:cNvSpPr txBox="true"/>
          <p:nvPr/>
        </p:nvSpPr>
        <p:spPr>
          <a:xfrm rot="0">
            <a:off x="10275341" y="4599051"/>
            <a:ext cx="6789420" cy="390525"/>
          </a:xfrm>
          <a:prstGeom prst="rect">
            <a:avLst/>
          </a:prstGeom>
        </p:spPr>
        <p:txBody>
          <a:bodyPr anchor="t" rtlCol="false" tIns="0" lIns="0" bIns="0" rIns="0">
            <a:spAutoFit/>
          </a:bodyPr>
          <a:lstStyle/>
          <a:p>
            <a:pPr algn="l">
              <a:lnSpc>
                <a:spcPts val="3060"/>
              </a:lnSpc>
            </a:pPr>
            <a:r>
              <a:rPr lang="en-US" sz="2550" spc="-45">
                <a:solidFill>
                  <a:srgbClr val="1A1A1A"/>
                </a:solidFill>
                <a:latin typeface="TT Drugs"/>
                <a:ea typeface="TT Drugs"/>
                <a:cs typeface="TT Drugs"/>
                <a:sym typeface="TT Drugs"/>
              </a:rPr>
              <a:t>Restraint</a:t>
            </a:r>
          </a:p>
        </p:txBody>
      </p:sp>
      <p:sp>
        <p:nvSpPr>
          <p:cNvPr name="TextBox 36" id="36"/>
          <p:cNvSpPr txBox="true"/>
          <p:nvPr/>
        </p:nvSpPr>
        <p:spPr>
          <a:xfrm rot="0">
            <a:off x="9658121" y="5164455"/>
            <a:ext cx="7338060" cy="309372"/>
          </a:xfrm>
          <a:prstGeom prst="rect">
            <a:avLst/>
          </a:prstGeom>
        </p:spPr>
        <p:txBody>
          <a:bodyPr anchor="t" rtlCol="false" tIns="0" lIns="0" bIns="0" rIns="0">
            <a:spAutoFit/>
          </a:bodyPr>
          <a:lstStyle/>
          <a:p>
            <a:pPr algn="l">
              <a:lnSpc>
                <a:spcPts val="2484"/>
              </a:lnSpc>
            </a:pPr>
            <a:r>
              <a:rPr lang="en-US" sz="1725" i="true">
                <a:solidFill>
                  <a:srgbClr val="1A1A1A"/>
                </a:solidFill>
                <a:latin typeface="TT Drugs Italics"/>
                <a:ea typeface="TT Drugs Italics"/>
                <a:cs typeface="TT Drugs Italics"/>
                <a:sym typeface="TT Drugs Italics"/>
              </a:rPr>
              <a:t>She reads restraint as confidence; excess as insecurity.</a:t>
            </a:r>
          </a:p>
        </p:txBody>
      </p:sp>
      <p:sp>
        <p:nvSpPr>
          <p:cNvPr name="TextBox 37" id="37"/>
          <p:cNvSpPr txBox="true"/>
          <p:nvPr/>
        </p:nvSpPr>
        <p:spPr>
          <a:xfrm rot="0">
            <a:off x="9658121" y="5740527"/>
            <a:ext cx="7338060" cy="786003"/>
          </a:xfrm>
          <a:prstGeom prst="rect">
            <a:avLst/>
          </a:prstGeom>
        </p:spPr>
        <p:txBody>
          <a:bodyPr anchor="t" rtlCol="false" tIns="0" lIns="0" bIns="0" rIns="0">
            <a:spAutoFit/>
          </a:bodyPr>
          <a:lstStyle/>
          <a:p>
            <a:pPr algn="l">
              <a:lnSpc>
                <a:spcPts val="2106"/>
              </a:lnSpc>
            </a:pPr>
            <a:r>
              <a:rPr lang="en-US" sz="1350">
                <a:solidFill>
                  <a:srgbClr val="4A4A4A"/>
                </a:solidFill>
                <a:latin typeface="TT Drugs"/>
                <a:ea typeface="TT Drugs"/>
                <a:cs typeface="TT Drugs"/>
                <a:sym typeface="TT Drugs"/>
              </a:rPr>
              <a:t>Brands that shout, overclaim, pile on adjectives — these read as brands that don't trust their product to speak. Quiet is strength. This is why silent luxury works as a register and fails as a category claim.</a:t>
            </a:r>
          </a:p>
        </p:txBody>
      </p:sp>
      <p:grpSp>
        <p:nvGrpSpPr>
          <p:cNvPr name="Group 38" id="38"/>
          <p:cNvGrpSpPr/>
          <p:nvPr/>
        </p:nvGrpSpPr>
        <p:grpSpPr>
          <a:xfrm rot="0">
            <a:off x="875119" y="7264718"/>
            <a:ext cx="8170545" cy="2684145"/>
            <a:chOff x="0" y="0"/>
            <a:chExt cx="10894060" cy="3578860"/>
          </a:xfrm>
        </p:grpSpPr>
        <p:sp>
          <p:nvSpPr>
            <p:cNvPr name="Freeform 39" id="39"/>
            <p:cNvSpPr/>
            <p:nvPr/>
          </p:nvSpPr>
          <p:spPr>
            <a:xfrm flipH="false" flipV="false" rot="0">
              <a:off x="0" y="0"/>
              <a:ext cx="10894060" cy="3578860"/>
            </a:xfrm>
            <a:custGeom>
              <a:avLst/>
              <a:gdLst/>
              <a:ahLst/>
              <a:cxnLst/>
              <a:rect r="r" b="b" t="t" l="l"/>
              <a:pathLst>
                <a:path h="3578860" w="10894060">
                  <a:moveTo>
                    <a:pt x="0" y="0"/>
                  </a:moveTo>
                  <a:lnTo>
                    <a:pt x="10894060" y="0"/>
                  </a:lnTo>
                  <a:lnTo>
                    <a:pt x="10894060" y="3578860"/>
                  </a:lnTo>
                  <a:lnTo>
                    <a:pt x="0" y="3578860"/>
                  </a:lnTo>
                  <a:close/>
                </a:path>
              </a:pathLst>
            </a:custGeom>
            <a:solidFill>
              <a:srgbClr val="EFEDE7"/>
            </a:solidFill>
            <a:ln w="9525" cap="sq">
              <a:solidFill>
                <a:srgbClr val="1A1A1A"/>
              </a:solidFill>
              <a:prstDash val="solid"/>
              <a:miter/>
            </a:ln>
          </p:spPr>
        </p:sp>
      </p:grpSp>
      <p:sp>
        <p:nvSpPr>
          <p:cNvPr name="TextBox 40" id="40"/>
          <p:cNvSpPr txBox="true"/>
          <p:nvPr/>
        </p:nvSpPr>
        <p:spPr>
          <a:xfrm rot="0">
            <a:off x="1291361" y="7506843"/>
            <a:ext cx="548640"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iii.</a:t>
            </a:r>
          </a:p>
        </p:txBody>
      </p:sp>
      <p:sp>
        <p:nvSpPr>
          <p:cNvPr name="TextBox 41" id="41"/>
          <p:cNvSpPr txBox="true"/>
          <p:nvPr/>
        </p:nvSpPr>
        <p:spPr>
          <a:xfrm rot="0">
            <a:off x="1908581" y="7479411"/>
            <a:ext cx="6789420" cy="390525"/>
          </a:xfrm>
          <a:prstGeom prst="rect">
            <a:avLst/>
          </a:prstGeom>
        </p:spPr>
        <p:txBody>
          <a:bodyPr anchor="t" rtlCol="false" tIns="0" lIns="0" bIns="0" rIns="0">
            <a:spAutoFit/>
          </a:bodyPr>
          <a:lstStyle/>
          <a:p>
            <a:pPr algn="l">
              <a:lnSpc>
                <a:spcPts val="3060"/>
              </a:lnSpc>
            </a:pPr>
            <a:r>
              <a:rPr lang="en-US" sz="2550" spc="-45">
                <a:solidFill>
                  <a:srgbClr val="1A1A1A"/>
                </a:solidFill>
                <a:latin typeface="TT Drugs"/>
                <a:ea typeface="TT Drugs"/>
                <a:cs typeface="TT Drugs"/>
                <a:sym typeface="TT Drugs"/>
              </a:rPr>
              <a:t>Detection</a:t>
            </a:r>
          </a:p>
        </p:txBody>
      </p:sp>
      <p:sp>
        <p:nvSpPr>
          <p:cNvPr name="TextBox 42" id="42"/>
          <p:cNvSpPr txBox="true"/>
          <p:nvPr/>
        </p:nvSpPr>
        <p:spPr>
          <a:xfrm rot="0">
            <a:off x="1291361" y="8044815"/>
            <a:ext cx="7338060" cy="309372"/>
          </a:xfrm>
          <a:prstGeom prst="rect">
            <a:avLst/>
          </a:prstGeom>
        </p:spPr>
        <p:txBody>
          <a:bodyPr anchor="t" rtlCol="false" tIns="0" lIns="0" bIns="0" rIns="0">
            <a:spAutoFit/>
          </a:bodyPr>
          <a:lstStyle/>
          <a:p>
            <a:pPr algn="l">
              <a:lnSpc>
                <a:spcPts val="2484"/>
              </a:lnSpc>
            </a:pPr>
            <a:r>
              <a:rPr lang="en-US" sz="1725" i="true">
                <a:solidFill>
                  <a:srgbClr val="1A1A1A"/>
                </a:solidFill>
                <a:latin typeface="TT Drugs Italics"/>
                <a:ea typeface="TT Drugs Italics"/>
                <a:cs typeface="TT Drugs Italics"/>
                <a:sym typeface="TT Drugs Italics"/>
              </a:rPr>
              <a:t>She is exquisitely sensitive to brands that perform meaning.</a:t>
            </a:r>
          </a:p>
        </p:txBody>
      </p:sp>
      <p:sp>
        <p:nvSpPr>
          <p:cNvPr name="TextBox 43" id="43"/>
          <p:cNvSpPr txBox="true"/>
          <p:nvPr/>
        </p:nvSpPr>
        <p:spPr>
          <a:xfrm rot="0">
            <a:off x="1291361" y="8620887"/>
            <a:ext cx="7338060" cy="786003"/>
          </a:xfrm>
          <a:prstGeom prst="rect">
            <a:avLst/>
          </a:prstGeom>
        </p:spPr>
        <p:txBody>
          <a:bodyPr anchor="t" rtlCol="false" tIns="0" lIns="0" bIns="0" rIns="0">
            <a:spAutoFit/>
          </a:bodyPr>
          <a:lstStyle/>
          <a:p>
            <a:pPr algn="l">
              <a:lnSpc>
                <a:spcPts val="2106"/>
              </a:lnSpc>
            </a:pPr>
            <a:r>
              <a:rPr lang="en-US" sz="1350">
                <a:solidFill>
                  <a:srgbClr val="4A4A4A"/>
                </a:solidFill>
                <a:latin typeface="TT Drugs"/>
                <a:ea typeface="TT Drugs"/>
                <a:cs typeface="TT Drugs"/>
                <a:sym typeface="TT Drugs"/>
              </a:rPr>
              <a:t>She wants beauty to mean something — but has seen too many brands stage depth as a marketing posture. "Sculptural transformation" is the language she screenshots and texts to a friend with a flat-eyes emoji.</a:t>
            </a:r>
          </a:p>
        </p:txBody>
      </p:sp>
      <p:grpSp>
        <p:nvGrpSpPr>
          <p:cNvPr name="Group 44" id="44"/>
          <p:cNvGrpSpPr/>
          <p:nvPr/>
        </p:nvGrpSpPr>
        <p:grpSpPr>
          <a:xfrm rot="0">
            <a:off x="9241879" y="7264718"/>
            <a:ext cx="8170545" cy="2684145"/>
            <a:chOff x="0" y="0"/>
            <a:chExt cx="10894060" cy="3578860"/>
          </a:xfrm>
        </p:grpSpPr>
        <p:sp>
          <p:nvSpPr>
            <p:cNvPr name="Freeform 45" id="45"/>
            <p:cNvSpPr/>
            <p:nvPr/>
          </p:nvSpPr>
          <p:spPr>
            <a:xfrm flipH="false" flipV="false" rot="0">
              <a:off x="0" y="0"/>
              <a:ext cx="10894060" cy="3578860"/>
            </a:xfrm>
            <a:custGeom>
              <a:avLst/>
              <a:gdLst/>
              <a:ahLst/>
              <a:cxnLst/>
              <a:rect r="r" b="b" t="t" l="l"/>
              <a:pathLst>
                <a:path h="3578860" w="10894060">
                  <a:moveTo>
                    <a:pt x="0" y="0"/>
                  </a:moveTo>
                  <a:lnTo>
                    <a:pt x="10894060" y="0"/>
                  </a:lnTo>
                  <a:lnTo>
                    <a:pt x="10894060" y="3578860"/>
                  </a:lnTo>
                  <a:lnTo>
                    <a:pt x="0" y="3578860"/>
                  </a:lnTo>
                  <a:close/>
                </a:path>
              </a:pathLst>
            </a:custGeom>
            <a:solidFill>
              <a:srgbClr val="EFEDE7"/>
            </a:solidFill>
            <a:ln w="9525" cap="sq">
              <a:solidFill>
                <a:srgbClr val="1A1A1A"/>
              </a:solidFill>
              <a:prstDash val="solid"/>
              <a:miter/>
            </a:ln>
          </p:spPr>
        </p:sp>
      </p:grpSp>
      <p:sp>
        <p:nvSpPr>
          <p:cNvPr name="TextBox 46" id="46"/>
          <p:cNvSpPr txBox="true"/>
          <p:nvPr/>
        </p:nvSpPr>
        <p:spPr>
          <a:xfrm rot="0">
            <a:off x="9658121" y="7506843"/>
            <a:ext cx="548640"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iv.</a:t>
            </a:r>
          </a:p>
        </p:txBody>
      </p:sp>
      <p:sp>
        <p:nvSpPr>
          <p:cNvPr name="TextBox 47" id="47"/>
          <p:cNvSpPr txBox="true"/>
          <p:nvPr/>
        </p:nvSpPr>
        <p:spPr>
          <a:xfrm rot="0">
            <a:off x="10275341" y="7479411"/>
            <a:ext cx="6789420" cy="390525"/>
          </a:xfrm>
          <a:prstGeom prst="rect">
            <a:avLst/>
          </a:prstGeom>
        </p:spPr>
        <p:txBody>
          <a:bodyPr anchor="t" rtlCol="false" tIns="0" lIns="0" bIns="0" rIns="0">
            <a:spAutoFit/>
          </a:bodyPr>
          <a:lstStyle/>
          <a:p>
            <a:pPr algn="l">
              <a:lnSpc>
                <a:spcPts val="3060"/>
              </a:lnSpc>
            </a:pPr>
            <a:r>
              <a:rPr lang="en-US" sz="2550" spc="-45">
                <a:solidFill>
                  <a:srgbClr val="1A1A1A"/>
                </a:solidFill>
                <a:latin typeface="TT Drugs"/>
                <a:ea typeface="TT Drugs"/>
                <a:cs typeface="TT Drugs"/>
                <a:sym typeface="TT Drugs"/>
              </a:rPr>
              <a:t>Complicity</a:t>
            </a:r>
          </a:p>
        </p:txBody>
      </p:sp>
      <p:sp>
        <p:nvSpPr>
          <p:cNvPr name="TextBox 48" id="48"/>
          <p:cNvSpPr txBox="true"/>
          <p:nvPr/>
        </p:nvSpPr>
        <p:spPr>
          <a:xfrm rot="0">
            <a:off x="9658121" y="8044815"/>
            <a:ext cx="7338060" cy="309372"/>
          </a:xfrm>
          <a:prstGeom prst="rect">
            <a:avLst/>
          </a:prstGeom>
        </p:spPr>
        <p:txBody>
          <a:bodyPr anchor="t" rtlCol="false" tIns="0" lIns="0" bIns="0" rIns="0">
            <a:spAutoFit/>
          </a:bodyPr>
          <a:lstStyle/>
          <a:p>
            <a:pPr algn="l">
              <a:lnSpc>
                <a:spcPts val="2484"/>
              </a:lnSpc>
            </a:pPr>
            <a:r>
              <a:rPr lang="en-US" sz="1725" i="true">
                <a:solidFill>
                  <a:srgbClr val="1A1A1A"/>
                </a:solidFill>
                <a:latin typeface="TT Drugs Italics"/>
                <a:ea typeface="TT Drugs Italics"/>
                <a:cs typeface="TT Drugs Italics"/>
                <a:sym typeface="TT Drugs Italics"/>
              </a:rPr>
              <a:t>She has a complicated relationship to her own consumption.</a:t>
            </a:r>
          </a:p>
        </p:txBody>
      </p:sp>
      <p:sp>
        <p:nvSpPr>
          <p:cNvPr name="TextBox 49" id="49"/>
          <p:cNvSpPr txBox="true"/>
          <p:nvPr/>
        </p:nvSpPr>
        <p:spPr>
          <a:xfrm rot="0">
            <a:off x="9658121" y="8620887"/>
            <a:ext cx="7338060" cy="786003"/>
          </a:xfrm>
          <a:prstGeom prst="rect">
            <a:avLst/>
          </a:prstGeom>
        </p:spPr>
        <p:txBody>
          <a:bodyPr anchor="t" rtlCol="false" tIns="0" lIns="0" bIns="0" rIns="0">
            <a:spAutoFit/>
          </a:bodyPr>
          <a:lstStyle/>
          <a:p>
            <a:pPr algn="l">
              <a:lnSpc>
                <a:spcPts val="2106"/>
              </a:lnSpc>
            </a:pPr>
            <a:r>
              <a:rPr lang="en-US" sz="1350">
                <a:solidFill>
                  <a:srgbClr val="4A4A4A"/>
                </a:solidFill>
                <a:latin typeface="TT Drugs"/>
                <a:ea typeface="TT Drugs"/>
                <a:cs typeface="TT Drugs"/>
                <a:sym typeface="TT Drugs"/>
              </a:rPr>
              <a:t>She knows she's buying things she doesn't need. She knows the industry is part of the problem. She doesn't want a brand to pretend none of this is true. Brands that overclaim virtue lose her; brands that quietly hold their craft win her trust.</a:t>
            </a:r>
          </a:p>
        </p:txBody>
      </p:sp>
      <p:grpSp>
        <p:nvGrpSpPr>
          <p:cNvPr name="Group 50" id="50"/>
          <p:cNvGrpSpPr/>
          <p:nvPr/>
        </p:nvGrpSpPr>
        <p:grpSpPr>
          <a:xfrm rot="0">
            <a:off x="685800" y="9669780"/>
            <a:ext cx="6858000" cy="411480"/>
            <a:chOff x="0" y="0"/>
            <a:chExt cx="9144000" cy="548640"/>
          </a:xfrm>
        </p:grpSpPr>
        <p:sp>
          <p:nvSpPr>
            <p:cNvPr name="Freeform 51" id="51"/>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2" id="52"/>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05  ·  Psychographic Substrate</a:t>
              </a:r>
            </a:p>
          </p:txBody>
        </p:sp>
      </p:grpSp>
      <p:grpSp>
        <p:nvGrpSpPr>
          <p:cNvPr name="Group 53" id="53"/>
          <p:cNvGrpSpPr/>
          <p:nvPr/>
        </p:nvGrpSpPr>
        <p:grpSpPr>
          <a:xfrm rot="0">
            <a:off x="10743743" y="9669780"/>
            <a:ext cx="6858000" cy="411480"/>
            <a:chOff x="0" y="0"/>
            <a:chExt cx="9144000" cy="548640"/>
          </a:xfrm>
        </p:grpSpPr>
        <p:sp>
          <p:nvSpPr>
            <p:cNvPr name="Freeform 54" id="54"/>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5" id="55"/>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Recovery  ·  Restraint  ·  Detection  ·  Complicity</a:t>
              </a:r>
            </a:p>
          </p:txBody>
        </p:sp>
      </p:gr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1038" y="2052638"/>
            <a:ext cx="7553325" cy="1628013"/>
            <a:chOff x="0" y="0"/>
            <a:chExt cx="10071100" cy="2170684"/>
          </a:xfrm>
        </p:grpSpPr>
        <p:sp>
          <p:nvSpPr>
            <p:cNvPr name="Freeform 18" id="18"/>
            <p:cNvSpPr/>
            <p:nvPr/>
          </p:nvSpPr>
          <p:spPr>
            <a:xfrm flipH="false" flipV="false" rot="0">
              <a:off x="0" y="0"/>
              <a:ext cx="10071100" cy="2170684"/>
            </a:xfrm>
            <a:custGeom>
              <a:avLst/>
              <a:gdLst/>
              <a:ahLst/>
              <a:cxnLst/>
              <a:rect r="r" b="b" t="t" l="l"/>
              <a:pathLst>
                <a:path h="2170684" w="10071100">
                  <a:moveTo>
                    <a:pt x="0" y="0"/>
                  </a:moveTo>
                  <a:lnTo>
                    <a:pt x="10071100" y="0"/>
                  </a:lnTo>
                  <a:lnTo>
                    <a:pt x="10071100" y="2170684"/>
                  </a:lnTo>
                  <a:lnTo>
                    <a:pt x="0" y="2170684"/>
                  </a:lnTo>
                  <a:close/>
                </a:path>
              </a:pathLst>
            </a:custGeom>
            <a:solidFill>
              <a:srgbClr val="E8E6E1"/>
            </a:solidFill>
            <a:ln w="9525" cap="sq">
              <a:solidFill>
                <a:srgbClr val="B5B3AE"/>
              </a:solidFill>
              <a:prstDash val="solid"/>
              <a:miter/>
            </a:ln>
          </p:spPr>
        </p:sp>
      </p:grpSp>
      <p:grpSp>
        <p:nvGrpSpPr>
          <p:cNvPr name="Group 19" id="19"/>
          <p:cNvGrpSpPr/>
          <p:nvPr/>
        </p:nvGrpSpPr>
        <p:grpSpPr>
          <a:xfrm rot="0">
            <a:off x="960120" y="2221992"/>
            <a:ext cx="4800600" cy="480060"/>
            <a:chOff x="0" y="0"/>
            <a:chExt cx="6400800" cy="640080"/>
          </a:xfrm>
        </p:grpSpPr>
        <p:sp>
          <p:nvSpPr>
            <p:cNvPr name="Freeform 20" id="20"/>
            <p:cNvSpPr/>
            <p:nvPr/>
          </p:nvSpPr>
          <p:spPr>
            <a:xfrm flipH="false" flipV="false" rot="0">
              <a:off x="0" y="0"/>
              <a:ext cx="6400800" cy="640080"/>
            </a:xfrm>
            <a:custGeom>
              <a:avLst/>
              <a:gdLst/>
              <a:ahLst/>
              <a:cxnLst/>
              <a:rect r="r" b="b" t="t" l="l"/>
              <a:pathLst>
                <a:path h="640080" w="6400800">
                  <a:moveTo>
                    <a:pt x="0" y="0"/>
                  </a:moveTo>
                  <a:lnTo>
                    <a:pt x="6400800" y="0"/>
                  </a:lnTo>
                  <a:lnTo>
                    <a:pt x="6400800" y="640080"/>
                  </a:lnTo>
                  <a:lnTo>
                    <a:pt x="0" y="640080"/>
                  </a:lnTo>
                  <a:close/>
                </a:path>
              </a:pathLst>
            </a:custGeom>
            <a:blipFill>
              <a:blip r:embed="rId2">
                <a:alphaModFix amt="0"/>
              </a:blip>
              <a:stretch>
                <a:fillRect l="0" t="-144850" r="0" b="-144850"/>
              </a:stretch>
            </a:blipFill>
          </p:spPr>
        </p:sp>
        <p:sp>
          <p:nvSpPr>
            <p:cNvPr name="TextBox 21" id="21"/>
            <p:cNvSpPr txBox="true"/>
            <p:nvPr/>
          </p:nvSpPr>
          <p:spPr>
            <a:xfrm>
              <a:off x="0" y="0"/>
              <a:ext cx="6400800" cy="640080"/>
            </a:xfrm>
            <a:prstGeom prst="rect">
              <a:avLst/>
            </a:prstGeom>
          </p:spPr>
          <p:txBody>
            <a:bodyPr anchor="ctr" rtlCol="false" tIns="0" lIns="0" bIns="0" rIns="0"/>
            <a:lstStyle/>
            <a:p>
              <a:pPr algn="l">
                <a:lnSpc>
                  <a:spcPts val="1980"/>
                </a:lnSpc>
              </a:pPr>
              <a:r>
                <a:rPr lang="en-US" sz="1650" b="true">
                  <a:solidFill>
                    <a:srgbClr val="8A8A8A"/>
                  </a:solidFill>
                  <a:latin typeface="TT Drugs Bold"/>
                  <a:ea typeface="TT Drugs Bold"/>
                  <a:cs typeface="TT Drugs Bold"/>
                  <a:sym typeface="TT Drugs Bold"/>
                </a:rPr>
                <a:t>Luxury / Prestige</a:t>
              </a:r>
            </a:p>
          </p:txBody>
        </p:sp>
      </p:grpSp>
      <p:grpSp>
        <p:nvGrpSpPr>
          <p:cNvPr name="Group 22" id="22"/>
          <p:cNvGrpSpPr/>
          <p:nvPr/>
        </p:nvGrpSpPr>
        <p:grpSpPr>
          <a:xfrm rot="0">
            <a:off x="5897880" y="2221992"/>
            <a:ext cx="2057400" cy="480060"/>
            <a:chOff x="0" y="0"/>
            <a:chExt cx="2743200" cy="640080"/>
          </a:xfrm>
        </p:grpSpPr>
        <p:sp>
          <p:nvSpPr>
            <p:cNvPr name="Freeform 23" id="23"/>
            <p:cNvSpPr/>
            <p:nvPr/>
          </p:nvSpPr>
          <p:spPr>
            <a:xfrm flipH="false" flipV="false" rot="0">
              <a:off x="0" y="0"/>
              <a:ext cx="2743200" cy="640080"/>
            </a:xfrm>
            <a:custGeom>
              <a:avLst/>
              <a:gdLst/>
              <a:ahLst/>
              <a:cxnLst/>
              <a:rect r="r" b="b" t="t" l="l"/>
              <a:pathLst>
                <a:path h="640080" w="2743200">
                  <a:moveTo>
                    <a:pt x="0" y="0"/>
                  </a:moveTo>
                  <a:lnTo>
                    <a:pt x="2743200" y="0"/>
                  </a:lnTo>
                  <a:lnTo>
                    <a:pt x="2743200" y="640080"/>
                  </a:lnTo>
                  <a:lnTo>
                    <a:pt x="0" y="640080"/>
                  </a:lnTo>
                  <a:close/>
                </a:path>
              </a:pathLst>
            </a:custGeom>
            <a:blipFill>
              <a:blip r:embed="rId2">
                <a:alphaModFix amt="0"/>
              </a:blip>
              <a:stretch>
                <a:fillRect l="0" t="-33507" r="0" b="-33507"/>
              </a:stretch>
            </a:blipFill>
          </p:spPr>
        </p:sp>
        <p:sp>
          <p:nvSpPr>
            <p:cNvPr name="TextBox 24" id="24"/>
            <p:cNvSpPr txBox="true"/>
            <p:nvPr/>
          </p:nvSpPr>
          <p:spPr>
            <a:xfrm>
              <a:off x="0" y="-9525"/>
              <a:ext cx="2743200" cy="649605"/>
            </a:xfrm>
            <a:prstGeom prst="rect">
              <a:avLst/>
            </a:prstGeom>
          </p:spPr>
          <p:txBody>
            <a:bodyPr anchor="ctr" rtlCol="false" tIns="0" lIns="0" bIns="0" rIns="0"/>
            <a:lstStyle/>
            <a:p>
              <a:pPr algn="r">
                <a:lnSpc>
                  <a:spcPts val="2520"/>
                </a:lnSpc>
              </a:pPr>
              <a:r>
                <a:rPr lang="en-US" sz="2100" i="true">
                  <a:solidFill>
                    <a:srgbClr val="8A8A8A"/>
                  </a:solidFill>
                  <a:latin typeface="TT Drugs Italics"/>
                  <a:ea typeface="TT Drugs Italics"/>
                  <a:cs typeface="TT Drugs Italics"/>
                  <a:sym typeface="TT Drugs Italics"/>
                </a:rPr>
                <a:t>€50–400+</a:t>
              </a:r>
            </a:p>
          </p:txBody>
        </p:sp>
      </p:grpSp>
      <p:sp>
        <p:nvSpPr>
          <p:cNvPr name="TextBox 25" id="25"/>
          <p:cNvSpPr txBox="true"/>
          <p:nvPr/>
        </p:nvSpPr>
        <p:spPr>
          <a:xfrm rot="0">
            <a:off x="1051560" y="2731770"/>
            <a:ext cx="6812280" cy="544449"/>
          </a:xfrm>
          <a:prstGeom prst="rect">
            <a:avLst/>
          </a:prstGeom>
        </p:spPr>
        <p:txBody>
          <a:bodyPr anchor="t" rtlCol="false" tIns="0" lIns="0" bIns="0" rIns="0">
            <a:spAutoFit/>
          </a:bodyPr>
          <a:lstStyle/>
          <a:p>
            <a:pPr algn="l">
              <a:lnSpc>
                <a:spcPts val="2223"/>
              </a:lnSpc>
            </a:pPr>
            <a:r>
              <a:rPr lang="en-US" sz="1425" i="true">
                <a:solidFill>
                  <a:srgbClr val="8A8A8A"/>
                </a:solidFill>
                <a:latin typeface="TT Drugs Italics"/>
                <a:ea typeface="TT Drugs Italics"/>
                <a:cs typeface="TT Drugs Italics"/>
                <a:sym typeface="TT Drugs Italics"/>
              </a:rPr>
              <a:t>Doesn't translate.</a:t>
            </a:r>
          </a:p>
          <a:p>
            <a:pPr algn="l">
              <a:lnSpc>
                <a:spcPts val="2223"/>
              </a:lnSpc>
            </a:pPr>
            <a:r>
              <a:rPr lang="en-US" sz="1425" i="true">
                <a:solidFill>
                  <a:srgbClr val="8A8A8A"/>
                </a:solidFill>
                <a:latin typeface="TT Drugs Italics"/>
                <a:ea typeface="TT Drugs Italics"/>
                <a:cs typeface="TT Drugs Italics"/>
                <a:sym typeface="TT Drugs Italics"/>
              </a:rPr>
              <a:t>Not our lane.</a:t>
            </a:r>
          </a:p>
        </p:txBody>
      </p:sp>
      <p:grpSp>
        <p:nvGrpSpPr>
          <p:cNvPr name="Group 26" id="26"/>
          <p:cNvGrpSpPr/>
          <p:nvPr/>
        </p:nvGrpSpPr>
        <p:grpSpPr>
          <a:xfrm rot="0">
            <a:off x="671512" y="3798760"/>
            <a:ext cx="7572375" cy="1647063"/>
            <a:chOff x="0" y="0"/>
            <a:chExt cx="10096500" cy="2196084"/>
          </a:xfrm>
        </p:grpSpPr>
        <p:sp>
          <p:nvSpPr>
            <p:cNvPr name="Freeform 27" id="27"/>
            <p:cNvSpPr/>
            <p:nvPr/>
          </p:nvSpPr>
          <p:spPr>
            <a:xfrm flipH="false" flipV="false" rot="0">
              <a:off x="0" y="0"/>
              <a:ext cx="10096500" cy="2196084"/>
            </a:xfrm>
            <a:custGeom>
              <a:avLst/>
              <a:gdLst/>
              <a:ahLst/>
              <a:cxnLst/>
              <a:rect r="r" b="b" t="t" l="l"/>
              <a:pathLst>
                <a:path h="2196084" w="10096500">
                  <a:moveTo>
                    <a:pt x="0" y="0"/>
                  </a:moveTo>
                  <a:lnTo>
                    <a:pt x="10096500" y="0"/>
                  </a:lnTo>
                  <a:lnTo>
                    <a:pt x="10096500" y="2196084"/>
                  </a:lnTo>
                  <a:lnTo>
                    <a:pt x="0" y="2196084"/>
                  </a:lnTo>
                  <a:close/>
                </a:path>
              </a:pathLst>
            </a:custGeom>
            <a:solidFill>
              <a:srgbClr val="EFEDE7"/>
            </a:solidFill>
            <a:ln w="28575" cap="sq">
              <a:solidFill>
                <a:srgbClr val="8E5D40"/>
              </a:solidFill>
              <a:prstDash val="solid"/>
              <a:miter/>
            </a:ln>
          </p:spPr>
        </p:sp>
      </p:grpSp>
      <p:grpSp>
        <p:nvGrpSpPr>
          <p:cNvPr name="Group 28" id="28"/>
          <p:cNvGrpSpPr/>
          <p:nvPr/>
        </p:nvGrpSpPr>
        <p:grpSpPr>
          <a:xfrm rot="0">
            <a:off x="960120" y="3977640"/>
            <a:ext cx="4800600" cy="480060"/>
            <a:chOff x="0" y="0"/>
            <a:chExt cx="6400800" cy="640080"/>
          </a:xfrm>
        </p:grpSpPr>
        <p:sp>
          <p:nvSpPr>
            <p:cNvPr name="Freeform 29" id="29"/>
            <p:cNvSpPr/>
            <p:nvPr/>
          </p:nvSpPr>
          <p:spPr>
            <a:xfrm flipH="false" flipV="false" rot="0">
              <a:off x="0" y="0"/>
              <a:ext cx="6400800" cy="640080"/>
            </a:xfrm>
            <a:custGeom>
              <a:avLst/>
              <a:gdLst/>
              <a:ahLst/>
              <a:cxnLst/>
              <a:rect r="r" b="b" t="t" l="l"/>
              <a:pathLst>
                <a:path h="640080" w="6400800">
                  <a:moveTo>
                    <a:pt x="0" y="0"/>
                  </a:moveTo>
                  <a:lnTo>
                    <a:pt x="6400800" y="0"/>
                  </a:lnTo>
                  <a:lnTo>
                    <a:pt x="6400800" y="640080"/>
                  </a:lnTo>
                  <a:lnTo>
                    <a:pt x="0" y="640080"/>
                  </a:lnTo>
                  <a:close/>
                </a:path>
              </a:pathLst>
            </a:custGeom>
            <a:blipFill>
              <a:blip r:embed="rId2">
                <a:alphaModFix amt="0"/>
              </a:blip>
              <a:stretch>
                <a:fillRect l="0" t="-144850" r="0" b="-144850"/>
              </a:stretch>
            </a:blipFill>
          </p:spPr>
        </p:sp>
        <p:sp>
          <p:nvSpPr>
            <p:cNvPr name="TextBox 30" id="30"/>
            <p:cNvSpPr txBox="true"/>
            <p:nvPr/>
          </p:nvSpPr>
          <p:spPr>
            <a:xfrm>
              <a:off x="0" y="0"/>
              <a:ext cx="6400800" cy="640080"/>
            </a:xfrm>
            <a:prstGeom prst="rect">
              <a:avLst/>
            </a:prstGeom>
          </p:spPr>
          <p:txBody>
            <a:bodyPr anchor="ctr" rtlCol="false" tIns="0" lIns="0" bIns="0" rIns="0"/>
            <a:lstStyle/>
            <a:p>
              <a:pPr algn="l">
                <a:lnSpc>
                  <a:spcPts val="1980"/>
                </a:lnSpc>
              </a:pPr>
              <a:r>
                <a:rPr lang="en-US" sz="1650" b="true">
                  <a:solidFill>
                    <a:srgbClr val="1A1A1A"/>
                  </a:solidFill>
                  <a:latin typeface="TT Drugs Bold"/>
                  <a:ea typeface="TT Drugs Bold"/>
                  <a:cs typeface="TT Drugs Bold"/>
                  <a:sym typeface="TT Drugs Bold"/>
                </a:rPr>
                <a:t>Korean Masstige &amp; Premium</a:t>
              </a:r>
            </a:p>
          </p:txBody>
        </p:sp>
      </p:grpSp>
      <p:grpSp>
        <p:nvGrpSpPr>
          <p:cNvPr name="Group 31" id="31"/>
          <p:cNvGrpSpPr/>
          <p:nvPr/>
        </p:nvGrpSpPr>
        <p:grpSpPr>
          <a:xfrm rot="0">
            <a:off x="5897880" y="3977640"/>
            <a:ext cx="2057400" cy="480060"/>
            <a:chOff x="0" y="0"/>
            <a:chExt cx="2743200" cy="640080"/>
          </a:xfrm>
        </p:grpSpPr>
        <p:sp>
          <p:nvSpPr>
            <p:cNvPr name="Freeform 32" id="32"/>
            <p:cNvSpPr/>
            <p:nvPr/>
          </p:nvSpPr>
          <p:spPr>
            <a:xfrm flipH="false" flipV="false" rot="0">
              <a:off x="0" y="0"/>
              <a:ext cx="2743200" cy="640080"/>
            </a:xfrm>
            <a:custGeom>
              <a:avLst/>
              <a:gdLst/>
              <a:ahLst/>
              <a:cxnLst/>
              <a:rect r="r" b="b" t="t" l="l"/>
              <a:pathLst>
                <a:path h="640080" w="2743200">
                  <a:moveTo>
                    <a:pt x="0" y="0"/>
                  </a:moveTo>
                  <a:lnTo>
                    <a:pt x="2743200" y="0"/>
                  </a:lnTo>
                  <a:lnTo>
                    <a:pt x="2743200" y="640080"/>
                  </a:lnTo>
                  <a:lnTo>
                    <a:pt x="0" y="640080"/>
                  </a:lnTo>
                  <a:close/>
                </a:path>
              </a:pathLst>
            </a:custGeom>
            <a:blipFill>
              <a:blip r:embed="rId2">
                <a:alphaModFix amt="0"/>
              </a:blip>
              <a:stretch>
                <a:fillRect l="0" t="-33507" r="0" b="-33507"/>
              </a:stretch>
            </a:blipFill>
          </p:spPr>
        </p:sp>
        <p:sp>
          <p:nvSpPr>
            <p:cNvPr name="TextBox 33" id="33"/>
            <p:cNvSpPr txBox="true"/>
            <p:nvPr/>
          </p:nvSpPr>
          <p:spPr>
            <a:xfrm>
              <a:off x="0" y="-9525"/>
              <a:ext cx="2743200" cy="649605"/>
            </a:xfrm>
            <a:prstGeom prst="rect">
              <a:avLst/>
            </a:prstGeom>
          </p:spPr>
          <p:txBody>
            <a:bodyPr anchor="ctr" rtlCol="false" tIns="0" lIns="0" bIns="0" rIns="0"/>
            <a:lstStyle/>
            <a:p>
              <a:pPr algn="r">
                <a:lnSpc>
                  <a:spcPts val="2520"/>
                </a:lnSpc>
              </a:pPr>
              <a:r>
                <a:rPr lang="en-US" sz="2100" i="true">
                  <a:solidFill>
                    <a:srgbClr val="8E5D40"/>
                  </a:solidFill>
                  <a:latin typeface="TT Drugs Italics"/>
                  <a:ea typeface="TT Drugs Italics"/>
                  <a:cs typeface="TT Drugs Italics"/>
                  <a:sym typeface="TT Drugs Italics"/>
                </a:rPr>
                <a:t>€40–€100</a:t>
              </a:r>
            </a:p>
          </p:txBody>
        </p:sp>
      </p:grpSp>
      <p:sp>
        <p:nvSpPr>
          <p:cNvPr name="TextBox 34" id="34"/>
          <p:cNvSpPr txBox="true"/>
          <p:nvPr/>
        </p:nvSpPr>
        <p:spPr>
          <a:xfrm rot="0">
            <a:off x="1051560" y="4487418"/>
            <a:ext cx="6812280" cy="544449"/>
          </a:xfrm>
          <a:prstGeom prst="rect">
            <a:avLst/>
          </a:prstGeom>
        </p:spPr>
        <p:txBody>
          <a:bodyPr anchor="t" rtlCol="false" tIns="0" lIns="0" bIns="0" rIns="0">
            <a:spAutoFit/>
          </a:bodyPr>
          <a:lstStyle/>
          <a:p>
            <a:pPr algn="l">
              <a:lnSpc>
                <a:spcPts val="2223"/>
              </a:lnSpc>
            </a:pPr>
            <a:r>
              <a:rPr lang="en-US" sz="1425">
                <a:solidFill>
                  <a:srgbClr val="4A4A4A"/>
                </a:solidFill>
                <a:latin typeface="TT Drugs"/>
                <a:ea typeface="TT Drugs"/>
                <a:cs typeface="TT Drugs"/>
                <a:sym typeface="TT Drugs"/>
              </a:rPr>
              <a:t>The hero corridor.</a:t>
            </a:r>
          </a:p>
          <a:p>
            <a:pPr algn="l">
              <a:lnSpc>
                <a:spcPts val="2223"/>
              </a:lnSpc>
            </a:pPr>
            <a:r>
              <a:rPr lang="en-US" sz="1425">
                <a:solidFill>
                  <a:srgbClr val="4A4A4A"/>
                </a:solidFill>
                <a:latin typeface="TT Drugs"/>
                <a:ea typeface="TT Drugs"/>
                <a:cs typeface="TT Drugs"/>
                <a:sym typeface="TT Drugs"/>
              </a:rPr>
              <a:t>Yaksok's natural home.</a:t>
            </a:r>
          </a:p>
        </p:txBody>
      </p:sp>
      <p:grpSp>
        <p:nvGrpSpPr>
          <p:cNvPr name="Group 35" id="35"/>
          <p:cNvGrpSpPr/>
          <p:nvPr/>
        </p:nvGrpSpPr>
        <p:grpSpPr>
          <a:xfrm rot="0">
            <a:off x="681038" y="5563934"/>
            <a:ext cx="7553325" cy="1628013"/>
            <a:chOff x="0" y="0"/>
            <a:chExt cx="10071100" cy="2170684"/>
          </a:xfrm>
        </p:grpSpPr>
        <p:sp>
          <p:nvSpPr>
            <p:cNvPr name="Freeform 36" id="36"/>
            <p:cNvSpPr/>
            <p:nvPr/>
          </p:nvSpPr>
          <p:spPr>
            <a:xfrm flipH="false" flipV="false" rot="0">
              <a:off x="0" y="0"/>
              <a:ext cx="10071100" cy="2170684"/>
            </a:xfrm>
            <a:custGeom>
              <a:avLst/>
              <a:gdLst/>
              <a:ahLst/>
              <a:cxnLst/>
              <a:rect r="r" b="b" t="t" l="l"/>
              <a:pathLst>
                <a:path h="2170684" w="10071100">
                  <a:moveTo>
                    <a:pt x="0" y="0"/>
                  </a:moveTo>
                  <a:lnTo>
                    <a:pt x="10071100" y="0"/>
                  </a:lnTo>
                  <a:lnTo>
                    <a:pt x="10071100" y="2170684"/>
                  </a:lnTo>
                  <a:lnTo>
                    <a:pt x="0" y="2170684"/>
                  </a:lnTo>
                  <a:close/>
                </a:path>
              </a:pathLst>
            </a:custGeom>
            <a:solidFill>
              <a:srgbClr val="E8E6E1"/>
            </a:solidFill>
            <a:ln w="9525" cap="sq">
              <a:solidFill>
                <a:srgbClr val="B5B3AE"/>
              </a:solidFill>
              <a:prstDash val="solid"/>
              <a:miter/>
            </a:ln>
          </p:spPr>
        </p:sp>
      </p:grpSp>
      <p:grpSp>
        <p:nvGrpSpPr>
          <p:cNvPr name="Group 37" id="37"/>
          <p:cNvGrpSpPr/>
          <p:nvPr/>
        </p:nvGrpSpPr>
        <p:grpSpPr>
          <a:xfrm rot="0">
            <a:off x="960120" y="5733288"/>
            <a:ext cx="4800600" cy="480060"/>
            <a:chOff x="0" y="0"/>
            <a:chExt cx="6400800" cy="640080"/>
          </a:xfrm>
        </p:grpSpPr>
        <p:sp>
          <p:nvSpPr>
            <p:cNvPr name="Freeform 38" id="38"/>
            <p:cNvSpPr/>
            <p:nvPr/>
          </p:nvSpPr>
          <p:spPr>
            <a:xfrm flipH="false" flipV="false" rot="0">
              <a:off x="0" y="0"/>
              <a:ext cx="6400800" cy="640080"/>
            </a:xfrm>
            <a:custGeom>
              <a:avLst/>
              <a:gdLst/>
              <a:ahLst/>
              <a:cxnLst/>
              <a:rect r="r" b="b" t="t" l="l"/>
              <a:pathLst>
                <a:path h="640080" w="6400800">
                  <a:moveTo>
                    <a:pt x="0" y="0"/>
                  </a:moveTo>
                  <a:lnTo>
                    <a:pt x="6400800" y="0"/>
                  </a:lnTo>
                  <a:lnTo>
                    <a:pt x="6400800" y="640080"/>
                  </a:lnTo>
                  <a:lnTo>
                    <a:pt x="0" y="640080"/>
                  </a:lnTo>
                  <a:close/>
                </a:path>
              </a:pathLst>
            </a:custGeom>
            <a:blipFill>
              <a:blip r:embed="rId2">
                <a:alphaModFix amt="0"/>
              </a:blip>
              <a:stretch>
                <a:fillRect l="0" t="-144850" r="0" b="-144850"/>
              </a:stretch>
            </a:blipFill>
          </p:spPr>
        </p:sp>
        <p:sp>
          <p:nvSpPr>
            <p:cNvPr name="TextBox 39" id="39"/>
            <p:cNvSpPr txBox="true"/>
            <p:nvPr/>
          </p:nvSpPr>
          <p:spPr>
            <a:xfrm>
              <a:off x="0" y="0"/>
              <a:ext cx="6400800" cy="640080"/>
            </a:xfrm>
            <a:prstGeom prst="rect">
              <a:avLst/>
            </a:prstGeom>
          </p:spPr>
          <p:txBody>
            <a:bodyPr anchor="ctr" rtlCol="false" tIns="0" lIns="0" bIns="0" rIns="0"/>
            <a:lstStyle/>
            <a:p>
              <a:pPr algn="l">
                <a:lnSpc>
                  <a:spcPts val="1980"/>
                </a:lnSpc>
              </a:pPr>
              <a:r>
                <a:rPr lang="en-US" sz="1650" b="true">
                  <a:solidFill>
                    <a:srgbClr val="1A1A1A"/>
                  </a:solidFill>
                  <a:latin typeface="TT Drugs Bold"/>
                  <a:ea typeface="TT Drugs Bold"/>
                  <a:cs typeface="TT Drugs Bold"/>
                  <a:sym typeface="TT Drugs Bold"/>
                </a:rPr>
                <a:t>Daily Basics Floor</a:t>
              </a:r>
            </a:p>
          </p:txBody>
        </p:sp>
      </p:grpSp>
      <p:grpSp>
        <p:nvGrpSpPr>
          <p:cNvPr name="Group 40" id="40"/>
          <p:cNvGrpSpPr/>
          <p:nvPr/>
        </p:nvGrpSpPr>
        <p:grpSpPr>
          <a:xfrm rot="0">
            <a:off x="5897880" y="5733288"/>
            <a:ext cx="2057400" cy="480060"/>
            <a:chOff x="0" y="0"/>
            <a:chExt cx="2743200" cy="640080"/>
          </a:xfrm>
        </p:grpSpPr>
        <p:sp>
          <p:nvSpPr>
            <p:cNvPr name="Freeform 41" id="41"/>
            <p:cNvSpPr/>
            <p:nvPr/>
          </p:nvSpPr>
          <p:spPr>
            <a:xfrm flipH="false" flipV="false" rot="0">
              <a:off x="0" y="0"/>
              <a:ext cx="2743200" cy="640080"/>
            </a:xfrm>
            <a:custGeom>
              <a:avLst/>
              <a:gdLst/>
              <a:ahLst/>
              <a:cxnLst/>
              <a:rect r="r" b="b" t="t" l="l"/>
              <a:pathLst>
                <a:path h="640080" w="2743200">
                  <a:moveTo>
                    <a:pt x="0" y="0"/>
                  </a:moveTo>
                  <a:lnTo>
                    <a:pt x="2743200" y="0"/>
                  </a:lnTo>
                  <a:lnTo>
                    <a:pt x="2743200" y="640080"/>
                  </a:lnTo>
                  <a:lnTo>
                    <a:pt x="0" y="640080"/>
                  </a:lnTo>
                  <a:close/>
                </a:path>
              </a:pathLst>
            </a:custGeom>
            <a:blipFill>
              <a:blip r:embed="rId2">
                <a:alphaModFix amt="0"/>
              </a:blip>
              <a:stretch>
                <a:fillRect l="0" t="-33507" r="0" b="-33507"/>
              </a:stretch>
            </a:blipFill>
          </p:spPr>
        </p:sp>
        <p:sp>
          <p:nvSpPr>
            <p:cNvPr name="TextBox 42" id="42"/>
            <p:cNvSpPr txBox="true"/>
            <p:nvPr/>
          </p:nvSpPr>
          <p:spPr>
            <a:xfrm>
              <a:off x="0" y="-9525"/>
              <a:ext cx="2743200" cy="649605"/>
            </a:xfrm>
            <a:prstGeom prst="rect">
              <a:avLst/>
            </a:prstGeom>
          </p:spPr>
          <p:txBody>
            <a:bodyPr anchor="ctr" rtlCol="false" tIns="0" lIns="0" bIns="0" rIns="0"/>
            <a:lstStyle/>
            <a:p>
              <a:pPr algn="r">
                <a:lnSpc>
                  <a:spcPts val="2520"/>
                </a:lnSpc>
              </a:pPr>
              <a:r>
                <a:rPr lang="en-US" sz="2100" i="true">
                  <a:solidFill>
                    <a:srgbClr val="1A1A1A"/>
                  </a:solidFill>
                  <a:latin typeface="TT Drugs Italics"/>
                  <a:ea typeface="TT Drugs Italics"/>
                  <a:cs typeface="TT Drugs Italics"/>
                  <a:sym typeface="TT Drugs Italics"/>
                </a:rPr>
                <a:t>from €25</a:t>
              </a:r>
            </a:p>
          </p:txBody>
        </p:sp>
      </p:grpSp>
      <p:sp>
        <p:nvSpPr>
          <p:cNvPr name="TextBox 43" id="43"/>
          <p:cNvSpPr txBox="true"/>
          <p:nvPr/>
        </p:nvSpPr>
        <p:spPr>
          <a:xfrm rot="0">
            <a:off x="1051560" y="6243066"/>
            <a:ext cx="6812280" cy="544449"/>
          </a:xfrm>
          <a:prstGeom prst="rect">
            <a:avLst/>
          </a:prstGeom>
        </p:spPr>
        <p:txBody>
          <a:bodyPr anchor="t" rtlCol="false" tIns="0" lIns="0" bIns="0" rIns="0">
            <a:spAutoFit/>
          </a:bodyPr>
          <a:lstStyle/>
          <a:p>
            <a:pPr algn="l">
              <a:lnSpc>
                <a:spcPts val="2223"/>
              </a:lnSpc>
            </a:pPr>
            <a:r>
              <a:rPr lang="en-US" sz="1425">
                <a:solidFill>
                  <a:srgbClr val="4A4A4A"/>
                </a:solidFill>
                <a:latin typeface="TT Drugs"/>
                <a:ea typeface="TT Drugs"/>
                <a:cs typeface="TT Drugs"/>
                <a:sym typeface="TT Drugs"/>
              </a:rPr>
              <a:t>Accessibility without</a:t>
            </a:r>
          </a:p>
          <a:p>
            <a:pPr algn="l">
              <a:lnSpc>
                <a:spcPts val="2223"/>
              </a:lnSpc>
            </a:pPr>
            <a:r>
              <a:rPr lang="en-US" sz="1425">
                <a:solidFill>
                  <a:srgbClr val="4A4A4A"/>
                </a:solidFill>
                <a:latin typeface="TT Drugs"/>
                <a:ea typeface="TT Drugs"/>
                <a:cs typeface="TT Drugs"/>
                <a:sym typeface="TT Drugs"/>
              </a:rPr>
              <a:t>disqualifying.</a:t>
            </a:r>
          </a:p>
        </p:txBody>
      </p:sp>
      <p:grpSp>
        <p:nvGrpSpPr>
          <p:cNvPr name="Group 44" id="44"/>
          <p:cNvGrpSpPr/>
          <p:nvPr/>
        </p:nvGrpSpPr>
        <p:grpSpPr>
          <a:xfrm rot="0">
            <a:off x="681038" y="7319582"/>
            <a:ext cx="7553325" cy="1628013"/>
            <a:chOff x="0" y="0"/>
            <a:chExt cx="10071100" cy="2170684"/>
          </a:xfrm>
        </p:grpSpPr>
        <p:sp>
          <p:nvSpPr>
            <p:cNvPr name="Freeform 45" id="45"/>
            <p:cNvSpPr/>
            <p:nvPr/>
          </p:nvSpPr>
          <p:spPr>
            <a:xfrm flipH="false" flipV="false" rot="0">
              <a:off x="0" y="0"/>
              <a:ext cx="10071100" cy="2170684"/>
            </a:xfrm>
            <a:custGeom>
              <a:avLst/>
              <a:gdLst/>
              <a:ahLst/>
              <a:cxnLst/>
              <a:rect r="r" b="b" t="t" l="l"/>
              <a:pathLst>
                <a:path h="2170684" w="10071100">
                  <a:moveTo>
                    <a:pt x="0" y="0"/>
                  </a:moveTo>
                  <a:lnTo>
                    <a:pt x="10071100" y="0"/>
                  </a:lnTo>
                  <a:lnTo>
                    <a:pt x="10071100" y="2170684"/>
                  </a:lnTo>
                  <a:lnTo>
                    <a:pt x="0" y="2170684"/>
                  </a:lnTo>
                  <a:close/>
                </a:path>
              </a:pathLst>
            </a:custGeom>
            <a:solidFill>
              <a:srgbClr val="E8E6E1"/>
            </a:solidFill>
            <a:ln w="9525" cap="sq">
              <a:solidFill>
                <a:srgbClr val="B5B3AE"/>
              </a:solidFill>
              <a:prstDash val="solid"/>
              <a:miter/>
            </a:ln>
          </p:spPr>
        </p:sp>
      </p:grpSp>
      <p:grpSp>
        <p:nvGrpSpPr>
          <p:cNvPr name="Group 46" id="46"/>
          <p:cNvGrpSpPr/>
          <p:nvPr/>
        </p:nvGrpSpPr>
        <p:grpSpPr>
          <a:xfrm rot="0">
            <a:off x="960120" y="7488936"/>
            <a:ext cx="4800600" cy="480060"/>
            <a:chOff x="0" y="0"/>
            <a:chExt cx="6400800" cy="640080"/>
          </a:xfrm>
        </p:grpSpPr>
        <p:sp>
          <p:nvSpPr>
            <p:cNvPr name="Freeform 47" id="47"/>
            <p:cNvSpPr/>
            <p:nvPr/>
          </p:nvSpPr>
          <p:spPr>
            <a:xfrm flipH="false" flipV="false" rot="0">
              <a:off x="0" y="0"/>
              <a:ext cx="6400800" cy="640080"/>
            </a:xfrm>
            <a:custGeom>
              <a:avLst/>
              <a:gdLst/>
              <a:ahLst/>
              <a:cxnLst/>
              <a:rect r="r" b="b" t="t" l="l"/>
              <a:pathLst>
                <a:path h="640080" w="6400800">
                  <a:moveTo>
                    <a:pt x="0" y="0"/>
                  </a:moveTo>
                  <a:lnTo>
                    <a:pt x="6400800" y="0"/>
                  </a:lnTo>
                  <a:lnTo>
                    <a:pt x="6400800" y="640080"/>
                  </a:lnTo>
                  <a:lnTo>
                    <a:pt x="0" y="640080"/>
                  </a:lnTo>
                  <a:close/>
                </a:path>
              </a:pathLst>
            </a:custGeom>
            <a:blipFill>
              <a:blip r:embed="rId2">
                <a:alphaModFix amt="0"/>
              </a:blip>
              <a:stretch>
                <a:fillRect l="0" t="-144850" r="0" b="-144850"/>
              </a:stretch>
            </a:blipFill>
          </p:spPr>
        </p:sp>
        <p:sp>
          <p:nvSpPr>
            <p:cNvPr name="TextBox 48" id="48"/>
            <p:cNvSpPr txBox="true"/>
            <p:nvPr/>
          </p:nvSpPr>
          <p:spPr>
            <a:xfrm>
              <a:off x="0" y="0"/>
              <a:ext cx="6400800" cy="640080"/>
            </a:xfrm>
            <a:prstGeom prst="rect">
              <a:avLst/>
            </a:prstGeom>
          </p:spPr>
          <p:txBody>
            <a:bodyPr anchor="ctr" rtlCol="false" tIns="0" lIns="0" bIns="0" rIns="0"/>
            <a:lstStyle/>
            <a:p>
              <a:pPr algn="l">
                <a:lnSpc>
                  <a:spcPts val="1980"/>
                </a:lnSpc>
              </a:pPr>
              <a:r>
                <a:rPr lang="en-US" sz="1650" b="true">
                  <a:solidFill>
                    <a:srgbClr val="8A8A8A"/>
                  </a:solidFill>
                  <a:latin typeface="TT Drugs Bold"/>
                  <a:ea typeface="TT Drugs Bold"/>
                  <a:cs typeface="TT Drugs Bold"/>
                  <a:sym typeface="TT Drugs Bold"/>
                </a:rPr>
                <a:t>Mass / Indie K-beauty</a:t>
              </a:r>
            </a:p>
          </p:txBody>
        </p:sp>
      </p:grpSp>
      <p:grpSp>
        <p:nvGrpSpPr>
          <p:cNvPr name="Group 49" id="49"/>
          <p:cNvGrpSpPr/>
          <p:nvPr/>
        </p:nvGrpSpPr>
        <p:grpSpPr>
          <a:xfrm rot="0">
            <a:off x="5897880" y="7488936"/>
            <a:ext cx="2057400" cy="480060"/>
            <a:chOff x="0" y="0"/>
            <a:chExt cx="2743200" cy="640080"/>
          </a:xfrm>
        </p:grpSpPr>
        <p:sp>
          <p:nvSpPr>
            <p:cNvPr name="Freeform 50" id="50"/>
            <p:cNvSpPr/>
            <p:nvPr/>
          </p:nvSpPr>
          <p:spPr>
            <a:xfrm flipH="false" flipV="false" rot="0">
              <a:off x="0" y="0"/>
              <a:ext cx="2743200" cy="640080"/>
            </a:xfrm>
            <a:custGeom>
              <a:avLst/>
              <a:gdLst/>
              <a:ahLst/>
              <a:cxnLst/>
              <a:rect r="r" b="b" t="t" l="l"/>
              <a:pathLst>
                <a:path h="640080" w="2743200">
                  <a:moveTo>
                    <a:pt x="0" y="0"/>
                  </a:moveTo>
                  <a:lnTo>
                    <a:pt x="2743200" y="0"/>
                  </a:lnTo>
                  <a:lnTo>
                    <a:pt x="2743200" y="640080"/>
                  </a:lnTo>
                  <a:lnTo>
                    <a:pt x="0" y="640080"/>
                  </a:lnTo>
                  <a:close/>
                </a:path>
              </a:pathLst>
            </a:custGeom>
            <a:blipFill>
              <a:blip r:embed="rId2">
                <a:alphaModFix amt="0"/>
              </a:blip>
              <a:stretch>
                <a:fillRect l="0" t="-33507" r="0" b="-33507"/>
              </a:stretch>
            </a:blipFill>
          </p:spPr>
        </p:sp>
        <p:sp>
          <p:nvSpPr>
            <p:cNvPr name="TextBox 51" id="51"/>
            <p:cNvSpPr txBox="true"/>
            <p:nvPr/>
          </p:nvSpPr>
          <p:spPr>
            <a:xfrm>
              <a:off x="0" y="-9525"/>
              <a:ext cx="2743200" cy="649605"/>
            </a:xfrm>
            <a:prstGeom prst="rect">
              <a:avLst/>
            </a:prstGeom>
          </p:spPr>
          <p:txBody>
            <a:bodyPr anchor="ctr" rtlCol="false" tIns="0" lIns="0" bIns="0" rIns="0"/>
            <a:lstStyle/>
            <a:p>
              <a:pPr algn="r">
                <a:lnSpc>
                  <a:spcPts val="2520"/>
                </a:lnSpc>
              </a:pPr>
              <a:r>
                <a:rPr lang="en-US" sz="2100" i="true">
                  <a:solidFill>
                    <a:srgbClr val="8A8A8A"/>
                  </a:solidFill>
                  <a:latin typeface="TT Drugs Italics"/>
                  <a:ea typeface="TT Drugs Italics"/>
                  <a:cs typeface="TT Drugs Italics"/>
                  <a:sym typeface="TT Drugs Italics"/>
                </a:rPr>
                <a:t>€8–25</a:t>
              </a:r>
            </a:p>
          </p:txBody>
        </p:sp>
      </p:grpSp>
      <p:sp>
        <p:nvSpPr>
          <p:cNvPr name="TextBox 52" id="52"/>
          <p:cNvSpPr txBox="true"/>
          <p:nvPr/>
        </p:nvSpPr>
        <p:spPr>
          <a:xfrm rot="0">
            <a:off x="1051560" y="7998714"/>
            <a:ext cx="6812280" cy="544449"/>
          </a:xfrm>
          <a:prstGeom prst="rect">
            <a:avLst/>
          </a:prstGeom>
        </p:spPr>
        <p:txBody>
          <a:bodyPr anchor="t" rtlCol="false" tIns="0" lIns="0" bIns="0" rIns="0">
            <a:spAutoFit/>
          </a:bodyPr>
          <a:lstStyle/>
          <a:p>
            <a:pPr algn="l">
              <a:lnSpc>
                <a:spcPts val="2223"/>
              </a:lnSpc>
            </a:pPr>
            <a:r>
              <a:rPr lang="en-US" sz="1425" i="true">
                <a:solidFill>
                  <a:srgbClr val="8A8A8A"/>
                </a:solidFill>
                <a:latin typeface="TT Drugs Italics"/>
                <a:ea typeface="TT Drugs Italics"/>
                <a:cs typeface="TT Drugs Italics"/>
                <a:sym typeface="TT Drugs Italics"/>
              </a:rPr>
              <a:t>Amazon's turf.</a:t>
            </a:r>
          </a:p>
          <a:p>
            <a:pPr algn="l">
              <a:lnSpc>
                <a:spcPts val="2223"/>
              </a:lnSpc>
            </a:pPr>
            <a:r>
              <a:rPr lang="en-US" sz="1425" i="true">
                <a:solidFill>
                  <a:srgbClr val="8A8A8A"/>
                </a:solidFill>
                <a:latin typeface="TT Drugs Italics"/>
                <a:ea typeface="TT Drugs Italics"/>
                <a:cs typeface="TT Drugs Italics"/>
                <a:sym typeface="TT Drugs Italics"/>
              </a:rPr>
              <a:t>Selective only.</a:t>
            </a:r>
          </a:p>
        </p:txBody>
      </p:sp>
      <p:grpSp>
        <p:nvGrpSpPr>
          <p:cNvPr name="Group 53" id="53"/>
          <p:cNvGrpSpPr/>
          <p:nvPr/>
        </p:nvGrpSpPr>
        <p:grpSpPr>
          <a:xfrm rot="0">
            <a:off x="8915400" y="2057400"/>
            <a:ext cx="8641080" cy="1754505"/>
            <a:chOff x="0" y="0"/>
            <a:chExt cx="11521440" cy="2339340"/>
          </a:xfrm>
        </p:grpSpPr>
        <p:sp>
          <p:nvSpPr>
            <p:cNvPr name="Freeform 54" id="54"/>
            <p:cNvSpPr/>
            <p:nvPr/>
          </p:nvSpPr>
          <p:spPr>
            <a:xfrm flipH="false" flipV="false" rot="0">
              <a:off x="0" y="0"/>
              <a:ext cx="11521440" cy="2339340"/>
            </a:xfrm>
            <a:custGeom>
              <a:avLst/>
              <a:gdLst/>
              <a:ahLst/>
              <a:cxnLst/>
              <a:rect r="r" b="b" t="t" l="l"/>
              <a:pathLst>
                <a:path h="2339340" w="11521440">
                  <a:moveTo>
                    <a:pt x="0" y="0"/>
                  </a:moveTo>
                  <a:lnTo>
                    <a:pt x="11521440" y="0"/>
                  </a:lnTo>
                  <a:lnTo>
                    <a:pt x="11521440" y="2339340"/>
                  </a:lnTo>
                  <a:lnTo>
                    <a:pt x="0" y="2339340"/>
                  </a:lnTo>
                  <a:close/>
                </a:path>
              </a:pathLst>
            </a:custGeom>
            <a:blipFill>
              <a:blip r:embed="rId2">
                <a:alphaModFix amt="0"/>
              </a:blip>
              <a:stretch>
                <a:fillRect l="0" t="-58831" r="0" b="-33098"/>
              </a:stretch>
            </a:blipFill>
          </p:spPr>
        </p:sp>
        <p:sp>
          <p:nvSpPr>
            <p:cNvPr name="TextBox 55" id="55"/>
            <p:cNvSpPr txBox="true"/>
            <p:nvPr/>
          </p:nvSpPr>
          <p:spPr>
            <a:xfrm>
              <a:off x="0" y="-9525"/>
              <a:ext cx="11521440" cy="2348865"/>
            </a:xfrm>
            <a:prstGeom prst="rect">
              <a:avLst/>
            </a:prstGeom>
          </p:spPr>
          <p:txBody>
            <a:bodyPr anchor="ctr" rtlCol="false" tIns="0" lIns="0" bIns="0" rIns="0"/>
            <a:lstStyle/>
            <a:p>
              <a:pPr algn="l">
                <a:lnSpc>
                  <a:spcPts val="10800"/>
                </a:lnSpc>
              </a:pPr>
              <a:r>
                <a:rPr lang="en-US" sz="9000" spc="-150">
                  <a:solidFill>
                    <a:srgbClr val="1A1A1A"/>
                  </a:solidFill>
                  <a:latin typeface="TT Drugs"/>
                  <a:ea typeface="TT Drugs"/>
                  <a:cs typeface="TT Drugs"/>
                  <a:sym typeface="TT Drugs"/>
                </a:rPr>
                <a:t>Brand</a:t>
              </a:r>
            </a:p>
          </p:txBody>
        </p:sp>
      </p:grpSp>
      <p:grpSp>
        <p:nvGrpSpPr>
          <p:cNvPr name="Group 56" id="56"/>
          <p:cNvGrpSpPr/>
          <p:nvPr/>
        </p:nvGrpSpPr>
        <p:grpSpPr>
          <a:xfrm rot="0">
            <a:off x="8915400" y="3291840"/>
            <a:ext cx="8641080" cy="1754505"/>
            <a:chOff x="0" y="0"/>
            <a:chExt cx="11521440" cy="2339340"/>
          </a:xfrm>
        </p:grpSpPr>
        <p:sp>
          <p:nvSpPr>
            <p:cNvPr name="Freeform 57" id="57"/>
            <p:cNvSpPr/>
            <p:nvPr/>
          </p:nvSpPr>
          <p:spPr>
            <a:xfrm flipH="false" flipV="false" rot="0">
              <a:off x="0" y="0"/>
              <a:ext cx="11521440" cy="2339340"/>
            </a:xfrm>
            <a:custGeom>
              <a:avLst/>
              <a:gdLst/>
              <a:ahLst/>
              <a:cxnLst/>
              <a:rect r="r" b="b" t="t" l="l"/>
              <a:pathLst>
                <a:path h="2339340" w="11521440">
                  <a:moveTo>
                    <a:pt x="0" y="0"/>
                  </a:moveTo>
                  <a:lnTo>
                    <a:pt x="11521440" y="0"/>
                  </a:lnTo>
                  <a:lnTo>
                    <a:pt x="11521440" y="2339340"/>
                  </a:lnTo>
                  <a:lnTo>
                    <a:pt x="0" y="2339340"/>
                  </a:lnTo>
                  <a:close/>
                </a:path>
              </a:pathLst>
            </a:custGeom>
            <a:blipFill>
              <a:blip r:embed="rId2">
                <a:alphaModFix amt="0"/>
              </a:blip>
              <a:stretch>
                <a:fillRect l="0" t="-58831" r="0" b="-33098"/>
              </a:stretch>
            </a:blipFill>
          </p:spPr>
        </p:sp>
        <p:sp>
          <p:nvSpPr>
            <p:cNvPr name="TextBox 58" id="58"/>
            <p:cNvSpPr txBox="true"/>
            <p:nvPr/>
          </p:nvSpPr>
          <p:spPr>
            <a:xfrm>
              <a:off x="0" y="-9525"/>
              <a:ext cx="11521440" cy="2348865"/>
            </a:xfrm>
            <a:prstGeom prst="rect">
              <a:avLst/>
            </a:prstGeom>
          </p:spPr>
          <p:txBody>
            <a:bodyPr anchor="ctr" rtlCol="false" tIns="0" lIns="0" bIns="0" rIns="0"/>
            <a:lstStyle/>
            <a:p>
              <a:pPr algn="l">
                <a:lnSpc>
                  <a:spcPts val="10800"/>
                </a:lnSpc>
              </a:pPr>
              <a:r>
                <a:rPr lang="en-US" sz="9000" spc="-150">
                  <a:solidFill>
                    <a:srgbClr val="1A1A1A"/>
                  </a:solidFill>
                  <a:latin typeface="TT Drugs"/>
                  <a:ea typeface="TT Drugs"/>
                  <a:cs typeface="TT Drugs"/>
                  <a:sym typeface="TT Drugs"/>
                </a:rPr>
                <a:t>Positioning</a:t>
              </a:r>
            </a:p>
          </p:txBody>
        </p:sp>
      </p:grpSp>
      <p:sp>
        <p:nvSpPr>
          <p:cNvPr name="TextBox 59" id="59"/>
          <p:cNvSpPr txBox="true"/>
          <p:nvPr/>
        </p:nvSpPr>
        <p:spPr>
          <a:xfrm rot="0">
            <a:off x="8915400" y="4989195"/>
            <a:ext cx="8641080" cy="1181862"/>
          </a:xfrm>
          <a:prstGeom prst="rect">
            <a:avLst/>
          </a:prstGeom>
        </p:spPr>
        <p:txBody>
          <a:bodyPr anchor="t" rtlCol="false" tIns="0" lIns="0" bIns="0" rIns="0">
            <a:spAutoFit/>
          </a:bodyPr>
          <a:lstStyle/>
          <a:p>
            <a:pPr algn="l">
              <a:lnSpc>
                <a:spcPts val="3159"/>
              </a:lnSpc>
            </a:pPr>
            <a:r>
              <a:rPr lang="en-US" sz="1950">
                <a:solidFill>
                  <a:srgbClr val="4A4A4A"/>
                </a:solidFill>
                <a:latin typeface="TT Drugs"/>
                <a:ea typeface="TT Drugs"/>
                <a:cs typeface="TT Drugs"/>
                <a:sym typeface="TT Drugs"/>
              </a:rPr>
              <a:t>Yaksok is the </a:t>
            </a:r>
            <a:r>
              <a:rPr lang="en-US" sz="1950" i="true">
                <a:solidFill>
                  <a:srgbClr val="1A1A1A"/>
                </a:solidFill>
                <a:latin typeface="TT Drugs Italics"/>
                <a:ea typeface="TT Drugs Italics"/>
                <a:cs typeface="TT Drugs Italics"/>
                <a:sym typeface="TT Drugs Italics"/>
              </a:rPr>
              <a:t>Barcelona house </a:t>
            </a:r>
            <a:r>
              <a:rPr lang="en-US" sz="1950">
                <a:solidFill>
                  <a:srgbClr val="4A4A4A"/>
                </a:solidFill>
                <a:latin typeface="TT Drugs"/>
                <a:ea typeface="TT Drugs"/>
                <a:cs typeface="TT Drugs"/>
                <a:sym typeface="TT Drugs"/>
              </a:rPr>
              <a:t>that </a:t>
            </a:r>
            <a:r>
              <a:rPr lang="en-US" sz="1950" i="true">
                <a:solidFill>
                  <a:srgbClr val="8E5D40"/>
                </a:solidFill>
                <a:latin typeface="TT Drugs Italics"/>
                <a:ea typeface="TT Drugs Italics"/>
                <a:cs typeface="TT Drugs Italics"/>
                <a:sym typeface="TT Drugs Italics"/>
              </a:rPr>
              <a:t>curates </a:t>
            </a:r>
            <a:r>
              <a:rPr lang="en-US" sz="1950">
                <a:solidFill>
                  <a:srgbClr val="4A4A4A"/>
                </a:solidFill>
                <a:latin typeface="TT Drugs"/>
                <a:ea typeface="TT Drugs"/>
                <a:cs typeface="TT Drugs"/>
                <a:sym typeface="TT Drugs"/>
              </a:rPr>
              <a:t>Korean masstige and premium skincare for the European customer who </a:t>
            </a:r>
            <a:r>
              <a:rPr lang="en-US" sz="1950" i="true">
                <a:solidFill>
                  <a:srgbClr val="1A1A1A"/>
                </a:solidFill>
                <a:latin typeface="TT Drugs Italics"/>
                <a:ea typeface="TT Drugs Italics"/>
                <a:cs typeface="TT Drugs Italics"/>
                <a:sym typeface="TT Drugs Italics"/>
              </a:rPr>
              <a:t>already knows what good looks like.</a:t>
            </a:r>
          </a:p>
        </p:txBody>
      </p:sp>
      <p:sp>
        <p:nvSpPr>
          <p:cNvPr name="TextBox 60" id="60"/>
          <p:cNvSpPr txBox="true"/>
          <p:nvPr/>
        </p:nvSpPr>
        <p:spPr>
          <a:xfrm rot="0">
            <a:off x="9006840" y="7444740"/>
            <a:ext cx="8458200" cy="1347216"/>
          </a:xfrm>
          <a:prstGeom prst="rect">
            <a:avLst/>
          </a:prstGeom>
        </p:spPr>
        <p:txBody>
          <a:bodyPr anchor="t" rtlCol="false" tIns="0" lIns="0" bIns="0" rIns="0">
            <a:spAutoFit/>
          </a:bodyPr>
          <a:lstStyle/>
          <a:p>
            <a:pPr algn="just">
              <a:lnSpc>
                <a:spcPts val="2772"/>
              </a:lnSpc>
            </a:pPr>
            <a:r>
              <a:rPr lang="en-US" sz="1650">
                <a:solidFill>
                  <a:srgbClr val="4A4A4A"/>
                </a:solidFill>
                <a:latin typeface="TT Drugs"/>
                <a:ea typeface="TT Drugs"/>
                <a:cs typeface="TT Drugs"/>
                <a:sym typeface="TT Drugs"/>
              </a:rPr>
              <a:t>Curates, not retails. Roughly 80–100 SKUs from 20–25 brands — each one the answer to a specific question. Saying no to most things is the work. The reference is Aesop, Susanne Kaufmann, Officine Universelle Buly. Not the Korean Sisley — the Korean Cult Beauty meets Korean Caudalie.</a:t>
            </a:r>
          </a:p>
        </p:txBody>
      </p:sp>
      <p:grpSp>
        <p:nvGrpSpPr>
          <p:cNvPr name="Group 61" id="61"/>
          <p:cNvGrpSpPr/>
          <p:nvPr/>
        </p:nvGrpSpPr>
        <p:grpSpPr>
          <a:xfrm rot="0">
            <a:off x="685800" y="9669780"/>
            <a:ext cx="6858000" cy="411480"/>
            <a:chOff x="0" y="0"/>
            <a:chExt cx="9144000" cy="548640"/>
          </a:xfrm>
        </p:grpSpPr>
        <p:sp>
          <p:nvSpPr>
            <p:cNvPr name="Freeform 62" id="62"/>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3" id="63"/>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06  ·  Brand Positioning</a:t>
              </a:r>
            </a:p>
          </p:txBody>
        </p:sp>
      </p:grpSp>
      <p:grpSp>
        <p:nvGrpSpPr>
          <p:cNvPr name="Group 64" id="64"/>
          <p:cNvGrpSpPr/>
          <p:nvPr/>
        </p:nvGrpSpPr>
        <p:grpSpPr>
          <a:xfrm rot="0">
            <a:off x="10743743" y="9669780"/>
            <a:ext cx="6858000" cy="411480"/>
            <a:chOff x="0" y="0"/>
            <a:chExt cx="9144000" cy="548640"/>
          </a:xfrm>
        </p:grpSpPr>
        <p:sp>
          <p:nvSpPr>
            <p:cNvPr name="Freeform 65" id="65"/>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66" id="66"/>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Where we play  ·  €40–€100 hero corridor</a:t>
              </a:r>
            </a:p>
          </p:txBody>
        </p:sp>
      </p:gr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508760"/>
            <a:ext cx="16915943" cy="1865757"/>
            <a:chOff x="0" y="0"/>
            <a:chExt cx="22554590" cy="2487676"/>
          </a:xfrm>
        </p:grpSpPr>
        <p:sp>
          <p:nvSpPr>
            <p:cNvPr name="Freeform 18" id="18"/>
            <p:cNvSpPr/>
            <p:nvPr/>
          </p:nvSpPr>
          <p:spPr>
            <a:xfrm flipH="false" flipV="false" rot="0">
              <a:off x="0" y="0"/>
              <a:ext cx="22554591" cy="2487676"/>
            </a:xfrm>
            <a:custGeom>
              <a:avLst/>
              <a:gdLst/>
              <a:ahLst/>
              <a:cxnLst/>
              <a:rect r="r" b="b" t="t" l="l"/>
              <a:pathLst>
                <a:path h="2487676" w="22554591">
                  <a:moveTo>
                    <a:pt x="0" y="0"/>
                  </a:moveTo>
                  <a:lnTo>
                    <a:pt x="22554591" y="0"/>
                  </a:lnTo>
                  <a:lnTo>
                    <a:pt x="22554591" y="2487676"/>
                  </a:lnTo>
                  <a:lnTo>
                    <a:pt x="0" y="2487676"/>
                  </a:lnTo>
                  <a:close/>
                </a:path>
              </a:pathLst>
            </a:custGeom>
            <a:blipFill>
              <a:blip r:embed="rId2">
                <a:alphaModFix amt="0"/>
              </a:blip>
              <a:stretch>
                <a:fillRect l="0" t="-136228" r="0" b="-117094"/>
              </a:stretch>
            </a:blipFill>
          </p:spPr>
        </p:sp>
        <p:sp>
          <p:nvSpPr>
            <p:cNvPr name="TextBox 19" id="19"/>
            <p:cNvSpPr txBox="true"/>
            <p:nvPr/>
          </p:nvSpPr>
          <p:spPr>
            <a:xfrm>
              <a:off x="0" y="0"/>
              <a:ext cx="22554590" cy="2487676"/>
            </a:xfrm>
            <a:prstGeom prst="rect">
              <a:avLst/>
            </a:prstGeom>
          </p:spPr>
          <p:txBody>
            <a:bodyPr anchor="ctr" rtlCol="false" tIns="0" lIns="0" bIns="0" rIns="0"/>
            <a:lstStyle/>
            <a:p>
              <a:pPr algn="ctr">
                <a:lnSpc>
                  <a:spcPts val="11519"/>
                </a:lnSpc>
              </a:pPr>
              <a:r>
                <a:rPr lang="en-US" sz="9600" spc="-150">
                  <a:solidFill>
                    <a:srgbClr val="1A1A1A"/>
                  </a:solidFill>
                  <a:latin typeface="TT Drugs"/>
                  <a:ea typeface="TT Drugs"/>
                  <a:cs typeface="TT Drugs"/>
                  <a:sym typeface="TT Drugs"/>
                </a:rPr>
                <a:t>The UVP</a:t>
              </a:r>
            </a:p>
          </p:txBody>
        </p:sp>
      </p:grpSp>
      <p:grpSp>
        <p:nvGrpSpPr>
          <p:cNvPr name="Group 20" id="20"/>
          <p:cNvGrpSpPr/>
          <p:nvPr/>
        </p:nvGrpSpPr>
        <p:grpSpPr>
          <a:xfrm rot="0">
            <a:off x="1371600" y="3086100"/>
            <a:ext cx="15544343" cy="960120"/>
            <a:chOff x="0" y="0"/>
            <a:chExt cx="20725790" cy="1280160"/>
          </a:xfrm>
        </p:grpSpPr>
        <p:sp>
          <p:nvSpPr>
            <p:cNvPr name="Freeform 21" id="21"/>
            <p:cNvSpPr/>
            <p:nvPr/>
          </p:nvSpPr>
          <p:spPr>
            <a:xfrm flipH="false" flipV="false" rot="0">
              <a:off x="0" y="0"/>
              <a:ext cx="20725791" cy="1280160"/>
            </a:xfrm>
            <a:custGeom>
              <a:avLst/>
              <a:gdLst/>
              <a:ahLst/>
              <a:cxnLst/>
              <a:rect r="r" b="b" t="t" l="l"/>
              <a:pathLst>
                <a:path h="1280160" w="20725791">
                  <a:moveTo>
                    <a:pt x="0" y="0"/>
                  </a:moveTo>
                  <a:lnTo>
                    <a:pt x="20725791" y="0"/>
                  </a:lnTo>
                  <a:lnTo>
                    <a:pt x="20725791" y="1280160"/>
                  </a:lnTo>
                  <a:lnTo>
                    <a:pt x="0" y="1280160"/>
                  </a:lnTo>
                  <a:close/>
                </a:path>
              </a:pathLst>
            </a:custGeom>
            <a:blipFill>
              <a:blip r:embed="rId2">
                <a:alphaModFix amt="0"/>
              </a:blip>
              <a:stretch>
                <a:fillRect l="0" t="-265462" r="0" b="-265462"/>
              </a:stretch>
            </a:blipFill>
          </p:spPr>
        </p:sp>
        <p:sp>
          <p:nvSpPr>
            <p:cNvPr name="TextBox 22" id="22"/>
            <p:cNvSpPr txBox="true"/>
            <p:nvPr/>
          </p:nvSpPr>
          <p:spPr>
            <a:xfrm>
              <a:off x="0" y="-76200"/>
              <a:ext cx="20725790" cy="1356360"/>
            </a:xfrm>
            <a:prstGeom prst="rect">
              <a:avLst/>
            </a:prstGeom>
          </p:spPr>
          <p:txBody>
            <a:bodyPr anchor="ctr" rtlCol="false" tIns="0" lIns="0" bIns="0" rIns="0"/>
            <a:lstStyle/>
            <a:p>
              <a:pPr algn="ctr">
                <a:lnSpc>
                  <a:spcPts val="3042"/>
                </a:lnSpc>
              </a:pPr>
              <a:r>
                <a:rPr lang="en-US" sz="1950" i="true">
                  <a:solidFill>
                    <a:srgbClr val="4A4A4A"/>
                  </a:solidFill>
                  <a:latin typeface="TT Drugs Italics"/>
                  <a:ea typeface="TT Drugs Italics"/>
                  <a:cs typeface="TT Drugs Italics"/>
                  <a:sym typeface="TT Drugs Italics"/>
                </a:rPr>
                <a:t>The promise that organises every choice the brand makes. Spoken inside the team, never declared to her — the strongest UVPs are the ones the customer feels without ever being told.</a:t>
              </a:r>
            </a:p>
          </p:txBody>
        </p:sp>
      </p:grpSp>
      <p:grpSp>
        <p:nvGrpSpPr>
          <p:cNvPr name="Group 23" id="23"/>
          <p:cNvGrpSpPr/>
          <p:nvPr/>
        </p:nvGrpSpPr>
        <p:grpSpPr>
          <a:xfrm rot="0">
            <a:off x="2047875" y="4173855"/>
            <a:ext cx="14191793" cy="2762250"/>
            <a:chOff x="0" y="0"/>
            <a:chExt cx="18922390" cy="3683000"/>
          </a:xfrm>
        </p:grpSpPr>
        <p:sp>
          <p:nvSpPr>
            <p:cNvPr name="Freeform 24" id="24"/>
            <p:cNvSpPr/>
            <p:nvPr/>
          </p:nvSpPr>
          <p:spPr>
            <a:xfrm flipH="false" flipV="false" rot="0">
              <a:off x="0" y="0"/>
              <a:ext cx="18922364" cy="3683000"/>
            </a:xfrm>
            <a:custGeom>
              <a:avLst/>
              <a:gdLst/>
              <a:ahLst/>
              <a:cxnLst/>
              <a:rect r="r" b="b" t="t" l="l"/>
              <a:pathLst>
                <a:path h="3683000" w="18922364">
                  <a:moveTo>
                    <a:pt x="0" y="0"/>
                  </a:moveTo>
                  <a:lnTo>
                    <a:pt x="18922364" y="0"/>
                  </a:lnTo>
                  <a:lnTo>
                    <a:pt x="18922364" y="3683000"/>
                  </a:lnTo>
                  <a:lnTo>
                    <a:pt x="0" y="3683000"/>
                  </a:lnTo>
                  <a:close/>
                </a:path>
              </a:pathLst>
            </a:custGeom>
            <a:solidFill>
              <a:srgbClr val="1A1A1A"/>
            </a:solidFill>
            <a:ln w="19050" cap="sq">
              <a:solidFill>
                <a:srgbClr val="1A1A1A"/>
              </a:solidFill>
              <a:prstDash val="solid"/>
              <a:miter/>
            </a:ln>
          </p:spPr>
        </p:sp>
      </p:grpSp>
      <p:grpSp>
        <p:nvGrpSpPr>
          <p:cNvPr name="Group 25" id="25"/>
          <p:cNvGrpSpPr/>
          <p:nvPr/>
        </p:nvGrpSpPr>
        <p:grpSpPr>
          <a:xfrm rot="0">
            <a:off x="2468880" y="4389120"/>
            <a:ext cx="13349783" cy="411480"/>
            <a:chOff x="0" y="0"/>
            <a:chExt cx="17799710" cy="548640"/>
          </a:xfrm>
        </p:grpSpPr>
        <p:sp>
          <p:nvSpPr>
            <p:cNvPr name="Freeform 26" id="26"/>
            <p:cNvSpPr/>
            <p:nvPr/>
          </p:nvSpPr>
          <p:spPr>
            <a:xfrm flipH="false" flipV="false" rot="0">
              <a:off x="0" y="0"/>
              <a:ext cx="17799710" cy="548640"/>
            </a:xfrm>
            <a:custGeom>
              <a:avLst/>
              <a:gdLst/>
              <a:ahLst/>
              <a:cxnLst/>
              <a:rect r="r" b="b" t="t" l="l"/>
              <a:pathLst>
                <a:path h="548640" w="17799710">
                  <a:moveTo>
                    <a:pt x="0" y="0"/>
                  </a:moveTo>
                  <a:lnTo>
                    <a:pt x="17799710" y="0"/>
                  </a:lnTo>
                  <a:lnTo>
                    <a:pt x="17799710" y="548640"/>
                  </a:lnTo>
                  <a:lnTo>
                    <a:pt x="0" y="548640"/>
                  </a:lnTo>
                  <a:close/>
                </a:path>
              </a:pathLst>
            </a:custGeom>
            <a:blipFill>
              <a:blip r:embed="rId2">
                <a:alphaModFix amt="0"/>
              </a:blip>
              <a:stretch>
                <a:fillRect l="0" t="-582159" r="0" b="-582159"/>
              </a:stretch>
            </a:blipFill>
          </p:spPr>
        </p:sp>
        <p:sp>
          <p:nvSpPr>
            <p:cNvPr name="TextBox 27" id="27"/>
            <p:cNvSpPr txBox="true"/>
            <p:nvPr/>
          </p:nvSpPr>
          <p:spPr>
            <a:xfrm>
              <a:off x="0" y="0"/>
              <a:ext cx="17799710" cy="548640"/>
            </a:xfrm>
            <a:prstGeom prst="rect">
              <a:avLst/>
            </a:prstGeom>
          </p:spPr>
          <p:txBody>
            <a:bodyPr anchor="ctr" rtlCol="false" tIns="0" lIns="0" bIns="0" rIns="0"/>
            <a:lstStyle/>
            <a:p>
              <a:pPr algn="l">
                <a:lnSpc>
                  <a:spcPts val="1620"/>
                </a:lnSpc>
              </a:pPr>
              <a:r>
                <a:rPr lang="en-US" b="true" sz="1350" spc="450">
                  <a:solidFill>
                    <a:srgbClr val="B07A5A"/>
                  </a:solidFill>
                  <a:latin typeface="TT Drugs Bold"/>
                  <a:ea typeface="TT Drugs Bold"/>
                  <a:cs typeface="TT Drugs Bold"/>
                  <a:sym typeface="TT Drugs Bold"/>
                </a:rPr>
                <a:t>THE FULL UVP  ·  INTERNAL CANON</a:t>
              </a:r>
            </a:p>
          </p:txBody>
        </p:sp>
      </p:grpSp>
      <p:sp>
        <p:nvSpPr>
          <p:cNvPr name="TextBox 28" id="28"/>
          <p:cNvSpPr txBox="true"/>
          <p:nvPr/>
        </p:nvSpPr>
        <p:spPr>
          <a:xfrm rot="0">
            <a:off x="2468880" y="4783455"/>
            <a:ext cx="13349783" cy="1445895"/>
          </a:xfrm>
          <a:prstGeom prst="rect">
            <a:avLst/>
          </a:prstGeom>
        </p:spPr>
        <p:txBody>
          <a:bodyPr anchor="t" rtlCol="false" tIns="0" lIns="0" bIns="0" rIns="0">
            <a:spAutoFit/>
          </a:bodyPr>
          <a:lstStyle/>
          <a:p>
            <a:pPr algn="l">
              <a:lnSpc>
                <a:spcPts val="3825"/>
              </a:lnSpc>
            </a:pPr>
            <a:r>
              <a:rPr lang="en-US" sz="2550" i="true">
                <a:solidFill>
                  <a:srgbClr val="FFFFFF"/>
                </a:solidFill>
                <a:latin typeface="TT Drugs Italics"/>
                <a:ea typeface="TT Drugs Italics"/>
                <a:cs typeface="TT Drugs Italics"/>
                <a:sym typeface="TT Drugs Italics"/>
              </a:rPr>
              <a:t>Yaksok is a </a:t>
            </a:r>
            <a:r>
              <a:rPr lang="en-US" sz="2550" i="true">
                <a:solidFill>
                  <a:srgbClr val="B07A5A"/>
                </a:solidFill>
                <a:latin typeface="TT Drugs Italics"/>
                <a:ea typeface="TT Drugs Italics"/>
                <a:cs typeface="TT Drugs Italics"/>
                <a:sym typeface="TT Drugs Italics"/>
              </a:rPr>
              <a:t>Barcelona house of Korean skincare</a:t>
            </a:r>
            <a:r>
              <a:rPr lang="en-US" sz="2550" i="true">
                <a:solidFill>
                  <a:srgbClr val="FFFFFF"/>
                </a:solidFill>
                <a:latin typeface="TT Drugs Italics"/>
                <a:ea typeface="TT Drugs Italics"/>
                <a:cs typeface="TT Drugs Italics"/>
                <a:sym typeface="TT Drugs Italics"/>
              </a:rPr>
              <a:t>, edited for the woman who lives by what feels right to her. Every product on the shelf is </a:t>
            </a:r>
            <a:r>
              <a:rPr lang="en-US" sz="2550" i="true">
                <a:solidFill>
                  <a:srgbClr val="B07A5A"/>
                </a:solidFill>
                <a:latin typeface="TT Drugs Italics"/>
                <a:ea typeface="TT Drugs Italics"/>
                <a:cs typeface="TT Drugs Italics"/>
                <a:sym typeface="TT Drugs Italics"/>
              </a:rPr>
              <a:t>a promise the brand has made on her behalf</a:t>
            </a:r>
            <a:r>
              <a:rPr lang="en-US" sz="2550" i="true">
                <a:solidFill>
                  <a:srgbClr val="FFFFFF"/>
                </a:solidFill>
                <a:latin typeface="TT Drugs Italics"/>
                <a:ea typeface="TT Drugs Italics"/>
                <a:cs typeface="TT Drugs Italics"/>
                <a:sym typeface="TT Drugs Italics"/>
              </a:rPr>
              <a:t> — chosen to sit alongside what already works on her skin.</a:t>
            </a:r>
          </a:p>
        </p:txBody>
      </p:sp>
      <p:grpSp>
        <p:nvGrpSpPr>
          <p:cNvPr name="Group 29" id="29"/>
          <p:cNvGrpSpPr/>
          <p:nvPr/>
        </p:nvGrpSpPr>
        <p:grpSpPr>
          <a:xfrm rot="0">
            <a:off x="950557" y="7264718"/>
            <a:ext cx="3918585" cy="2135505"/>
            <a:chOff x="0" y="0"/>
            <a:chExt cx="5224780" cy="2847340"/>
          </a:xfrm>
        </p:grpSpPr>
        <p:sp>
          <p:nvSpPr>
            <p:cNvPr name="Freeform 30" id="30"/>
            <p:cNvSpPr/>
            <p:nvPr/>
          </p:nvSpPr>
          <p:spPr>
            <a:xfrm flipH="false" flipV="false" rot="0">
              <a:off x="0" y="0"/>
              <a:ext cx="5224780" cy="2847340"/>
            </a:xfrm>
            <a:custGeom>
              <a:avLst/>
              <a:gdLst/>
              <a:ahLst/>
              <a:cxnLst/>
              <a:rect r="r" b="b" t="t" l="l"/>
              <a:pathLst>
                <a:path h="2847340" w="5224780">
                  <a:moveTo>
                    <a:pt x="0" y="0"/>
                  </a:moveTo>
                  <a:lnTo>
                    <a:pt x="5224780" y="0"/>
                  </a:lnTo>
                  <a:lnTo>
                    <a:pt x="5224780" y="2847340"/>
                  </a:lnTo>
                  <a:lnTo>
                    <a:pt x="0" y="2847340"/>
                  </a:lnTo>
                  <a:close/>
                </a:path>
              </a:pathLst>
            </a:custGeom>
            <a:solidFill>
              <a:srgbClr val="EFEDE7"/>
            </a:solidFill>
            <a:ln w="9525" cap="sq">
              <a:solidFill>
                <a:srgbClr val="1A1A1A"/>
              </a:solidFill>
              <a:prstDash val="solid"/>
              <a:miter/>
            </a:ln>
          </p:spPr>
        </p:sp>
      </p:grpSp>
      <p:grpSp>
        <p:nvGrpSpPr>
          <p:cNvPr name="Group 31" id="31"/>
          <p:cNvGrpSpPr/>
          <p:nvPr/>
        </p:nvGrpSpPr>
        <p:grpSpPr>
          <a:xfrm rot="0">
            <a:off x="1298219" y="7543800"/>
            <a:ext cx="3223260" cy="411480"/>
            <a:chOff x="0" y="0"/>
            <a:chExt cx="4297680" cy="548640"/>
          </a:xfrm>
        </p:grpSpPr>
        <p:sp>
          <p:nvSpPr>
            <p:cNvPr name="Freeform 32" id="32"/>
            <p:cNvSpPr/>
            <p:nvPr/>
          </p:nvSpPr>
          <p:spPr>
            <a:xfrm flipH="false" flipV="false" rot="0">
              <a:off x="0" y="0"/>
              <a:ext cx="4297680" cy="548640"/>
            </a:xfrm>
            <a:custGeom>
              <a:avLst/>
              <a:gdLst/>
              <a:ahLst/>
              <a:cxnLst/>
              <a:rect r="r" b="b" t="t" l="l"/>
              <a:pathLst>
                <a:path h="548640" w="4297680">
                  <a:moveTo>
                    <a:pt x="0" y="0"/>
                  </a:moveTo>
                  <a:lnTo>
                    <a:pt x="4297680" y="0"/>
                  </a:lnTo>
                  <a:lnTo>
                    <a:pt x="4297680" y="548640"/>
                  </a:lnTo>
                  <a:lnTo>
                    <a:pt x="0" y="548640"/>
                  </a:lnTo>
                  <a:close/>
                </a:path>
              </a:pathLst>
            </a:custGeom>
            <a:blipFill>
              <a:blip r:embed="rId2">
                <a:alphaModFix amt="0"/>
              </a:blip>
              <a:stretch>
                <a:fillRect l="0" t="-102632" r="0" b="-102632"/>
              </a:stretch>
            </a:blipFill>
          </p:spPr>
        </p:sp>
        <p:sp>
          <p:nvSpPr>
            <p:cNvPr name="TextBox 33" id="33"/>
            <p:cNvSpPr txBox="true"/>
            <p:nvPr/>
          </p:nvSpPr>
          <p:spPr>
            <a:xfrm>
              <a:off x="0" y="0"/>
              <a:ext cx="4297680" cy="548640"/>
            </a:xfrm>
            <a:prstGeom prst="rect">
              <a:avLst/>
            </a:prstGeom>
          </p:spPr>
          <p:txBody>
            <a:bodyPr anchor="ctr" rtlCol="false" tIns="0" lIns="0" bIns="0" rIns="0"/>
            <a:lstStyle/>
            <a:p>
              <a:pPr algn="l">
                <a:lnSpc>
                  <a:spcPts val="1620"/>
                </a:lnSpc>
              </a:pPr>
              <a:r>
                <a:rPr lang="en-US" b="true" sz="1350" spc="375">
                  <a:solidFill>
                    <a:srgbClr val="8E5D40"/>
                  </a:solidFill>
                  <a:latin typeface="TT Drugs Bold"/>
                  <a:ea typeface="TT Drugs Bold"/>
                  <a:cs typeface="TT Drugs Bold"/>
                  <a:sym typeface="TT Drugs Bold"/>
                </a:rPr>
                <a:t>DIFFERENTIATOR</a:t>
              </a:r>
            </a:p>
          </p:txBody>
        </p:sp>
      </p:grpSp>
      <p:sp>
        <p:nvSpPr>
          <p:cNvPr name="TextBox 34" id="34"/>
          <p:cNvSpPr txBox="true"/>
          <p:nvPr/>
        </p:nvSpPr>
        <p:spPr>
          <a:xfrm rot="0">
            <a:off x="1298219" y="7947660"/>
            <a:ext cx="3223260" cy="1004316"/>
          </a:xfrm>
          <a:prstGeom prst="rect">
            <a:avLst/>
          </a:prstGeom>
        </p:spPr>
        <p:txBody>
          <a:bodyPr anchor="t" rtlCol="false" tIns="0" lIns="0" bIns="0" rIns="0">
            <a:spAutoFit/>
          </a:bodyPr>
          <a:lstStyle/>
          <a:p>
            <a:pPr algn="l">
              <a:lnSpc>
                <a:spcPts val="2772"/>
              </a:lnSpc>
            </a:pPr>
            <a:r>
              <a:rPr lang="en-US" sz="1650">
                <a:solidFill>
                  <a:srgbClr val="1A1A1A"/>
                </a:solidFill>
                <a:latin typeface="TT Drugs"/>
                <a:ea typeface="TT Drugs"/>
                <a:cs typeface="TT Drugs"/>
                <a:sym typeface="TT Drugs"/>
              </a:rPr>
              <a:t>Additive curation. Yaksok joins her shelf — keep what works, add what fills the gap.</a:t>
            </a:r>
          </a:p>
        </p:txBody>
      </p:sp>
      <p:grpSp>
        <p:nvGrpSpPr>
          <p:cNvPr name="Group 35" id="35"/>
          <p:cNvGrpSpPr/>
          <p:nvPr/>
        </p:nvGrpSpPr>
        <p:grpSpPr>
          <a:xfrm rot="0">
            <a:off x="5106505" y="7264718"/>
            <a:ext cx="3918585" cy="2135505"/>
            <a:chOff x="0" y="0"/>
            <a:chExt cx="5224780" cy="2847340"/>
          </a:xfrm>
        </p:grpSpPr>
        <p:sp>
          <p:nvSpPr>
            <p:cNvPr name="Freeform 36" id="36"/>
            <p:cNvSpPr/>
            <p:nvPr/>
          </p:nvSpPr>
          <p:spPr>
            <a:xfrm flipH="false" flipV="false" rot="0">
              <a:off x="0" y="0"/>
              <a:ext cx="5224780" cy="2847340"/>
            </a:xfrm>
            <a:custGeom>
              <a:avLst/>
              <a:gdLst/>
              <a:ahLst/>
              <a:cxnLst/>
              <a:rect r="r" b="b" t="t" l="l"/>
              <a:pathLst>
                <a:path h="2847340" w="5224780">
                  <a:moveTo>
                    <a:pt x="0" y="0"/>
                  </a:moveTo>
                  <a:lnTo>
                    <a:pt x="5224780" y="0"/>
                  </a:lnTo>
                  <a:lnTo>
                    <a:pt x="5224780" y="2847340"/>
                  </a:lnTo>
                  <a:lnTo>
                    <a:pt x="0" y="2847340"/>
                  </a:lnTo>
                  <a:close/>
                </a:path>
              </a:pathLst>
            </a:custGeom>
            <a:solidFill>
              <a:srgbClr val="EFEDE7"/>
            </a:solidFill>
            <a:ln w="9525" cap="sq">
              <a:solidFill>
                <a:srgbClr val="1A1A1A"/>
              </a:solidFill>
              <a:prstDash val="solid"/>
              <a:miter/>
            </a:ln>
          </p:spPr>
        </p:sp>
      </p:grpSp>
      <p:grpSp>
        <p:nvGrpSpPr>
          <p:cNvPr name="Group 37" id="37"/>
          <p:cNvGrpSpPr/>
          <p:nvPr/>
        </p:nvGrpSpPr>
        <p:grpSpPr>
          <a:xfrm rot="0">
            <a:off x="5454167" y="7543800"/>
            <a:ext cx="3223260" cy="411480"/>
            <a:chOff x="0" y="0"/>
            <a:chExt cx="4297680" cy="548640"/>
          </a:xfrm>
        </p:grpSpPr>
        <p:sp>
          <p:nvSpPr>
            <p:cNvPr name="Freeform 38" id="38"/>
            <p:cNvSpPr/>
            <p:nvPr/>
          </p:nvSpPr>
          <p:spPr>
            <a:xfrm flipH="false" flipV="false" rot="0">
              <a:off x="0" y="0"/>
              <a:ext cx="4297680" cy="548640"/>
            </a:xfrm>
            <a:custGeom>
              <a:avLst/>
              <a:gdLst/>
              <a:ahLst/>
              <a:cxnLst/>
              <a:rect r="r" b="b" t="t" l="l"/>
              <a:pathLst>
                <a:path h="548640" w="4297680">
                  <a:moveTo>
                    <a:pt x="0" y="0"/>
                  </a:moveTo>
                  <a:lnTo>
                    <a:pt x="4297680" y="0"/>
                  </a:lnTo>
                  <a:lnTo>
                    <a:pt x="4297680" y="548640"/>
                  </a:lnTo>
                  <a:lnTo>
                    <a:pt x="0" y="548640"/>
                  </a:lnTo>
                  <a:close/>
                </a:path>
              </a:pathLst>
            </a:custGeom>
            <a:blipFill>
              <a:blip r:embed="rId2">
                <a:alphaModFix amt="0"/>
              </a:blip>
              <a:stretch>
                <a:fillRect l="0" t="-102632" r="0" b="-102632"/>
              </a:stretch>
            </a:blipFill>
          </p:spPr>
        </p:sp>
        <p:sp>
          <p:nvSpPr>
            <p:cNvPr name="TextBox 39" id="39"/>
            <p:cNvSpPr txBox="true"/>
            <p:nvPr/>
          </p:nvSpPr>
          <p:spPr>
            <a:xfrm>
              <a:off x="0" y="0"/>
              <a:ext cx="4297680" cy="548640"/>
            </a:xfrm>
            <a:prstGeom prst="rect">
              <a:avLst/>
            </a:prstGeom>
          </p:spPr>
          <p:txBody>
            <a:bodyPr anchor="ctr" rtlCol="false" tIns="0" lIns="0" bIns="0" rIns="0"/>
            <a:lstStyle/>
            <a:p>
              <a:pPr algn="l">
                <a:lnSpc>
                  <a:spcPts val="1620"/>
                </a:lnSpc>
              </a:pPr>
              <a:r>
                <a:rPr lang="en-US" b="true" sz="1350" spc="375">
                  <a:solidFill>
                    <a:srgbClr val="8E5D40"/>
                  </a:solidFill>
                  <a:latin typeface="TT Drugs Bold"/>
                  <a:ea typeface="TT Drugs Bold"/>
                  <a:cs typeface="TT Drugs Bold"/>
                  <a:sym typeface="TT Drugs Bold"/>
                </a:rPr>
                <a:t>PROMISE</a:t>
              </a:r>
            </a:p>
          </p:txBody>
        </p:sp>
      </p:grpSp>
      <p:sp>
        <p:nvSpPr>
          <p:cNvPr name="TextBox 40" id="40"/>
          <p:cNvSpPr txBox="true"/>
          <p:nvPr/>
        </p:nvSpPr>
        <p:spPr>
          <a:xfrm rot="0">
            <a:off x="5454167" y="7947660"/>
            <a:ext cx="3223260" cy="1004316"/>
          </a:xfrm>
          <a:prstGeom prst="rect">
            <a:avLst/>
          </a:prstGeom>
        </p:spPr>
        <p:txBody>
          <a:bodyPr anchor="t" rtlCol="false" tIns="0" lIns="0" bIns="0" rIns="0">
            <a:spAutoFit/>
          </a:bodyPr>
          <a:lstStyle/>
          <a:p>
            <a:pPr algn="l">
              <a:lnSpc>
                <a:spcPts val="2772"/>
              </a:lnSpc>
            </a:pPr>
            <a:r>
              <a:rPr lang="en-US" sz="1650">
                <a:solidFill>
                  <a:srgbClr val="1A1A1A"/>
                </a:solidFill>
                <a:latin typeface="TT Drugs"/>
                <a:ea typeface="TT Drugs"/>
                <a:cs typeface="TT Drugs"/>
                <a:sym typeface="TT Drugs"/>
              </a:rPr>
              <a:t>A kept word. Every product earned its place. The shelf is the proof.</a:t>
            </a:r>
          </a:p>
        </p:txBody>
      </p:sp>
      <p:grpSp>
        <p:nvGrpSpPr>
          <p:cNvPr name="Group 41" id="41"/>
          <p:cNvGrpSpPr/>
          <p:nvPr/>
        </p:nvGrpSpPr>
        <p:grpSpPr>
          <a:xfrm rot="0">
            <a:off x="9262453" y="7264718"/>
            <a:ext cx="3918585" cy="2135505"/>
            <a:chOff x="0" y="0"/>
            <a:chExt cx="5224780" cy="2847340"/>
          </a:xfrm>
        </p:grpSpPr>
        <p:sp>
          <p:nvSpPr>
            <p:cNvPr name="Freeform 42" id="42"/>
            <p:cNvSpPr/>
            <p:nvPr/>
          </p:nvSpPr>
          <p:spPr>
            <a:xfrm flipH="false" flipV="false" rot="0">
              <a:off x="0" y="0"/>
              <a:ext cx="5224780" cy="2847340"/>
            </a:xfrm>
            <a:custGeom>
              <a:avLst/>
              <a:gdLst/>
              <a:ahLst/>
              <a:cxnLst/>
              <a:rect r="r" b="b" t="t" l="l"/>
              <a:pathLst>
                <a:path h="2847340" w="5224780">
                  <a:moveTo>
                    <a:pt x="0" y="0"/>
                  </a:moveTo>
                  <a:lnTo>
                    <a:pt x="5224780" y="0"/>
                  </a:lnTo>
                  <a:lnTo>
                    <a:pt x="5224780" y="2847340"/>
                  </a:lnTo>
                  <a:lnTo>
                    <a:pt x="0" y="2847340"/>
                  </a:lnTo>
                  <a:close/>
                </a:path>
              </a:pathLst>
            </a:custGeom>
            <a:solidFill>
              <a:srgbClr val="EFEDE7"/>
            </a:solidFill>
            <a:ln w="9525" cap="sq">
              <a:solidFill>
                <a:srgbClr val="1A1A1A"/>
              </a:solidFill>
              <a:prstDash val="solid"/>
              <a:miter/>
            </a:ln>
          </p:spPr>
        </p:sp>
      </p:grpSp>
      <p:grpSp>
        <p:nvGrpSpPr>
          <p:cNvPr name="Group 43" id="43"/>
          <p:cNvGrpSpPr/>
          <p:nvPr/>
        </p:nvGrpSpPr>
        <p:grpSpPr>
          <a:xfrm rot="0">
            <a:off x="9610115" y="7543800"/>
            <a:ext cx="3223260" cy="411480"/>
            <a:chOff x="0" y="0"/>
            <a:chExt cx="4297680" cy="548640"/>
          </a:xfrm>
        </p:grpSpPr>
        <p:sp>
          <p:nvSpPr>
            <p:cNvPr name="Freeform 44" id="44"/>
            <p:cNvSpPr/>
            <p:nvPr/>
          </p:nvSpPr>
          <p:spPr>
            <a:xfrm flipH="false" flipV="false" rot="0">
              <a:off x="0" y="0"/>
              <a:ext cx="4297680" cy="548640"/>
            </a:xfrm>
            <a:custGeom>
              <a:avLst/>
              <a:gdLst/>
              <a:ahLst/>
              <a:cxnLst/>
              <a:rect r="r" b="b" t="t" l="l"/>
              <a:pathLst>
                <a:path h="548640" w="4297680">
                  <a:moveTo>
                    <a:pt x="0" y="0"/>
                  </a:moveTo>
                  <a:lnTo>
                    <a:pt x="4297680" y="0"/>
                  </a:lnTo>
                  <a:lnTo>
                    <a:pt x="4297680" y="548640"/>
                  </a:lnTo>
                  <a:lnTo>
                    <a:pt x="0" y="548640"/>
                  </a:lnTo>
                  <a:close/>
                </a:path>
              </a:pathLst>
            </a:custGeom>
            <a:blipFill>
              <a:blip r:embed="rId2">
                <a:alphaModFix amt="0"/>
              </a:blip>
              <a:stretch>
                <a:fillRect l="0" t="-102632" r="0" b="-102632"/>
              </a:stretch>
            </a:blipFill>
          </p:spPr>
        </p:sp>
        <p:sp>
          <p:nvSpPr>
            <p:cNvPr name="TextBox 45" id="45"/>
            <p:cNvSpPr txBox="true"/>
            <p:nvPr/>
          </p:nvSpPr>
          <p:spPr>
            <a:xfrm>
              <a:off x="0" y="0"/>
              <a:ext cx="4297680" cy="548640"/>
            </a:xfrm>
            <a:prstGeom prst="rect">
              <a:avLst/>
            </a:prstGeom>
          </p:spPr>
          <p:txBody>
            <a:bodyPr anchor="ctr" rtlCol="false" tIns="0" lIns="0" bIns="0" rIns="0"/>
            <a:lstStyle/>
            <a:p>
              <a:pPr algn="l">
                <a:lnSpc>
                  <a:spcPts val="1620"/>
                </a:lnSpc>
              </a:pPr>
              <a:r>
                <a:rPr lang="en-US" b="true" sz="1350" spc="375">
                  <a:solidFill>
                    <a:srgbClr val="8E5D40"/>
                  </a:solidFill>
                  <a:latin typeface="TT Drugs Bold"/>
                  <a:ea typeface="TT Drugs Bold"/>
                  <a:cs typeface="TT Drugs Bold"/>
                  <a:sym typeface="TT Drugs Bold"/>
                </a:rPr>
                <a:t>POSITION</a:t>
              </a:r>
            </a:p>
          </p:txBody>
        </p:sp>
      </p:grpSp>
      <p:sp>
        <p:nvSpPr>
          <p:cNvPr name="TextBox 46" id="46"/>
          <p:cNvSpPr txBox="true"/>
          <p:nvPr/>
        </p:nvSpPr>
        <p:spPr>
          <a:xfrm rot="0">
            <a:off x="9610115" y="7947660"/>
            <a:ext cx="3223260" cy="1347216"/>
          </a:xfrm>
          <a:prstGeom prst="rect">
            <a:avLst/>
          </a:prstGeom>
        </p:spPr>
        <p:txBody>
          <a:bodyPr anchor="t" rtlCol="false" tIns="0" lIns="0" bIns="0" rIns="0">
            <a:spAutoFit/>
          </a:bodyPr>
          <a:lstStyle/>
          <a:p>
            <a:pPr algn="l">
              <a:lnSpc>
                <a:spcPts val="2772"/>
              </a:lnSpc>
            </a:pPr>
            <a:r>
              <a:rPr lang="en-US" sz="1650">
                <a:solidFill>
                  <a:srgbClr val="1A1A1A"/>
                </a:solidFill>
                <a:latin typeface="TT Drugs"/>
                <a:ea typeface="TT Drugs"/>
                <a:cs typeface="TT Drugs"/>
                <a:sym typeface="TT Drugs"/>
              </a:rPr>
              <a:t>A house in the reference set of houses — Aesop, Susanne Kaufmann, Officine Universelle Buly.</a:t>
            </a:r>
          </a:p>
        </p:txBody>
      </p:sp>
      <p:grpSp>
        <p:nvGrpSpPr>
          <p:cNvPr name="Group 47" id="47"/>
          <p:cNvGrpSpPr/>
          <p:nvPr/>
        </p:nvGrpSpPr>
        <p:grpSpPr>
          <a:xfrm rot="0">
            <a:off x="13418401" y="7264718"/>
            <a:ext cx="3918585" cy="2135505"/>
            <a:chOff x="0" y="0"/>
            <a:chExt cx="5224780" cy="2847340"/>
          </a:xfrm>
        </p:grpSpPr>
        <p:sp>
          <p:nvSpPr>
            <p:cNvPr name="Freeform 48" id="48"/>
            <p:cNvSpPr/>
            <p:nvPr/>
          </p:nvSpPr>
          <p:spPr>
            <a:xfrm flipH="false" flipV="false" rot="0">
              <a:off x="0" y="0"/>
              <a:ext cx="5224780" cy="2847340"/>
            </a:xfrm>
            <a:custGeom>
              <a:avLst/>
              <a:gdLst/>
              <a:ahLst/>
              <a:cxnLst/>
              <a:rect r="r" b="b" t="t" l="l"/>
              <a:pathLst>
                <a:path h="2847340" w="5224780">
                  <a:moveTo>
                    <a:pt x="0" y="0"/>
                  </a:moveTo>
                  <a:lnTo>
                    <a:pt x="5224780" y="0"/>
                  </a:lnTo>
                  <a:lnTo>
                    <a:pt x="5224780" y="2847340"/>
                  </a:lnTo>
                  <a:lnTo>
                    <a:pt x="0" y="2847340"/>
                  </a:lnTo>
                  <a:close/>
                </a:path>
              </a:pathLst>
            </a:custGeom>
            <a:solidFill>
              <a:srgbClr val="EFEDE7"/>
            </a:solidFill>
            <a:ln w="9525" cap="sq">
              <a:solidFill>
                <a:srgbClr val="1A1A1A"/>
              </a:solidFill>
              <a:prstDash val="solid"/>
              <a:miter/>
            </a:ln>
          </p:spPr>
        </p:sp>
      </p:grpSp>
      <p:grpSp>
        <p:nvGrpSpPr>
          <p:cNvPr name="Group 49" id="49"/>
          <p:cNvGrpSpPr/>
          <p:nvPr/>
        </p:nvGrpSpPr>
        <p:grpSpPr>
          <a:xfrm rot="0">
            <a:off x="13766063" y="7543800"/>
            <a:ext cx="3223260" cy="411480"/>
            <a:chOff x="0" y="0"/>
            <a:chExt cx="4297680" cy="548640"/>
          </a:xfrm>
        </p:grpSpPr>
        <p:sp>
          <p:nvSpPr>
            <p:cNvPr name="Freeform 50" id="50"/>
            <p:cNvSpPr/>
            <p:nvPr/>
          </p:nvSpPr>
          <p:spPr>
            <a:xfrm flipH="false" flipV="false" rot="0">
              <a:off x="0" y="0"/>
              <a:ext cx="4297680" cy="548640"/>
            </a:xfrm>
            <a:custGeom>
              <a:avLst/>
              <a:gdLst/>
              <a:ahLst/>
              <a:cxnLst/>
              <a:rect r="r" b="b" t="t" l="l"/>
              <a:pathLst>
                <a:path h="548640" w="4297680">
                  <a:moveTo>
                    <a:pt x="0" y="0"/>
                  </a:moveTo>
                  <a:lnTo>
                    <a:pt x="4297680" y="0"/>
                  </a:lnTo>
                  <a:lnTo>
                    <a:pt x="4297680" y="548640"/>
                  </a:lnTo>
                  <a:lnTo>
                    <a:pt x="0" y="548640"/>
                  </a:lnTo>
                  <a:close/>
                </a:path>
              </a:pathLst>
            </a:custGeom>
            <a:blipFill>
              <a:blip r:embed="rId2">
                <a:alphaModFix amt="0"/>
              </a:blip>
              <a:stretch>
                <a:fillRect l="0" t="-102632" r="0" b="-102632"/>
              </a:stretch>
            </a:blipFill>
          </p:spPr>
        </p:sp>
        <p:sp>
          <p:nvSpPr>
            <p:cNvPr name="TextBox 51" id="51"/>
            <p:cNvSpPr txBox="true"/>
            <p:nvPr/>
          </p:nvSpPr>
          <p:spPr>
            <a:xfrm>
              <a:off x="0" y="0"/>
              <a:ext cx="4297680" cy="548640"/>
            </a:xfrm>
            <a:prstGeom prst="rect">
              <a:avLst/>
            </a:prstGeom>
          </p:spPr>
          <p:txBody>
            <a:bodyPr anchor="ctr" rtlCol="false" tIns="0" lIns="0" bIns="0" rIns="0"/>
            <a:lstStyle/>
            <a:p>
              <a:pPr algn="l">
                <a:lnSpc>
                  <a:spcPts val="1620"/>
                </a:lnSpc>
              </a:pPr>
              <a:r>
                <a:rPr lang="en-US" b="true" sz="1350" spc="375">
                  <a:solidFill>
                    <a:srgbClr val="8E5D40"/>
                  </a:solidFill>
                  <a:latin typeface="TT Drugs Bold"/>
                  <a:ea typeface="TT Drugs Bold"/>
                  <a:cs typeface="TT Drugs Bold"/>
                  <a:sym typeface="TT Drugs Bold"/>
                </a:rPr>
                <a:t>HER SENTENCE</a:t>
              </a:r>
            </a:p>
          </p:txBody>
        </p:sp>
      </p:grpSp>
      <p:sp>
        <p:nvSpPr>
          <p:cNvPr name="TextBox 52" id="52"/>
          <p:cNvSpPr txBox="true"/>
          <p:nvPr/>
        </p:nvSpPr>
        <p:spPr>
          <a:xfrm rot="0">
            <a:off x="13766063" y="7947660"/>
            <a:ext cx="3223260" cy="1004316"/>
          </a:xfrm>
          <a:prstGeom prst="rect">
            <a:avLst/>
          </a:prstGeom>
        </p:spPr>
        <p:txBody>
          <a:bodyPr anchor="t" rtlCol="false" tIns="0" lIns="0" bIns="0" rIns="0">
            <a:spAutoFit/>
          </a:bodyPr>
          <a:lstStyle/>
          <a:p>
            <a:pPr algn="l">
              <a:lnSpc>
                <a:spcPts val="2772"/>
              </a:lnSpc>
            </a:pPr>
            <a:r>
              <a:rPr lang="en-US" sz="1650" i="true">
                <a:solidFill>
                  <a:srgbClr val="1A1A1A"/>
                </a:solidFill>
                <a:latin typeface="TT Drugs Italics"/>
                <a:ea typeface="TT Drugs Italics"/>
                <a:cs typeface="TT Drugs Italics"/>
                <a:sym typeface="TT Drugs Italics"/>
              </a:rPr>
              <a:t>"Finally a Korean source that knows what my shelf already looks like."</a:t>
            </a:r>
          </a:p>
        </p:txBody>
      </p:sp>
      <p:grpSp>
        <p:nvGrpSpPr>
          <p:cNvPr name="Group 53" id="53"/>
          <p:cNvGrpSpPr/>
          <p:nvPr/>
        </p:nvGrpSpPr>
        <p:grpSpPr>
          <a:xfrm rot="0">
            <a:off x="685800" y="9669780"/>
            <a:ext cx="6858000" cy="411480"/>
            <a:chOff x="0" y="0"/>
            <a:chExt cx="9144000" cy="548640"/>
          </a:xfrm>
        </p:grpSpPr>
        <p:sp>
          <p:nvSpPr>
            <p:cNvPr name="Freeform 54" id="54"/>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5" id="55"/>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07  ·  The UVP</a:t>
              </a:r>
            </a:p>
          </p:txBody>
        </p:sp>
      </p:grpSp>
      <p:grpSp>
        <p:nvGrpSpPr>
          <p:cNvPr name="Group 56" id="56"/>
          <p:cNvGrpSpPr/>
          <p:nvPr/>
        </p:nvGrpSpPr>
        <p:grpSpPr>
          <a:xfrm rot="0">
            <a:off x="10743743" y="9669780"/>
            <a:ext cx="6858000" cy="411480"/>
            <a:chOff x="0" y="0"/>
            <a:chExt cx="9144000" cy="548640"/>
          </a:xfrm>
        </p:grpSpPr>
        <p:sp>
          <p:nvSpPr>
            <p:cNvPr name="Freeform 57" id="57"/>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58" id="58"/>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Spoken inside the team, never declared to her</a:t>
              </a:r>
            </a:p>
          </p:txBody>
        </p:sp>
      </p:gr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E8E6E1"/>
        </a:solidFill>
      </p:bgPr>
    </p:bg>
    <p:spTree>
      <p:nvGrpSpPr>
        <p:cNvPr id="1" name=""/>
        <p:cNvGrpSpPr/>
        <p:nvPr/>
      </p:nvGrpSpPr>
      <p:grpSpPr>
        <a:xfrm>
          <a:off x="0" y="0"/>
          <a:ext cx="0" cy="0"/>
          <a:chOff x="0" y="0"/>
          <a:chExt cx="0" cy="0"/>
        </a:xfrm>
      </p:grpSpPr>
      <p:grpSp>
        <p:nvGrpSpPr>
          <p:cNvPr name="Group 2" id="2"/>
          <p:cNvGrpSpPr/>
          <p:nvPr/>
        </p:nvGrpSpPr>
        <p:grpSpPr>
          <a:xfrm rot="0">
            <a:off x="13468464" y="475297"/>
            <a:ext cx="1312545" cy="503301"/>
            <a:chOff x="0" y="0"/>
            <a:chExt cx="1750060" cy="671068"/>
          </a:xfrm>
        </p:grpSpPr>
        <p:sp>
          <p:nvSpPr>
            <p:cNvPr name="Freeform 3" id="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4" id="4"/>
          <p:cNvGrpSpPr/>
          <p:nvPr/>
        </p:nvGrpSpPr>
        <p:grpSpPr>
          <a:xfrm rot="0">
            <a:off x="13473227" y="480060"/>
            <a:ext cx="1303020" cy="493776"/>
            <a:chOff x="0" y="0"/>
            <a:chExt cx="1737360" cy="658368"/>
          </a:xfrm>
        </p:grpSpPr>
        <p:sp>
          <p:nvSpPr>
            <p:cNvPr name="Freeform 5" id="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6" id="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Strategy</a:t>
              </a:r>
            </a:p>
          </p:txBody>
        </p:sp>
      </p:grpSp>
      <p:grpSp>
        <p:nvGrpSpPr>
          <p:cNvPr name="Group 7" id="7"/>
          <p:cNvGrpSpPr/>
          <p:nvPr/>
        </p:nvGrpSpPr>
        <p:grpSpPr>
          <a:xfrm rot="0">
            <a:off x="14881212" y="475297"/>
            <a:ext cx="1312545" cy="503301"/>
            <a:chOff x="0" y="0"/>
            <a:chExt cx="1750060" cy="671068"/>
          </a:xfrm>
        </p:grpSpPr>
        <p:sp>
          <p:nvSpPr>
            <p:cNvPr name="Freeform 8" id="8"/>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9" id="9"/>
          <p:cNvGrpSpPr/>
          <p:nvPr/>
        </p:nvGrpSpPr>
        <p:grpSpPr>
          <a:xfrm rot="0">
            <a:off x="14885975" y="480060"/>
            <a:ext cx="1303020" cy="493776"/>
            <a:chOff x="0" y="0"/>
            <a:chExt cx="1737360" cy="658368"/>
          </a:xfrm>
        </p:grpSpPr>
        <p:sp>
          <p:nvSpPr>
            <p:cNvPr name="Freeform 10" id="10"/>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1" id="11"/>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Voice</a:t>
              </a:r>
            </a:p>
          </p:txBody>
        </p:sp>
      </p:grpSp>
      <p:grpSp>
        <p:nvGrpSpPr>
          <p:cNvPr name="Group 12" id="12"/>
          <p:cNvGrpSpPr/>
          <p:nvPr/>
        </p:nvGrpSpPr>
        <p:grpSpPr>
          <a:xfrm rot="0">
            <a:off x="16293960" y="475297"/>
            <a:ext cx="1312545" cy="503301"/>
            <a:chOff x="0" y="0"/>
            <a:chExt cx="1750060" cy="671068"/>
          </a:xfrm>
        </p:grpSpPr>
        <p:sp>
          <p:nvSpPr>
            <p:cNvPr name="Freeform 13" id="13"/>
            <p:cNvSpPr/>
            <p:nvPr/>
          </p:nvSpPr>
          <p:spPr>
            <a:xfrm flipH="false" flipV="false" rot="0">
              <a:off x="0" y="0"/>
              <a:ext cx="1750060" cy="671068"/>
            </a:xfrm>
            <a:custGeom>
              <a:avLst/>
              <a:gdLst/>
              <a:ahLst/>
              <a:cxnLst/>
              <a:rect r="r" b="b" t="t" l="l"/>
              <a:pathLst>
                <a:path h="671068" w="1750060">
                  <a:moveTo>
                    <a:pt x="0" y="335534"/>
                  </a:moveTo>
                  <a:cubicBezTo>
                    <a:pt x="0" y="150241"/>
                    <a:pt x="150241" y="0"/>
                    <a:pt x="335534" y="0"/>
                  </a:cubicBezTo>
                  <a:lnTo>
                    <a:pt x="1414526" y="0"/>
                  </a:lnTo>
                  <a:cubicBezTo>
                    <a:pt x="1599819" y="0"/>
                    <a:pt x="1750060" y="150241"/>
                    <a:pt x="1750060" y="335534"/>
                  </a:cubicBezTo>
                  <a:cubicBezTo>
                    <a:pt x="1750060" y="520827"/>
                    <a:pt x="1599819" y="671068"/>
                    <a:pt x="1414526" y="671068"/>
                  </a:cubicBezTo>
                  <a:lnTo>
                    <a:pt x="335534" y="671068"/>
                  </a:lnTo>
                  <a:cubicBezTo>
                    <a:pt x="150241" y="671068"/>
                    <a:pt x="0" y="520827"/>
                    <a:pt x="0" y="335534"/>
                  </a:cubicBezTo>
                  <a:close/>
                </a:path>
              </a:pathLst>
            </a:custGeom>
            <a:solidFill>
              <a:srgbClr val="E8E6E1"/>
            </a:solidFill>
            <a:ln w="9525" cap="sq">
              <a:solidFill>
                <a:srgbClr val="1A1A1A"/>
              </a:solidFill>
              <a:prstDash val="solid"/>
              <a:miter/>
            </a:ln>
          </p:spPr>
        </p:sp>
      </p:grpSp>
      <p:grpSp>
        <p:nvGrpSpPr>
          <p:cNvPr name="Group 14" id="14"/>
          <p:cNvGrpSpPr/>
          <p:nvPr/>
        </p:nvGrpSpPr>
        <p:grpSpPr>
          <a:xfrm rot="0">
            <a:off x="16298723" y="480060"/>
            <a:ext cx="1303020" cy="493776"/>
            <a:chOff x="0" y="0"/>
            <a:chExt cx="1737360" cy="658368"/>
          </a:xfrm>
        </p:grpSpPr>
        <p:sp>
          <p:nvSpPr>
            <p:cNvPr name="Freeform 15" id="15"/>
            <p:cNvSpPr/>
            <p:nvPr/>
          </p:nvSpPr>
          <p:spPr>
            <a:xfrm flipH="false" flipV="false" rot="0">
              <a:off x="0" y="0"/>
              <a:ext cx="1737360" cy="658368"/>
            </a:xfrm>
            <a:custGeom>
              <a:avLst/>
              <a:gdLst/>
              <a:ahLst/>
              <a:cxnLst/>
              <a:rect r="r" b="b" t="t" l="l"/>
              <a:pathLst>
                <a:path h="658368" w="1737360">
                  <a:moveTo>
                    <a:pt x="0" y="0"/>
                  </a:moveTo>
                  <a:lnTo>
                    <a:pt x="1737360" y="0"/>
                  </a:lnTo>
                  <a:lnTo>
                    <a:pt x="1737360" y="658368"/>
                  </a:lnTo>
                  <a:lnTo>
                    <a:pt x="0" y="658368"/>
                  </a:lnTo>
                  <a:close/>
                </a:path>
              </a:pathLst>
            </a:custGeom>
            <a:blipFill>
              <a:blip r:embed="rId2">
                <a:alphaModFix amt="0"/>
              </a:blip>
              <a:stretch>
                <a:fillRect l="0" t="-1418" r="0" b="-1418"/>
              </a:stretch>
            </a:blipFill>
          </p:spPr>
        </p:sp>
        <p:sp>
          <p:nvSpPr>
            <p:cNvPr name="TextBox 16" id="16"/>
            <p:cNvSpPr txBox="true"/>
            <p:nvPr/>
          </p:nvSpPr>
          <p:spPr>
            <a:xfrm>
              <a:off x="0" y="0"/>
              <a:ext cx="1737360" cy="658368"/>
            </a:xfrm>
            <a:prstGeom prst="rect">
              <a:avLst/>
            </a:prstGeom>
          </p:spPr>
          <p:txBody>
            <a:bodyPr anchor="ctr" rtlCol="false" tIns="0" lIns="0" bIns="0" rIns="0"/>
            <a:lstStyle/>
            <a:p>
              <a:pPr algn="ctr">
                <a:lnSpc>
                  <a:spcPts val="1620"/>
                </a:lnSpc>
              </a:pPr>
              <a:r>
                <a:rPr lang="en-US" sz="1350">
                  <a:solidFill>
                    <a:srgbClr val="1A1A1A"/>
                  </a:solidFill>
                  <a:latin typeface="TT Drugs"/>
                  <a:ea typeface="TT Drugs"/>
                  <a:cs typeface="TT Drugs"/>
                  <a:sym typeface="TT Drugs"/>
                </a:rPr>
                <a:t>Launch</a:t>
              </a:r>
            </a:p>
          </p:txBody>
        </p:sp>
      </p:grpSp>
      <p:grpSp>
        <p:nvGrpSpPr>
          <p:cNvPr name="Group 17" id="17"/>
          <p:cNvGrpSpPr/>
          <p:nvPr/>
        </p:nvGrpSpPr>
        <p:grpSpPr>
          <a:xfrm rot="0">
            <a:off x="685800" y="1920240"/>
            <a:ext cx="10972800" cy="1694117"/>
            <a:chOff x="0" y="0"/>
            <a:chExt cx="14630400" cy="2258822"/>
          </a:xfrm>
        </p:grpSpPr>
        <p:sp>
          <p:nvSpPr>
            <p:cNvPr name="Freeform 18" id="18"/>
            <p:cNvSpPr/>
            <p:nvPr/>
          </p:nvSpPr>
          <p:spPr>
            <a:xfrm flipH="false" flipV="false" rot="0">
              <a:off x="0" y="0"/>
              <a:ext cx="14630400" cy="2258822"/>
            </a:xfrm>
            <a:custGeom>
              <a:avLst/>
              <a:gdLst/>
              <a:ahLst/>
              <a:cxnLst/>
              <a:rect r="r" b="b" t="t" l="l"/>
              <a:pathLst>
                <a:path h="2258822" w="14630400">
                  <a:moveTo>
                    <a:pt x="0" y="0"/>
                  </a:moveTo>
                  <a:lnTo>
                    <a:pt x="14630400" y="0"/>
                  </a:lnTo>
                  <a:lnTo>
                    <a:pt x="14630400" y="2258822"/>
                  </a:lnTo>
                  <a:lnTo>
                    <a:pt x="0" y="2258822"/>
                  </a:lnTo>
                  <a:close/>
                </a:path>
              </a:pathLst>
            </a:custGeom>
            <a:blipFill>
              <a:blip r:embed="rId2">
                <a:alphaModFix amt="0"/>
              </a:blip>
              <a:stretch>
                <a:fillRect l="0" t="-77627" r="0" b="-74782"/>
              </a:stretch>
            </a:blipFill>
          </p:spPr>
        </p:sp>
        <p:sp>
          <p:nvSpPr>
            <p:cNvPr name="TextBox 19" id="19"/>
            <p:cNvSpPr txBox="true"/>
            <p:nvPr/>
          </p:nvSpPr>
          <p:spPr>
            <a:xfrm>
              <a:off x="0" y="0"/>
              <a:ext cx="14630400" cy="2258822"/>
            </a:xfrm>
            <a:prstGeom prst="rect">
              <a:avLst/>
            </a:prstGeom>
          </p:spPr>
          <p:txBody>
            <a:bodyPr anchor="ctr" rtlCol="false" tIns="0" lIns="0" bIns="0" rIns="0"/>
            <a:lstStyle/>
            <a:p>
              <a:pPr algn="l">
                <a:lnSpc>
                  <a:spcPts val="10440"/>
                </a:lnSpc>
              </a:pPr>
              <a:r>
                <a:rPr lang="en-US" sz="8700" spc="-150">
                  <a:solidFill>
                    <a:srgbClr val="1A1A1A"/>
                  </a:solidFill>
                  <a:latin typeface="TT Drugs"/>
                  <a:ea typeface="TT Drugs"/>
                  <a:cs typeface="TT Drugs"/>
                  <a:sym typeface="TT Drugs"/>
                </a:rPr>
                <a:t>Brand Archetype</a:t>
              </a:r>
            </a:p>
          </p:txBody>
        </p:sp>
      </p:grpSp>
      <p:sp>
        <p:nvSpPr>
          <p:cNvPr name="TextBox 20" id="20"/>
          <p:cNvSpPr txBox="true"/>
          <p:nvPr/>
        </p:nvSpPr>
        <p:spPr>
          <a:xfrm rot="0">
            <a:off x="777240" y="3996690"/>
            <a:ext cx="10789920" cy="752856"/>
          </a:xfrm>
          <a:prstGeom prst="rect">
            <a:avLst/>
          </a:prstGeom>
        </p:spPr>
        <p:txBody>
          <a:bodyPr anchor="t" rtlCol="false" tIns="0" lIns="0" bIns="0" rIns="0">
            <a:spAutoFit/>
          </a:bodyPr>
          <a:lstStyle/>
          <a:p>
            <a:pPr algn="just">
              <a:lnSpc>
                <a:spcPts val="3132"/>
              </a:lnSpc>
            </a:pPr>
            <a:r>
              <a:rPr lang="en-US" sz="1800">
                <a:solidFill>
                  <a:srgbClr val="4A4A4A"/>
                </a:solidFill>
                <a:latin typeface="TT Drugs"/>
                <a:ea typeface="TT Drugs"/>
                <a:cs typeface="TT Drugs"/>
                <a:sym typeface="TT Drugs"/>
              </a:rPr>
              <a:t>The brand is built to recognise her — not to transform her. Recognition is not just a softer kind of marketing. It is a different orientation, with operational consequences in every channel.</a:t>
            </a:r>
          </a:p>
        </p:txBody>
      </p:sp>
      <p:sp>
        <p:nvSpPr>
          <p:cNvPr name="TextBox 21" id="21"/>
          <p:cNvSpPr txBox="true"/>
          <p:nvPr/>
        </p:nvSpPr>
        <p:spPr>
          <a:xfrm rot="0">
            <a:off x="777240" y="5711857"/>
            <a:ext cx="109017"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a:t>
            </a:r>
          </a:p>
        </p:txBody>
      </p:sp>
      <p:sp>
        <p:nvSpPr>
          <p:cNvPr name="TextBox 22" id="22"/>
          <p:cNvSpPr txBox="true"/>
          <p:nvPr/>
        </p:nvSpPr>
        <p:spPr>
          <a:xfrm rot="0">
            <a:off x="1531620" y="5721382"/>
            <a:ext cx="9966960" cy="247650"/>
          </a:xfrm>
          <a:prstGeom prst="rect">
            <a:avLst/>
          </a:prstGeom>
        </p:spPr>
        <p:txBody>
          <a:bodyPr anchor="t" rtlCol="false" tIns="0" lIns="0" bIns="0" rIns="0">
            <a:spAutoFit/>
          </a:bodyPr>
          <a:lstStyle/>
          <a:p>
            <a:pPr algn="l">
              <a:lnSpc>
                <a:spcPts val="1980"/>
              </a:lnSpc>
            </a:pPr>
            <a:r>
              <a:rPr lang="en-US" sz="1650" b="true">
                <a:solidFill>
                  <a:srgbClr val="1A1A1A"/>
                </a:solidFill>
                <a:latin typeface="TT Drugs Bold"/>
                <a:ea typeface="TT Drugs Bold"/>
                <a:cs typeface="TT Drugs Bold"/>
                <a:sym typeface="TT Drugs Bold"/>
              </a:rPr>
              <a:t>Campaigns stop showing her becoming someone new.</a:t>
            </a:r>
          </a:p>
        </p:txBody>
      </p:sp>
      <p:sp>
        <p:nvSpPr>
          <p:cNvPr name="TextBox 23" id="23"/>
          <p:cNvSpPr txBox="true"/>
          <p:nvPr/>
        </p:nvSpPr>
        <p:spPr>
          <a:xfrm rot="0">
            <a:off x="1531620" y="6075712"/>
            <a:ext cx="9966960" cy="268224"/>
          </a:xfrm>
          <a:prstGeom prst="rect">
            <a:avLst/>
          </a:prstGeom>
        </p:spPr>
        <p:txBody>
          <a:bodyPr anchor="t" rtlCol="false" tIns="0" lIns="0" bIns="0" rIns="0">
            <a:spAutoFit/>
          </a:bodyPr>
          <a:lstStyle/>
          <a:p>
            <a:pPr algn="l">
              <a:lnSpc>
                <a:spcPts val="2223"/>
              </a:lnSpc>
            </a:pPr>
            <a:r>
              <a:rPr lang="en-US" sz="1425" i="true">
                <a:solidFill>
                  <a:srgbClr val="8A8A8A"/>
                </a:solidFill>
                <a:latin typeface="TT Drugs Italics"/>
                <a:ea typeface="TT Drugs Italics"/>
                <a:cs typeface="TT Drugs Italics"/>
                <a:sym typeface="TT Drugs Italics"/>
              </a:rPr>
              <a:t>No before-and-after. No 30-day challenges. No glow-up arcs. Casting shows women who already are.</a:t>
            </a:r>
          </a:p>
        </p:txBody>
      </p:sp>
      <p:sp>
        <p:nvSpPr>
          <p:cNvPr name="TextBox 24" id="24"/>
          <p:cNvSpPr txBox="true"/>
          <p:nvPr/>
        </p:nvSpPr>
        <p:spPr>
          <a:xfrm rot="0">
            <a:off x="777240" y="6699409"/>
            <a:ext cx="168473"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ii.</a:t>
            </a:r>
          </a:p>
        </p:txBody>
      </p:sp>
      <p:sp>
        <p:nvSpPr>
          <p:cNvPr name="TextBox 25" id="25"/>
          <p:cNvSpPr txBox="true"/>
          <p:nvPr/>
        </p:nvSpPr>
        <p:spPr>
          <a:xfrm rot="0">
            <a:off x="1531620" y="6708934"/>
            <a:ext cx="9966960" cy="247650"/>
          </a:xfrm>
          <a:prstGeom prst="rect">
            <a:avLst/>
          </a:prstGeom>
        </p:spPr>
        <p:txBody>
          <a:bodyPr anchor="t" rtlCol="false" tIns="0" lIns="0" bIns="0" rIns="0">
            <a:spAutoFit/>
          </a:bodyPr>
          <a:lstStyle/>
          <a:p>
            <a:pPr algn="l">
              <a:lnSpc>
                <a:spcPts val="1980"/>
              </a:lnSpc>
            </a:pPr>
            <a:r>
              <a:rPr lang="en-US" sz="1650" b="true">
                <a:solidFill>
                  <a:srgbClr val="1A1A1A"/>
                </a:solidFill>
                <a:latin typeface="TT Drugs Bold"/>
                <a:ea typeface="TT Drugs Bold"/>
                <a:cs typeface="TT Drugs Bold"/>
                <a:sym typeface="TT Drugs Bold"/>
              </a:rPr>
              <a:t>Editorial stops asking "how do I look?" and starts asking "how am I doing?"</a:t>
            </a:r>
          </a:p>
        </p:txBody>
      </p:sp>
      <p:sp>
        <p:nvSpPr>
          <p:cNvPr name="TextBox 26" id="26"/>
          <p:cNvSpPr txBox="true"/>
          <p:nvPr/>
        </p:nvSpPr>
        <p:spPr>
          <a:xfrm rot="0">
            <a:off x="1531620" y="7063264"/>
            <a:ext cx="9966960" cy="268224"/>
          </a:xfrm>
          <a:prstGeom prst="rect">
            <a:avLst/>
          </a:prstGeom>
        </p:spPr>
        <p:txBody>
          <a:bodyPr anchor="t" rtlCol="false" tIns="0" lIns="0" bIns="0" rIns="0">
            <a:spAutoFit/>
          </a:bodyPr>
          <a:lstStyle/>
          <a:p>
            <a:pPr algn="l">
              <a:lnSpc>
                <a:spcPts val="2223"/>
              </a:lnSpc>
            </a:pPr>
            <a:r>
              <a:rPr lang="en-US" sz="1425" i="true">
                <a:solidFill>
                  <a:srgbClr val="8A8A8A"/>
                </a:solidFill>
                <a:latin typeface="TT Drugs Italics"/>
                <a:ea typeface="TT Drugs Italics"/>
                <a:cs typeface="TT Drugs Italics"/>
                <a:sym typeface="TT Drugs Italics"/>
              </a:rPr>
              <a:t>Accompaniment over time, not escalation toward bigger fixes.</a:t>
            </a:r>
          </a:p>
        </p:txBody>
      </p:sp>
      <p:sp>
        <p:nvSpPr>
          <p:cNvPr name="TextBox 27" id="27"/>
          <p:cNvSpPr txBox="true"/>
          <p:nvPr/>
        </p:nvSpPr>
        <p:spPr>
          <a:xfrm rot="0">
            <a:off x="777240" y="7686961"/>
            <a:ext cx="227856" cy="304800"/>
          </a:xfrm>
          <a:prstGeom prst="rect">
            <a:avLst/>
          </a:prstGeom>
        </p:spPr>
        <p:txBody>
          <a:bodyPr anchor="t" rtlCol="false" tIns="0" lIns="0" bIns="0" rIns="0">
            <a:spAutoFit/>
          </a:bodyPr>
          <a:lstStyle/>
          <a:p>
            <a:pPr algn="l">
              <a:lnSpc>
                <a:spcPts val="2340"/>
              </a:lnSpc>
            </a:pPr>
            <a:r>
              <a:rPr lang="en-US" sz="1950" i="true">
                <a:solidFill>
                  <a:srgbClr val="8E5D40"/>
                </a:solidFill>
                <a:latin typeface="TT Drugs Italics"/>
                <a:ea typeface="TT Drugs Italics"/>
                <a:cs typeface="TT Drugs Italics"/>
                <a:sym typeface="TT Drugs Italics"/>
              </a:rPr>
              <a:t>iii.</a:t>
            </a:r>
          </a:p>
        </p:txBody>
      </p:sp>
      <p:sp>
        <p:nvSpPr>
          <p:cNvPr name="TextBox 28" id="28"/>
          <p:cNvSpPr txBox="true"/>
          <p:nvPr/>
        </p:nvSpPr>
        <p:spPr>
          <a:xfrm rot="0">
            <a:off x="1531620" y="7696486"/>
            <a:ext cx="9966960" cy="247650"/>
          </a:xfrm>
          <a:prstGeom prst="rect">
            <a:avLst/>
          </a:prstGeom>
        </p:spPr>
        <p:txBody>
          <a:bodyPr anchor="t" rtlCol="false" tIns="0" lIns="0" bIns="0" rIns="0">
            <a:spAutoFit/>
          </a:bodyPr>
          <a:lstStyle/>
          <a:p>
            <a:pPr algn="l">
              <a:lnSpc>
                <a:spcPts val="1980"/>
              </a:lnSpc>
            </a:pPr>
            <a:r>
              <a:rPr lang="en-US" sz="1650" b="true">
                <a:solidFill>
                  <a:srgbClr val="1A1A1A"/>
                </a:solidFill>
                <a:latin typeface="TT Drugs Bold"/>
                <a:ea typeface="TT Drugs Bold"/>
                <a:cs typeface="TT Drugs Bold"/>
                <a:sym typeface="TT Drugs Bold"/>
              </a:rPr>
              <a:t>The brand stops speaking about itself.</a:t>
            </a:r>
          </a:p>
        </p:txBody>
      </p:sp>
      <p:sp>
        <p:nvSpPr>
          <p:cNvPr name="TextBox 29" id="29"/>
          <p:cNvSpPr txBox="true"/>
          <p:nvPr/>
        </p:nvSpPr>
        <p:spPr>
          <a:xfrm rot="0">
            <a:off x="1531620" y="8050816"/>
            <a:ext cx="9966960" cy="544449"/>
          </a:xfrm>
          <a:prstGeom prst="rect">
            <a:avLst/>
          </a:prstGeom>
        </p:spPr>
        <p:txBody>
          <a:bodyPr anchor="t" rtlCol="false" tIns="0" lIns="0" bIns="0" rIns="0">
            <a:spAutoFit/>
          </a:bodyPr>
          <a:lstStyle/>
          <a:p>
            <a:pPr algn="l">
              <a:lnSpc>
                <a:spcPts val="2223"/>
              </a:lnSpc>
            </a:pPr>
            <a:r>
              <a:rPr lang="en-US" sz="1425" i="true">
                <a:solidFill>
                  <a:srgbClr val="8A8A8A"/>
                </a:solidFill>
                <a:latin typeface="TT Drugs Italics"/>
                <a:ea typeface="TT Drugs Italics"/>
                <a:cs typeface="TT Drugs Italics"/>
                <a:sym typeface="TT Drugs Italics"/>
              </a:rPr>
              <a:t>Identity emerges from choices — which brands it carries, what it writes about, who it features. Show the work, don't claim the values.</a:t>
            </a:r>
          </a:p>
        </p:txBody>
      </p:sp>
      <p:grpSp>
        <p:nvGrpSpPr>
          <p:cNvPr name="Group 30" id="30"/>
          <p:cNvGrpSpPr/>
          <p:nvPr/>
        </p:nvGrpSpPr>
        <p:grpSpPr>
          <a:xfrm rot="0">
            <a:off x="12609195" y="1910715"/>
            <a:ext cx="4997958" cy="7425690"/>
            <a:chOff x="0" y="0"/>
            <a:chExt cx="6663944" cy="9900920"/>
          </a:xfrm>
        </p:grpSpPr>
        <p:sp>
          <p:nvSpPr>
            <p:cNvPr name="Freeform 31" id="31"/>
            <p:cNvSpPr/>
            <p:nvPr/>
          </p:nvSpPr>
          <p:spPr>
            <a:xfrm flipH="false" flipV="false" rot="0">
              <a:off x="0" y="0"/>
              <a:ext cx="6663944" cy="9900920"/>
            </a:xfrm>
            <a:custGeom>
              <a:avLst/>
              <a:gdLst/>
              <a:ahLst/>
              <a:cxnLst/>
              <a:rect r="r" b="b" t="t" l="l"/>
              <a:pathLst>
                <a:path h="9900920" w="6663944">
                  <a:moveTo>
                    <a:pt x="0" y="0"/>
                  </a:moveTo>
                  <a:lnTo>
                    <a:pt x="6663944" y="0"/>
                  </a:lnTo>
                  <a:lnTo>
                    <a:pt x="6663944" y="9900920"/>
                  </a:lnTo>
                  <a:lnTo>
                    <a:pt x="0" y="9900920"/>
                  </a:lnTo>
                  <a:close/>
                </a:path>
              </a:pathLst>
            </a:custGeom>
            <a:solidFill>
              <a:srgbClr val="1A1A1A"/>
            </a:solidFill>
            <a:ln w="19050" cap="sq">
              <a:solidFill>
                <a:srgbClr val="1A1A1A"/>
              </a:solidFill>
              <a:prstDash val="solid"/>
              <a:miter/>
            </a:ln>
          </p:spPr>
        </p:sp>
      </p:grpSp>
      <p:grpSp>
        <p:nvGrpSpPr>
          <p:cNvPr name="Group 32" id="32"/>
          <p:cNvGrpSpPr/>
          <p:nvPr/>
        </p:nvGrpSpPr>
        <p:grpSpPr>
          <a:xfrm rot="0">
            <a:off x="12893040" y="2263140"/>
            <a:ext cx="4457700" cy="411480"/>
            <a:chOff x="0" y="0"/>
            <a:chExt cx="5943600" cy="548640"/>
          </a:xfrm>
        </p:grpSpPr>
        <p:sp>
          <p:nvSpPr>
            <p:cNvPr name="Freeform 33" id="33"/>
            <p:cNvSpPr/>
            <p:nvPr/>
          </p:nvSpPr>
          <p:spPr>
            <a:xfrm flipH="false" flipV="false" rot="0">
              <a:off x="0" y="0"/>
              <a:ext cx="5943600" cy="548640"/>
            </a:xfrm>
            <a:custGeom>
              <a:avLst/>
              <a:gdLst/>
              <a:ahLst/>
              <a:cxnLst/>
              <a:rect r="r" b="b" t="t" l="l"/>
              <a:pathLst>
                <a:path h="548640" w="5943600">
                  <a:moveTo>
                    <a:pt x="0" y="0"/>
                  </a:moveTo>
                  <a:lnTo>
                    <a:pt x="5943600" y="0"/>
                  </a:lnTo>
                  <a:lnTo>
                    <a:pt x="5943600" y="548640"/>
                  </a:lnTo>
                  <a:lnTo>
                    <a:pt x="0" y="548640"/>
                  </a:lnTo>
                  <a:close/>
                </a:path>
              </a:pathLst>
            </a:custGeom>
            <a:blipFill>
              <a:blip r:embed="rId2">
                <a:alphaModFix amt="0"/>
              </a:blip>
              <a:stretch>
                <a:fillRect l="0" t="-161087" r="0" b="-161087"/>
              </a:stretch>
            </a:blipFill>
          </p:spPr>
        </p:sp>
        <p:sp>
          <p:nvSpPr>
            <p:cNvPr name="TextBox 34" id="34"/>
            <p:cNvSpPr txBox="true"/>
            <p:nvPr/>
          </p:nvSpPr>
          <p:spPr>
            <a:xfrm>
              <a:off x="0" y="0"/>
              <a:ext cx="5943600" cy="548640"/>
            </a:xfrm>
            <a:prstGeom prst="rect">
              <a:avLst/>
            </a:prstGeom>
          </p:spPr>
          <p:txBody>
            <a:bodyPr anchor="ctr" rtlCol="false" tIns="0" lIns="0" bIns="0" rIns="0"/>
            <a:lstStyle/>
            <a:p>
              <a:pPr algn="l">
                <a:lnSpc>
                  <a:spcPts val="1620"/>
                </a:lnSpc>
              </a:pPr>
              <a:r>
                <a:rPr lang="en-US" b="true" sz="1350" spc="450">
                  <a:solidFill>
                    <a:srgbClr val="B07A5A"/>
                  </a:solidFill>
                  <a:latin typeface="TT Drugs Bold"/>
                  <a:ea typeface="TT Drugs Bold"/>
                  <a:cs typeface="TT Drugs Bold"/>
                  <a:sym typeface="TT Drugs Bold"/>
                </a:rPr>
                <a:t>BARCELONA × KOREA</a:t>
              </a:r>
            </a:p>
          </p:txBody>
        </p:sp>
      </p:grpSp>
      <p:sp>
        <p:nvSpPr>
          <p:cNvPr name="TextBox 35" id="35"/>
          <p:cNvSpPr txBox="true"/>
          <p:nvPr/>
        </p:nvSpPr>
        <p:spPr>
          <a:xfrm rot="0">
            <a:off x="12893040" y="2960370"/>
            <a:ext cx="4457700" cy="1696212"/>
          </a:xfrm>
          <a:prstGeom prst="rect">
            <a:avLst/>
          </a:prstGeom>
        </p:spPr>
        <p:txBody>
          <a:bodyPr anchor="t" rtlCol="false" tIns="0" lIns="0" bIns="0" rIns="0">
            <a:spAutoFit/>
          </a:bodyPr>
          <a:lstStyle/>
          <a:p>
            <a:pPr algn="l">
              <a:lnSpc>
                <a:spcPts val="4554"/>
              </a:lnSpc>
            </a:pPr>
            <a:r>
              <a:rPr lang="en-US" sz="3300" i="true">
                <a:solidFill>
                  <a:srgbClr val="FFFFFF"/>
                </a:solidFill>
                <a:latin typeface="TT Drugs Italics"/>
                <a:ea typeface="TT Drugs Italics"/>
                <a:cs typeface="TT Drugs Italics"/>
                <a:sym typeface="TT Drugs Italics"/>
              </a:rPr>
              <a:t>The Mediterranean light on the Korean botanical seriousness.</a:t>
            </a:r>
          </a:p>
        </p:txBody>
      </p:sp>
      <p:grpSp>
        <p:nvGrpSpPr>
          <p:cNvPr name="Group 36" id="36"/>
          <p:cNvGrpSpPr/>
          <p:nvPr/>
        </p:nvGrpSpPr>
        <p:grpSpPr>
          <a:xfrm rot="0">
            <a:off x="12883515" y="6025515"/>
            <a:ext cx="1116330" cy="19050"/>
            <a:chOff x="0" y="0"/>
            <a:chExt cx="1488440" cy="25400"/>
          </a:xfrm>
        </p:grpSpPr>
        <p:sp>
          <p:nvSpPr>
            <p:cNvPr name="Freeform 37" id="37"/>
            <p:cNvSpPr/>
            <p:nvPr/>
          </p:nvSpPr>
          <p:spPr>
            <a:xfrm flipH="false" flipV="false" rot="0">
              <a:off x="0" y="0"/>
              <a:ext cx="1488440" cy="25400"/>
            </a:xfrm>
            <a:custGeom>
              <a:avLst/>
              <a:gdLst/>
              <a:ahLst/>
              <a:cxnLst/>
              <a:rect r="r" b="b" t="t" l="l"/>
              <a:pathLst>
                <a:path h="25400" w="1488440">
                  <a:moveTo>
                    <a:pt x="0" y="0"/>
                  </a:moveTo>
                  <a:lnTo>
                    <a:pt x="1488440" y="25400"/>
                  </a:lnTo>
                </a:path>
              </a:pathLst>
            </a:custGeom>
            <a:blipFill>
              <a:blip r:embed="rId2">
                <a:alphaModFix amt="0"/>
              </a:blip>
              <a:stretch>
                <a:fillRect l="0" t="-1091823" r="0" b="-1091823"/>
              </a:stretch>
            </a:blipFill>
            <a:ln w="19050" cap="sq">
              <a:solidFill>
                <a:srgbClr val="B07A5A"/>
              </a:solidFill>
              <a:prstDash val="solid"/>
              <a:miter/>
            </a:ln>
          </p:spPr>
        </p:sp>
      </p:grpSp>
      <p:sp>
        <p:nvSpPr>
          <p:cNvPr name="TextBox 38" id="38"/>
          <p:cNvSpPr txBox="true"/>
          <p:nvPr/>
        </p:nvSpPr>
        <p:spPr>
          <a:xfrm rot="0">
            <a:off x="12984480" y="6269355"/>
            <a:ext cx="4274820" cy="1692211"/>
          </a:xfrm>
          <a:prstGeom prst="rect">
            <a:avLst/>
          </a:prstGeom>
        </p:spPr>
        <p:txBody>
          <a:bodyPr anchor="t" rtlCol="false" tIns="0" lIns="0" bIns="0" rIns="0">
            <a:spAutoFit/>
          </a:bodyPr>
          <a:lstStyle/>
          <a:p>
            <a:pPr algn="l">
              <a:lnSpc>
                <a:spcPts val="2740"/>
              </a:lnSpc>
            </a:pPr>
            <a:r>
              <a:rPr lang="en-US" sz="1575">
                <a:solidFill>
                  <a:srgbClr val="DDDBD6"/>
                </a:solidFill>
                <a:latin typeface="TT Drugs"/>
                <a:ea typeface="TT Drugs"/>
                <a:cs typeface="TT Drugs"/>
                <a:sym typeface="TT Drugs"/>
              </a:rPr>
              <a:t>Sephora can carry the same brands. Olive Young can outprice us at every tier. Neither can be the Mediterranean house. Place is not copyable when it is lived rather than referenced.</a:t>
            </a:r>
          </a:p>
        </p:txBody>
      </p:sp>
      <p:grpSp>
        <p:nvGrpSpPr>
          <p:cNvPr name="Group 39" id="39"/>
          <p:cNvGrpSpPr/>
          <p:nvPr/>
        </p:nvGrpSpPr>
        <p:grpSpPr>
          <a:xfrm rot="0">
            <a:off x="685800" y="9669780"/>
            <a:ext cx="6858000" cy="411480"/>
            <a:chOff x="0" y="0"/>
            <a:chExt cx="9144000" cy="548640"/>
          </a:xfrm>
        </p:grpSpPr>
        <p:sp>
          <p:nvSpPr>
            <p:cNvPr name="Freeform 40" id="40"/>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41" id="41"/>
            <p:cNvSpPr txBox="true"/>
            <p:nvPr/>
          </p:nvSpPr>
          <p:spPr>
            <a:xfrm>
              <a:off x="0" y="-9525"/>
              <a:ext cx="9144000" cy="558165"/>
            </a:xfrm>
            <a:prstGeom prst="rect">
              <a:avLst/>
            </a:prstGeom>
          </p:spPr>
          <p:txBody>
            <a:bodyPr anchor="ctr" rtlCol="false" tIns="0" lIns="0" bIns="0" rIns="0"/>
            <a:lstStyle/>
            <a:p>
              <a:pPr algn="l">
                <a:lnSpc>
                  <a:spcPts val="1439"/>
                </a:lnSpc>
              </a:pPr>
              <a:r>
                <a:rPr lang="en-US" sz="1200" spc="300">
                  <a:solidFill>
                    <a:srgbClr val="8A8A8A"/>
                  </a:solidFill>
                  <a:latin typeface="TT Drugs"/>
                  <a:ea typeface="TT Drugs"/>
                  <a:cs typeface="TT Drugs"/>
                  <a:sym typeface="TT Drugs"/>
                </a:rPr>
                <a:t>08  ·  Brand Archetype</a:t>
              </a:r>
            </a:p>
          </p:txBody>
        </p:sp>
      </p:grpSp>
      <p:grpSp>
        <p:nvGrpSpPr>
          <p:cNvPr name="Group 42" id="42"/>
          <p:cNvGrpSpPr/>
          <p:nvPr/>
        </p:nvGrpSpPr>
        <p:grpSpPr>
          <a:xfrm rot="0">
            <a:off x="10743743" y="9669780"/>
            <a:ext cx="6858000" cy="411480"/>
            <a:chOff x="0" y="0"/>
            <a:chExt cx="9144000" cy="548640"/>
          </a:xfrm>
        </p:grpSpPr>
        <p:sp>
          <p:nvSpPr>
            <p:cNvPr name="Freeform 43" id="43"/>
            <p:cNvSpPr/>
            <p:nvPr/>
          </p:nvSpPr>
          <p:spPr>
            <a:xfrm flipH="false" flipV="false" rot="0">
              <a:off x="0" y="0"/>
              <a:ext cx="9144000" cy="548640"/>
            </a:xfrm>
            <a:custGeom>
              <a:avLst/>
              <a:gdLst/>
              <a:ahLst/>
              <a:cxnLst/>
              <a:rect r="r" b="b" t="t" l="l"/>
              <a:pathLst>
                <a:path h="548640" w="9144000">
                  <a:moveTo>
                    <a:pt x="0" y="0"/>
                  </a:moveTo>
                  <a:lnTo>
                    <a:pt x="9144000" y="0"/>
                  </a:lnTo>
                  <a:lnTo>
                    <a:pt x="9144000" y="548640"/>
                  </a:lnTo>
                  <a:lnTo>
                    <a:pt x="0" y="548640"/>
                  </a:lnTo>
                  <a:close/>
                </a:path>
              </a:pathLst>
            </a:custGeom>
            <a:blipFill>
              <a:blip r:embed="rId2">
                <a:alphaModFix amt="0"/>
              </a:blip>
              <a:stretch>
                <a:fillRect l="0" t="-274750" r="0" b="-274750"/>
              </a:stretch>
            </a:blipFill>
          </p:spPr>
        </p:sp>
        <p:sp>
          <p:nvSpPr>
            <p:cNvPr name="TextBox 44" id="44"/>
            <p:cNvSpPr txBox="true"/>
            <p:nvPr/>
          </p:nvSpPr>
          <p:spPr>
            <a:xfrm>
              <a:off x="0" y="-9525"/>
              <a:ext cx="9144000" cy="558165"/>
            </a:xfrm>
            <a:prstGeom prst="rect">
              <a:avLst/>
            </a:prstGeom>
          </p:spPr>
          <p:txBody>
            <a:bodyPr anchor="ctr" rtlCol="false" tIns="0" lIns="0" bIns="0" rIns="0"/>
            <a:lstStyle/>
            <a:p>
              <a:pPr algn="r">
                <a:lnSpc>
                  <a:spcPts val="1439"/>
                </a:lnSpc>
              </a:pPr>
              <a:r>
                <a:rPr lang="en-US" sz="1200" spc="300">
                  <a:solidFill>
                    <a:srgbClr val="8A8A8A"/>
                  </a:solidFill>
                  <a:latin typeface="TT Drugs"/>
                  <a:ea typeface="TT Drugs"/>
                  <a:cs typeface="TT Drugs"/>
                  <a:sym typeface="TT Drugs"/>
                </a:rPr>
                <a:t>Recognition  ·  not transformation</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DAHJh6UZfbo</dc:identifier>
  <dcterms:modified xsi:type="dcterms:W3CDTF">2011-08-01T06:04:30Z</dcterms:modified>
  <cp:revision>1</cp:revision>
  <dc:title>Marketing Strategy for Yaksok Team</dc:title>
</cp:coreProperties>
</file>